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266" r:id="rId2"/>
    <p:sldId id="359" r:id="rId3"/>
    <p:sldId id="383" r:id="rId4"/>
    <p:sldId id="392" r:id="rId5"/>
    <p:sldId id="393" r:id="rId6"/>
    <p:sldId id="384" r:id="rId7"/>
    <p:sldId id="391" r:id="rId8"/>
    <p:sldId id="397" r:id="rId9"/>
    <p:sldId id="394" r:id="rId10"/>
    <p:sldId id="379" r:id="rId11"/>
    <p:sldId id="373" r:id="rId12"/>
    <p:sldId id="375" r:id="rId13"/>
    <p:sldId id="398" r:id="rId14"/>
    <p:sldId id="399" r:id="rId15"/>
    <p:sldId id="400" r:id="rId16"/>
    <p:sldId id="401" r:id="rId17"/>
    <p:sldId id="381" r:id="rId18"/>
    <p:sldId id="362" r:id="rId19"/>
    <p:sldId id="389" r:id="rId20"/>
    <p:sldId id="390" r:id="rId21"/>
    <p:sldId id="402" r:id="rId22"/>
    <p:sldId id="377" r:id="rId23"/>
    <p:sldId id="378"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BFCC8"/>
    <a:srgbClr val="009900"/>
    <a:srgbClr val="CC00FF"/>
    <a:srgbClr val="F6E998"/>
    <a:srgbClr val="996633"/>
    <a:srgbClr val="CCFF99"/>
    <a:srgbClr val="686E6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79052" autoAdjust="0"/>
  </p:normalViewPr>
  <p:slideViewPr>
    <p:cSldViewPr>
      <p:cViewPr varScale="1">
        <p:scale>
          <a:sx n="61" d="100"/>
          <a:sy n="61" d="100"/>
        </p:scale>
        <p:origin x="-139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CBD8E068-6AE3-4DDF-BD15-EDE9E3E2BB14}" type="datetimeFigureOut">
              <a:rPr lang="en-US"/>
              <a:pPr>
                <a:defRPr/>
              </a:pPr>
              <a:t>8/3/2011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E2CB6B1B-FC25-4C08-A8DA-C7B1E1FA41B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55D5FBAA-8CD7-48DA-966B-4136B8DB4709}" type="datetimeFigureOut">
              <a:rPr lang="en-US"/>
              <a:pPr>
                <a:defRPr/>
              </a:pPr>
              <a:t>8/3/2011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440F13EE-4DF7-4EEE-B5A5-D807D1A2B43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i="0" dirty="0" smtClean="0"/>
              <a:t>TEST ITEM SPECIFICATIONS:</a:t>
            </a:r>
          </a:p>
          <a:p>
            <a:r>
              <a:rPr lang="en-US" b="1" i="0" dirty="0" smtClean="0"/>
              <a:t>Benchmark</a:t>
            </a:r>
            <a:r>
              <a:rPr lang="en-US" b="1" i="0" baseline="0" dirty="0" smtClean="0"/>
              <a:t> Clarifications:</a:t>
            </a:r>
          </a:p>
          <a:p>
            <a:r>
              <a:rPr lang="en-US" sz="1200" kern="1200" baseline="0" dirty="0" smtClean="0">
                <a:solidFill>
                  <a:schemeClr val="tx1"/>
                </a:solidFill>
                <a:latin typeface="+mn-lt"/>
                <a:ea typeface="+mn-ea"/>
                <a:cs typeface="+mn-cs"/>
              </a:rPr>
              <a:t>Students will describe how the rotation of Earth and apparent  movement of the Sun, Moon, and/or stars are related. </a:t>
            </a:r>
          </a:p>
          <a:p>
            <a:r>
              <a:rPr lang="en-US" sz="1200" kern="1200" baseline="0" dirty="0" smtClean="0">
                <a:solidFill>
                  <a:schemeClr val="tx1"/>
                </a:solidFill>
                <a:latin typeface="+mn-lt"/>
                <a:ea typeface="+mn-ea"/>
                <a:cs typeface="+mn-cs"/>
              </a:rPr>
              <a:t>Students will identify that the pattern of stars appears to shift across the sky nightly or that different stars can be seen in different seasons. </a:t>
            </a:r>
          </a:p>
          <a:p>
            <a:r>
              <a:rPr lang="en-US" sz="1200" kern="1200" baseline="0" dirty="0" smtClean="0">
                <a:solidFill>
                  <a:schemeClr val="tx1"/>
                </a:solidFill>
                <a:latin typeface="+mn-lt"/>
                <a:ea typeface="+mn-ea"/>
                <a:cs typeface="+mn-cs"/>
              </a:rPr>
              <a:t>Students will describe the visual changes in the appearance of the Moon. </a:t>
            </a:r>
          </a:p>
          <a:p>
            <a:r>
              <a:rPr lang="en-US" sz="1200" kern="1200" baseline="0" dirty="0" smtClean="0">
                <a:solidFill>
                  <a:schemeClr val="tx1"/>
                </a:solidFill>
                <a:latin typeface="+mn-lt"/>
                <a:ea typeface="+mn-ea"/>
                <a:cs typeface="+mn-cs"/>
              </a:rPr>
              <a:t>Students will explain that Earth revolves around the Sun in a year. </a:t>
            </a:r>
          </a:p>
          <a:p>
            <a:r>
              <a:rPr lang="en-US" sz="1200" kern="1200" baseline="0" dirty="0" smtClean="0">
                <a:solidFill>
                  <a:schemeClr val="tx1"/>
                </a:solidFill>
                <a:latin typeface="+mn-lt"/>
                <a:ea typeface="+mn-ea"/>
                <a:cs typeface="+mn-cs"/>
              </a:rPr>
              <a:t>Students will explain that Earth rotates on its axis in a 24-hour day. </a:t>
            </a:r>
          </a:p>
          <a:p>
            <a:r>
              <a:rPr lang="en-US" sz="1200" kern="1200" baseline="0" dirty="0" smtClean="0">
                <a:solidFill>
                  <a:schemeClr val="tx1"/>
                </a:solidFill>
                <a:latin typeface="+mn-lt"/>
                <a:ea typeface="+mn-ea"/>
                <a:cs typeface="+mn-cs"/>
              </a:rPr>
              <a:t>Items will assess a conceptual understanding of the apparent movements of the Sun, Moon, and stars and resulting patterns. </a:t>
            </a:r>
          </a:p>
          <a:p>
            <a:r>
              <a:rPr lang="en-US" sz="1200" b="1" kern="1200" baseline="0" dirty="0" smtClean="0">
                <a:solidFill>
                  <a:schemeClr val="tx1"/>
                </a:solidFill>
                <a:latin typeface="+mn-lt"/>
                <a:ea typeface="+mn-ea"/>
                <a:cs typeface="+mn-cs"/>
              </a:rPr>
              <a:t>Content Limits:</a:t>
            </a:r>
          </a:p>
          <a:p>
            <a:r>
              <a:rPr lang="en-US" sz="1200" kern="1200" baseline="0" dirty="0" smtClean="0">
                <a:solidFill>
                  <a:schemeClr val="tx1"/>
                </a:solidFill>
                <a:latin typeface="+mn-lt"/>
                <a:ea typeface="+mn-ea"/>
                <a:cs typeface="+mn-cs"/>
              </a:rPr>
              <a:t>Items will not assess the causes of moon phases. </a:t>
            </a:r>
          </a:p>
          <a:p>
            <a:r>
              <a:rPr lang="en-US" sz="1200" kern="1200" baseline="0" dirty="0" smtClean="0">
                <a:solidFill>
                  <a:schemeClr val="tx1"/>
                </a:solidFill>
                <a:latin typeface="+mn-lt"/>
                <a:ea typeface="+mn-ea"/>
                <a:cs typeface="+mn-cs"/>
              </a:rPr>
              <a:t>Items will not assess or use vocabulary associated with moon phases, such as </a:t>
            </a:r>
            <a:r>
              <a:rPr lang="en-US" sz="1200" i="1" kern="1200" baseline="0" dirty="0" smtClean="0">
                <a:solidFill>
                  <a:schemeClr val="tx1"/>
                </a:solidFill>
                <a:latin typeface="+mn-lt"/>
                <a:ea typeface="+mn-ea"/>
                <a:cs typeface="+mn-cs"/>
              </a:rPr>
              <a:t>waning, waxing, and gibbous. Items will not require the identification of specific constellations. Items will not require specific knowledge of quantitative </a:t>
            </a:r>
          </a:p>
          <a:p>
            <a:r>
              <a:rPr lang="en-US" sz="1200" kern="1200" baseline="0" dirty="0" smtClean="0">
                <a:solidFill>
                  <a:schemeClr val="tx1"/>
                </a:solidFill>
                <a:latin typeface="+mn-lt"/>
                <a:ea typeface="+mn-ea"/>
                <a:cs typeface="+mn-cs"/>
              </a:rPr>
              <a:t>astronomical data. </a:t>
            </a:r>
          </a:p>
          <a:p>
            <a:r>
              <a:rPr lang="en-US" sz="1200" kern="1200" baseline="0" dirty="0" smtClean="0">
                <a:solidFill>
                  <a:schemeClr val="tx1"/>
                </a:solidFill>
                <a:latin typeface="+mn-lt"/>
                <a:ea typeface="+mn-ea"/>
                <a:cs typeface="+mn-cs"/>
              </a:rPr>
              <a:t>Items will not assess the causes of seasons, directness of sunlight, or Earth’s tilt. </a:t>
            </a:r>
          </a:p>
          <a:p>
            <a:r>
              <a:rPr lang="en-US" sz="1200" kern="1200" baseline="0" dirty="0" smtClean="0">
                <a:solidFill>
                  <a:schemeClr val="tx1"/>
                </a:solidFill>
                <a:latin typeface="+mn-lt"/>
                <a:ea typeface="+mn-ea"/>
                <a:cs typeface="+mn-cs"/>
              </a:rPr>
              <a:t>Items will not assess solar or lunar eclipses </a:t>
            </a:r>
            <a:endParaRPr lang="en-US" b="1" i="0"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might include:</a:t>
            </a:r>
          </a:p>
          <a:p>
            <a:pPr marL="228600" indent="-228600">
              <a:buAutoNum type="arabicPeriod"/>
            </a:pPr>
            <a:r>
              <a:rPr lang="en-US" dirty="0" smtClean="0"/>
              <a:t>Seasons</a:t>
            </a:r>
          </a:p>
          <a:p>
            <a:pPr marL="228600" indent="-228600">
              <a:buAutoNum type="arabicPeriod"/>
            </a:pPr>
            <a:r>
              <a:rPr lang="en-US" dirty="0" smtClean="0"/>
              <a:t>Appearance of different star patterns during the year</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Rot="1" noChangeAspect="1" noTextEdit="1"/>
          </p:cNvSpPr>
          <p:nvPr>
            <p:ph type="sldImg"/>
          </p:nvPr>
        </p:nvSpPr>
        <p:spPr bwMode="auto">
          <a:noFill/>
          <a:ln>
            <a:solidFill>
              <a:srgbClr val="000000"/>
            </a:solidFill>
            <a:miter lim="800000"/>
            <a:headEnd/>
            <a:tailEnd/>
          </a:ln>
        </p:spPr>
      </p:sp>
      <p:sp>
        <p:nvSpPr>
          <p:cNvPr id="11264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Rot="1" noChangeAspect="1" noTextEdit="1"/>
          </p:cNvSpPr>
          <p:nvPr>
            <p:ph type="sldImg"/>
          </p:nvPr>
        </p:nvSpPr>
        <p:spPr bwMode="auto">
          <a:noFill/>
          <a:ln>
            <a:solidFill>
              <a:srgbClr val="000000"/>
            </a:solidFill>
            <a:miter lim="800000"/>
            <a:headEnd/>
            <a:tailEnd/>
          </a:ln>
        </p:spPr>
      </p:sp>
      <p:sp>
        <p:nvSpPr>
          <p:cNvPr id="11264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Rot="1" noChangeAspect="1" noTextEdit="1"/>
          </p:cNvSpPr>
          <p:nvPr>
            <p:ph type="sldImg"/>
          </p:nvPr>
        </p:nvSpPr>
        <p:spPr bwMode="auto">
          <a:noFill/>
          <a:ln>
            <a:solidFill>
              <a:srgbClr val="000000"/>
            </a:solidFill>
            <a:miter lim="800000"/>
            <a:headEnd/>
            <a:tailEnd/>
          </a:ln>
        </p:spPr>
      </p:sp>
      <p:sp>
        <p:nvSpPr>
          <p:cNvPr id="11264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a:t>
            </a:r>
            <a:r>
              <a:rPr lang="en-US" baseline="0" dirty="0" smtClean="0"/>
              <a:t> include:</a:t>
            </a:r>
          </a:p>
          <a:p>
            <a:pPr marL="228600" indent="-228600">
              <a:buAutoNum type="arabicPeriod"/>
            </a:pPr>
            <a:r>
              <a:rPr lang="en-US" baseline="0" dirty="0" smtClean="0"/>
              <a:t>Sun moves from east to west during the day</a:t>
            </a:r>
          </a:p>
          <a:p>
            <a:pPr marL="228600" indent="-228600">
              <a:buAutoNum type="arabicPeriod"/>
            </a:pPr>
            <a:r>
              <a:rPr lang="en-US" baseline="0" dirty="0" smtClean="0"/>
              <a:t>Stars move from east to west during the night</a:t>
            </a:r>
          </a:p>
          <a:p>
            <a:pPr marL="228600" indent="-228600">
              <a:buAutoNum type="arabicPeriod"/>
            </a:pPr>
            <a:r>
              <a:rPr lang="en-US" baseline="0" dirty="0" smtClean="0"/>
              <a:t>Different star patterns are visible during different seasons</a:t>
            </a:r>
          </a:p>
          <a:p>
            <a:pPr marL="228600" indent="-228600">
              <a:buAutoNum type="arabicPeriod"/>
            </a:pPr>
            <a:r>
              <a:rPr lang="en-US" baseline="0" dirty="0" smtClean="0"/>
              <a:t>The moves from east to west (not necessarily during the night-the moon is visible at various times throughout the day)</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The moon’s phases are caused by a difference</a:t>
            </a:r>
            <a:r>
              <a:rPr lang="en-US" baseline="0" dirty="0" smtClean="0"/>
              <a:t> in the alignment of the moon, Earth and Sun causing the different amounts of the moon’s surface to be available to reflect back light from the Sun</a:t>
            </a:r>
          </a:p>
          <a:p>
            <a:pPr marL="228600" indent="-228600">
              <a:buAutoNum type="arabicPeriod"/>
            </a:pPr>
            <a:r>
              <a:rPr lang="en-US" baseline="0" dirty="0" smtClean="0"/>
              <a:t>An Earth day (24 hours) is a result of the Earth’s rotation, therefore the correct model would be to spin the globe on its axis</a:t>
            </a:r>
          </a:p>
          <a:p>
            <a:pPr marL="228600" indent="-228600">
              <a:buAutoNum type="arabicPeriod"/>
            </a:pPr>
            <a:r>
              <a:rPr lang="en-US" baseline="0" dirty="0" smtClean="0"/>
              <a:t>Earth’s rotation causes day and night as half of the Earth is facing the Sun at any given time</a:t>
            </a:r>
          </a:p>
          <a:p>
            <a:pPr marL="228600" indent="-228600">
              <a:buAutoNum type="arabicPeriod"/>
            </a:pPr>
            <a:r>
              <a:rPr lang="en-US" baseline="0" dirty="0" smtClean="0"/>
              <a:t>The Earth’s revolution around the Sun causes different </a:t>
            </a:r>
            <a:r>
              <a:rPr lang="en-US" baseline="0" smtClean="0"/>
              <a:t>star patterns </a:t>
            </a:r>
            <a:r>
              <a:rPr lang="en-US" baseline="0" dirty="0" smtClean="0"/>
              <a:t>to be visible at different times of year.</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Set</a:t>
            </a:r>
            <a:r>
              <a:rPr lang="en-US" baseline="0" dirty="0" smtClean="0"/>
              <a:t> high expectation for this answer including supporting sentences. (</a:t>
            </a:r>
            <a:r>
              <a:rPr lang="en-US" baseline="0" smtClean="0"/>
              <a:t>Apparent movement of the Sun, Moon, Stars)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TextEdit="1"/>
          </p:cNvSpPr>
          <p:nvPr>
            <p:ph type="sldImg"/>
          </p:nvPr>
        </p:nvSpPr>
        <p:spPr bwMode="auto">
          <a:noFill/>
          <a:ln>
            <a:solidFill>
              <a:srgbClr val="000000"/>
            </a:solidFill>
            <a:miter lim="800000"/>
            <a:headEnd/>
            <a:tailEnd/>
          </a:ln>
        </p:spPr>
      </p:sp>
      <p:sp>
        <p:nvSpPr>
          <p:cNvPr id="10137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Emphasize</a:t>
            </a:r>
            <a:r>
              <a:rPr lang="en-US" baseline="0" dirty="0" smtClean="0"/>
              <a:t> the cyclical nature of natural events.  Because of observable patterns and cycles in nature, we are able to make reasonable predictions.</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TextEdit="1"/>
          </p:cNvSpPr>
          <p:nvPr>
            <p:ph type="sldImg"/>
          </p:nvPr>
        </p:nvSpPr>
        <p:spPr bwMode="auto">
          <a:noFill/>
          <a:ln>
            <a:solidFill>
              <a:srgbClr val="000000"/>
            </a:solidFill>
            <a:miter lim="800000"/>
            <a:headEnd/>
            <a:tailEnd/>
          </a:ln>
        </p:spPr>
      </p:sp>
      <p:sp>
        <p:nvSpPr>
          <p:cNvPr id="10137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Click on the Earth for a link to the Web Site.</a:t>
            </a:r>
          </a:p>
          <a:p>
            <a:r>
              <a:rPr lang="en-US" dirty="0" smtClean="0"/>
              <a:t>There is an</a:t>
            </a:r>
            <a:r>
              <a:rPr lang="en-US" baseline="0" dirty="0" smtClean="0"/>
              <a:t> animated clip showing the apparent movement of the Sun and the stars.</a:t>
            </a:r>
          </a:p>
          <a:p>
            <a:r>
              <a:rPr lang="en-US" baseline="0" dirty="0" smtClean="0"/>
              <a:t>There is another animated clip showing day and night.</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TextEdit="1"/>
          </p:cNvSpPr>
          <p:nvPr>
            <p:ph type="sldImg"/>
          </p:nvPr>
        </p:nvSpPr>
        <p:spPr bwMode="auto">
          <a:noFill/>
          <a:ln>
            <a:solidFill>
              <a:srgbClr val="000000"/>
            </a:solidFill>
            <a:miter lim="800000"/>
            <a:headEnd/>
            <a:tailEnd/>
          </a:ln>
        </p:spPr>
      </p:sp>
      <p:sp>
        <p:nvSpPr>
          <p:cNvPr id="10137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Click on the graphic</a:t>
            </a:r>
            <a:r>
              <a:rPr lang="en-US" baseline="0" dirty="0" smtClean="0"/>
              <a:t> to link to an animation of the Earth rotating and cycling through day and night</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Responses may include:</a:t>
            </a:r>
          </a:p>
          <a:p>
            <a:pPr marL="228600" indent="-228600">
              <a:buAutoNum type="arabicPeriod"/>
            </a:pPr>
            <a:r>
              <a:rPr lang="en-US" dirty="0" smtClean="0"/>
              <a:t>Day and night</a:t>
            </a:r>
          </a:p>
          <a:p>
            <a:pPr marL="228600" indent="-228600">
              <a:buAutoNum type="arabicPeriod"/>
            </a:pPr>
            <a:r>
              <a:rPr lang="en-US" dirty="0" smtClean="0"/>
              <a:t>The sun appears to move through the sky from east to west</a:t>
            </a:r>
          </a:p>
          <a:p>
            <a:pPr marL="228600" indent="-228600">
              <a:buAutoNum type="arabicPeriod"/>
            </a:pPr>
            <a:r>
              <a:rPr lang="en-US" dirty="0" smtClean="0"/>
              <a:t>The</a:t>
            </a:r>
            <a:r>
              <a:rPr lang="en-US" baseline="0" dirty="0" smtClean="0"/>
              <a:t> star patterns appear to move through the night sky from east to west</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TextEdit="1"/>
          </p:cNvSpPr>
          <p:nvPr>
            <p:ph type="sldImg"/>
          </p:nvPr>
        </p:nvSpPr>
        <p:spPr bwMode="auto">
          <a:noFill/>
          <a:ln>
            <a:solidFill>
              <a:srgbClr val="000000"/>
            </a:solidFill>
            <a:miter lim="800000"/>
            <a:headEnd/>
            <a:tailEnd/>
          </a:ln>
        </p:spPr>
      </p:sp>
      <p:sp>
        <p:nvSpPr>
          <p:cNvPr id="10137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Note that the diagram fails to show</a:t>
            </a:r>
            <a:r>
              <a:rPr lang="en-US" baseline="0" dirty="0" smtClean="0"/>
              <a:t> an elliptical orbit, however when the link is followed to the animation, the orbit path is clearly elliptical.</a:t>
            </a:r>
            <a:endParaRPr lang="en-US" dirty="0" smtClean="0"/>
          </a:p>
          <a:p>
            <a:r>
              <a:rPr lang="en-US" dirty="0" smtClean="0"/>
              <a:t>Click on the diagram</a:t>
            </a:r>
            <a:r>
              <a:rPr lang="en-US" baseline="0" dirty="0" smtClean="0"/>
              <a:t> for a link to an animation of the Earth’s revolution around the sun.  Click the double arrow and it will continue to revolve.</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TextEdit="1"/>
          </p:cNvSpPr>
          <p:nvPr>
            <p:ph type="sldImg"/>
          </p:nvPr>
        </p:nvSpPr>
        <p:spPr bwMode="auto">
          <a:noFill/>
          <a:ln>
            <a:solidFill>
              <a:srgbClr val="000000"/>
            </a:solidFill>
            <a:miter lim="800000"/>
            <a:headEnd/>
            <a:tailEnd/>
          </a:ln>
        </p:spPr>
      </p:sp>
      <p:sp>
        <p:nvSpPr>
          <p:cNvPr id="101378"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TextEdit="1"/>
          </p:cNvSpPr>
          <p:nvPr>
            <p:ph type="sldImg"/>
          </p:nvPr>
        </p:nvSpPr>
        <p:spPr bwMode="auto">
          <a:noFill/>
          <a:ln>
            <a:solidFill>
              <a:srgbClr val="000000"/>
            </a:solidFill>
            <a:miter lim="800000"/>
            <a:headEnd/>
            <a:tailEnd/>
          </a:ln>
        </p:spPr>
      </p:sp>
      <p:sp>
        <p:nvSpPr>
          <p:cNvPr id="10137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Be sure to emphasize</a:t>
            </a:r>
            <a:r>
              <a:rPr lang="en-US" baseline="0" dirty="0" smtClean="0"/>
              <a:t> that the moon DOES NOT produce light, it merely reflects back light from the Sun.</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9696DA4-BC2B-4F83-81FC-04F4300EDB93}" type="datetimeFigureOut">
              <a:rPr lang="en-US"/>
              <a:pPr>
                <a:defRPr/>
              </a:pPr>
              <a:t>8/3/2011</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F20476D9-3898-42DB-BCAA-732B5145AB2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134A472-1420-495A-BAEC-4D92DA48C058}" type="datetimeFigureOut">
              <a:rPr lang="en-US"/>
              <a:pPr>
                <a:defRPr/>
              </a:pPr>
              <a:t>8/3/2011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1E2CEC4-5A96-4407-942A-72231C7AE5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24BB183-4AB9-4A89-BDD7-BDB8404D032F}" type="datetimeFigureOut">
              <a:rPr lang="en-US"/>
              <a:pPr>
                <a:defRPr/>
              </a:pPr>
              <a:t>8/3/2011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A6867A8-6632-4D55-A8B5-6501D81870A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6056430D-FF18-407A-930F-746568F51867}" type="datetimeFigureOut">
              <a:rPr lang="en-US"/>
              <a:pPr>
                <a:defRPr/>
              </a:pPr>
              <a:t>8/3/2011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ED3BB70-731D-4062-BAE5-F74CEAF5A3B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935163"/>
            <a:ext cx="8229600" cy="4389437"/>
          </a:xfrm>
        </p:spPr>
        <p:txBody>
          <a:bodyPr/>
          <a:lstStyle/>
          <a:p>
            <a:pPr lvl="0"/>
            <a:endParaRPr lang="en-US" noProof="0"/>
          </a:p>
        </p:txBody>
      </p:sp>
      <p:sp>
        <p:nvSpPr>
          <p:cNvPr id="4" name="Date Placeholder 9"/>
          <p:cNvSpPr>
            <a:spLocks noGrp="1"/>
          </p:cNvSpPr>
          <p:nvPr>
            <p:ph type="dt" sz="half" idx="10"/>
          </p:nvPr>
        </p:nvSpPr>
        <p:spPr/>
        <p:txBody>
          <a:bodyPr/>
          <a:lstStyle>
            <a:lvl1pPr>
              <a:defRPr/>
            </a:lvl1pPr>
          </a:lstStyle>
          <a:p>
            <a:pPr>
              <a:defRPr/>
            </a:pPr>
            <a:fld id="{E8C7F030-BD93-460A-882E-0E8C68FCB0A5}" type="datetimeFigureOut">
              <a:rPr lang="en-US"/>
              <a:pPr>
                <a:defRPr/>
              </a:pPr>
              <a:t>8/3/2011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70A69AE-5AC8-44CB-A4AA-95EB98E5B4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CC17B18-3413-43C0-84B4-BDF6D7470265}" type="datetimeFigureOut">
              <a:rPr lang="en-US"/>
              <a:pPr>
                <a:defRPr/>
              </a:pPr>
              <a:t>8/3/2011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0230D9C-7CE9-4557-9900-C18920AA5E9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40ED4D-B525-4EDD-A0FA-F2C1AD1F6A23}" type="datetimeFigureOut">
              <a:rPr lang="en-US"/>
              <a:pPr>
                <a:defRPr/>
              </a:pPr>
              <a:t>8/3/2011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15595F-57C3-4880-BCB5-5DAFF4214BE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51EA952-3E3D-49F8-AD90-6070456C313D}" type="datetimeFigureOut">
              <a:rPr lang="en-US"/>
              <a:pPr>
                <a:defRPr/>
              </a:pPr>
              <a:t>8/3/2011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0459C2F-F126-44FE-B31F-21A8C4EADE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1D7989B-A590-4FC6-AD9F-228DD6EC92F4}" type="datetimeFigureOut">
              <a:rPr lang="en-US"/>
              <a:pPr>
                <a:defRPr/>
              </a:pPr>
              <a:t>8/3/2011</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F25FE8C9-471B-4BDE-8A96-75D59DE55F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1C95CDE-A5D6-4B1D-9C1A-9C1230ACEF68}" type="datetimeFigureOut">
              <a:rPr lang="en-US"/>
              <a:pPr>
                <a:defRPr/>
              </a:pPr>
              <a:t>8/3/2011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0D2DB78-D19E-4380-B7C7-1FE31EFE8CC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3D5A2F9-2611-45AD-B8C7-3D941AEB4917}" type="datetimeFigureOut">
              <a:rPr lang="en-US"/>
              <a:pPr>
                <a:defRPr/>
              </a:pPr>
              <a:t>8/3/2011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6C79772-C0C0-4DAB-8D8F-C5CDEDA94E7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53ED742-1B5E-49EC-B26C-37BB3AF3A8F8}" type="datetimeFigureOut">
              <a:rPr lang="en-US"/>
              <a:pPr>
                <a:defRPr/>
              </a:pPr>
              <a:t>8/3/2011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A09D3EF-840F-4611-9AE8-31A8A89271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60148C8-66BC-4FF3-AFC9-3D48150B6DDC}" type="datetimeFigureOut">
              <a:rPr lang="en-US"/>
              <a:pPr>
                <a:defRPr/>
              </a:pPr>
              <a:t>8/3/2011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FC2E5AB-E5C7-4296-9C4B-23D0547BBE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A0C22CC-5835-4554-97A1-C00CB03679B7}" type="datetimeFigureOut">
              <a:rPr lang="en-US"/>
              <a:pPr>
                <a:defRPr/>
              </a:pPr>
              <a:t>8/3/2011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4C2F10CC-0644-4E66-82A1-0C9BFA004F4A}"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9" r:id="rId3"/>
    <p:sldLayoutId id="2147483696" r:id="rId4"/>
    <p:sldLayoutId id="2147483695" r:id="rId5"/>
    <p:sldLayoutId id="2147483694" r:id="rId6"/>
    <p:sldLayoutId id="2147483693" r:id="rId7"/>
    <p:sldLayoutId id="2147483692" r:id="rId8"/>
    <p:sldLayoutId id="2147483700" r:id="rId9"/>
    <p:sldLayoutId id="2147483691" r:id="rId10"/>
    <p:sldLayoutId id="2147483690" r:id="rId11"/>
    <p:sldLayoutId id="2147483689" r:id="rId12"/>
    <p:sldLayoutId id="2147483688" r:id="rId13"/>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www.onr.navy.mil/focus/spacesciences/observingsky/motion1.htm"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3" Type="http://schemas.openxmlformats.org/officeDocument/2006/relationships/hyperlink" Target="http://vimeo.com/5640520"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d.jpl.nasa.gov/sbdb.cgi?sstr=2006%20AA4;orb=1"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hyperlink" Target="http://astronomyonline.org/ViewImage.asp?Cate=Observation&amp;SubCate=MP08&amp;SubCate2=NorthernHemisphereAutumn&amp;Img=/Observation/Images/Constellations/ConstellationBig/AutumnSFNorthNoLabels.jpg&amp;Cpt=Autumn+(September+21)+-+Looking+North" TargetMode="External"/><Relationship Id="rId7"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astronomyonline.org/ViewImage.asp?Cate=Home&amp;SubCate=TheNightSky&amp;SubCate2=Northern&amp;Img=/Observation/Images/Constellations/ConstellationBig/SummerSFNorthNoLabels.jpg&amp;Cpt=Summer+(June+21)+-+Looking+North" TargetMode="External"/><Relationship Id="rId5" Type="http://schemas.openxmlformats.org/officeDocument/2006/relationships/image" Target="../media/image10.jpeg"/><Relationship Id="rId10" Type="http://schemas.openxmlformats.org/officeDocument/2006/relationships/image" Target="../media/image13.jpeg"/><Relationship Id="rId4" Type="http://schemas.openxmlformats.org/officeDocument/2006/relationships/image" Target="../media/image9.jpeg"/><Relationship Id="rId9" Type="http://schemas.openxmlformats.org/officeDocument/2006/relationships/hyperlink" Target="http://astronomyonline.org/ViewImage.asp?Cate=Observation&amp;SubCate=MP08&amp;SubCate2=NorthernHemisphereSpring&amp;Img=/Observation/Images/Constellations/ConstellationBig/SpringSFNorthNoLabels.jpg&amp;Cpt=Spring+(March+21)+-+Looking+North"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16.wmf"/><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400" y="1295400"/>
            <a:ext cx="7580376" cy="762000"/>
          </a:xfrm>
        </p:spPr>
        <p:txBody>
          <a:bodyPr>
            <a:normAutofit fontScale="90000"/>
          </a:bodyPr>
          <a:lstStyle/>
          <a:p>
            <a:pPr algn="just" eaLnBrk="1" fontAlgn="auto" hangingPunct="1">
              <a:spcAft>
                <a:spcPts val="0"/>
              </a:spcAft>
              <a:defRPr/>
            </a:pPr>
            <a:r>
              <a:rPr lang="en-US" dirty="0" smtClean="0"/>
              <a:t>Elementary Science</a:t>
            </a:r>
            <a:endParaRPr lang="en-US" dirty="0"/>
          </a:p>
        </p:txBody>
      </p:sp>
      <p:sp>
        <p:nvSpPr>
          <p:cNvPr id="17410" name="Content Placeholder 5"/>
          <p:cNvSpPr>
            <a:spLocks noGrp="1"/>
          </p:cNvSpPr>
          <p:nvPr>
            <p:ph type="subTitle" idx="1"/>
          </p:nvPr>
        </p:nvSpPr>
        <p:spPr>
          <a:xfrm>
            <a:off x="3657600" y="2819400"/>
            <a:ext cx="4724400" cy="1114425"/>
          </a:xfrm>
        </p:spPr>
        <p:txBody>
          <a:bodyPr/>
          <a:lstStyle/>
          <a:p>
            <a:pPr marR="0" algn="l" eaLnBrk="1" hangingPunct="1"/>
            <a:r>
              <a:rPr lang="en-US" sz="3600" b="1" dirty="0" smtClean="0"/>
              <a:t>Science Focus Lesson</a:t>
            </a:r>
          </a:p>
          <a:p>
            <a:pPr marR="0" algn="l" eaLnBrk="1" hangingPunct="1"/>
            <a:r>
              <a:rPr lang="en-US" sz="3600" dirty="0" smtClean="0"/>
              <a:t>SC.4.E.5.4</a:t>
            </a:r>
          </a:p>
          <a:p>
            <a:pPr marR="0" algn="l" eaLnBrk="1" hangingPunct="1"/>
            <a:r>
              <a:rPr lang="en-US" sz="3600" b="1" dirty="0" smtClean="0"/>
              <a:t>Rotation</a:t>
            </a:r>
            <a:endParaRPr lang="en-US" sz="3600" b="1" dirty="0" smtClean="0"/>
          </a:p>
        </p:txBody>
      </p:sp>
      <p:pic>
        <p:nvPicPr>
          <p:cNvPr id="17411" name="Picture 6" descr="magnifying.jpg"/>
          <p:cNvPicPr>
            <a:picLocks noChangeAspect="1"/>
          </p:cNvPicPr>
          <p:nvPr/>
        </p:nvPicPr>
        <p:blipFill>
          <a:blip r:embed="rId3" cstate="print"/>
          <a:srcRect/>
          <a:stretch>
            <a:fillRect/>
          </a:stretch>
        </p:blipFill>
        <p:spPr bwMode="auto">
          <a:xfrm>
            <a:off x="762000" y="2322513"/>
            <a:ext cx="2590800" cy="3579812"/>
          </a:xfrm>
          <a:prstGeom prst="rect">
            <a:avLst/>
          </a:prstGeom>
          <a:noFill/>
          <a:ln w="9525">
            <a:noFill/>
            <a:miter lim="800000"/>
            <a:headEnd/>
            <a:tailEnd/>
          </a:ln>
        </p:spPr>
      </p:pic>
      <p:sp>
        <p:nvSpPr>
          <p:cNvPr id="6" name="TextBox 5"/>
          <p:cNvSpPr txBox="1"/>
          <p:nvPr/>
        </p:nvSpPr>
        <p:spPr>
          <a:xfrm>
            <a:off x="3810000" y="5715000"/>
            <a:ext cx="4572000" cy="369332"/>
          </a:xfrm>
          <a:prstGeom prst="rect">
            <a:avLst/>
          </a:prstGeom>
          <a:noFill/>
        </p:spPr>
        <p:txBody>
          <a:bodyPr wrap="square" rtlCol="0">
            <a:spAutoFit/>
          </a:bodyPr>
          <a:lstStyle/>
          <a:p>
            <a:r>
              <a:rPr lang="en-US" dirty="0" smtClean="0"/>
              <a:t>Polk County Public Schools</a:t>
            </a:r>
          </a:p>
        </p:txBody>
      </p:sp>
      <p:pic>
        <p:nvPicPr>
          <p:cNvPr id="1026" name="Picture 2" descr="pcsblogo"/>
          <p:cNvPicPr>
            <a:picLocks noChangeAspect="1" noChangeArrowheads="1"/>
          </p:cNvPicPr>
          <p:nvPr/>
        </p:nvPicPr>
        <p:blipFill>
          <a:blip r:embed="rId4" cstate="print">
            <a:grayscl/>
            <a:biLevel thresh="50000"/>
          </a:blip>
          <a:srcRect/>
          <a:stretch>
            <a:fillRect/>
          </a:stretch>
        </p:blipFill>
        <p:spPr bwMode="auto">
          <a:xfrm>
            <a:off x="7315200" y="4800600"/>
            <a:ext cx="1219200" cy="1219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p:cNvSpPr>
          <p:nvPr>
            <p:ph type="title"/>
          </p:nvPr>
        </p:nvSpPr>
        <p:spPr/>
        <p:txBody>
          <a:bodyPr/>
          <a:lstStyle/>
          <a:p>
            <a:r>
              <a:rPr lang="en-US" smtClean="0"/>
              <a:t>Summarizing</a:t>
            </a:r>
          </a:p>
        </p:txBody>
      </p:sp>
      <p:sp>
        <p:nvSpPr>
          <p:cNvPr id="186371" name="Rectangle 3"/>
          <p:cNvSpPr>
            <a:spLocks noGrp="1"/>
          </p:cNvSpPr>
          <p:nvPr>
            <p:ph type="body" idx="1"/>
          </p:nvPr>
        </p:nvSpPr>
        <p:spPr/>
        <p:txBody>
          <a:bodyPr/>
          <a:lstStyle/>
          <a:p>
            <a:pPr>
              <a:buNone/>
            </a:pPr>
            <a:r>
              <a:rPr lang="en-US" sz="3200" dirty="0" smtClean="0"/>
              <a:t>Collaborative Pairs:</a:t>
            </a:r>
          </a:p>
          <a:p>
            <a:pPr>
              <a:buNone/>
            </a:pPr>
            <a:r>
              <a:rPr lang="en-US" sz="3200" dirty="0" smtClean="0"/>
              <a:t>Partner A: Tell partner B one result of the Earth’s revolution around the Sun</a:t>
            </a:r>
          </a:p>
          <a:p>
            <a:pPr>
              <a:buNone/>
            </a:pPr>
            <a:r>
              <a:rPr lang="en-US" sz="3200" dirty="0" smtClean="0"/>
              <a:t>Partner B: Tell partner A another result of the Earth’s revolution around the Sun</a:t>
            </a:r>
          </a:p>
        </p:txBody>
      </p:sp>
      <p:pic>
        <p:nvPicPr>
          <p:cNvPr id="186373" name="Picture 5" descr="MCj04077340000[1]"/>
          <p:cNvPicPr>
            <a:picLocks noChangeAspect="1" noChangeArrowheads="1"/>
          </p:cNvPicPr>
          <p:nvPr/>
        </p:nvPicPr>
        <p:blipFill>
          <a:blip r:embed="rId3" cstate="print"/>
          <a:srcRect/>
          <a:stretch>
            <a:fillRect/>
          </a:stretch>
        </p:blipFill>
        <p:spPr bwMode="auto">
          <a:xfrm>
            <a:off x="6400800" y="4267200"/>
            <a:ext cx="2286000" cy="2286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609600" y="990600"/>
            <a:ext cx="8229600" cy="2431435"/>
          </a:xfrm>
          <a:prstGeom prst="rect">
            <a:avLst/>
          </a:prstGeom>
          <a:noFill/>
          <a:ln w="9525">
            <a:noFill/>
            <a:miter lim="800000"/>
            <a:headEnd/>
            <a:tailEnd/>
          </a:ln>
        </p:spPr>
        <p:txBody>
          <a:bodyPr>
            <a:spAutoFit/>
          </a:bodyPr>
          <a:lstStyle/>
          <a:p>
            <a:pPr>
              <a:spcBef>
                <a:spcPct val="50000"/>
              </a:spcBef>
            </a:pPr>
            <a:r>
              <a:rPr lang="en-US" sz="4000" dirty="0" smtClean="0">
                <a:solidFill>
                  <a:schemeClr val="accent1"/>
                </a:solidFill>
              </a:rPr>
              <a:t>Guided Instruction:</a:t>
            </a:r>
          </a:p>
          <a:p>
            <a:pPr>
              <a:spcBef>
                <a:spcPct val="50000"/>
              </a:spcBef>
            </a:pPr>
            <a:r>
              <a:rPr lang="en-US" sz="2800" dirty="0" smtClean="0"/>
              <a:t>Talk to your shoulder partner about the answer to each question.  Check your work.</a:t>
            </a:r>
          </a:p>
          <a:p>
            <a:pPr>
              <a:spcBef>
                <a:spcPct val="50000"/>
              </a:spcBef>
            </a:pPr>
            <a:endParaRPr lang="en-US" sz="2800" dirty="0"/>
          </a:p>
        </p:txBody>
      </p:sp>
      <p:sp>
        <p:nvSpPr>
          <p:cNvPr id="110600" name="Text Box 12"/>
          <p:cNvSpPr txBox="1">
            <a:spLocks noChangeArrowheads="1"/>
          </p:cNvSpPr>
          <p:nvPr/>
        </p:nvSpPr>
        <p:spPr bwMode="auto">
          <a:xfrm>
            <a:off x="457200" y="2971800"/>
            <a:ext cx="8077200" cy="5432256"/>
          </a:xfrm>
          <a:prstGeom prst="rect">
            <a:avLst/>
          </a:prstGeom>
          <a:noFill/>
          <a:ln w="9525">
            <a:noFill/>
            <a:miter lim="800000"/>
            <a:headEnd/>
            <a:tailEnd/>
          </a:ln>
        </p:spPr>
        <p:txBody>
          <a:bodyPr>
            <a:spAutoFit/>
          </a:bodyPr>
          <a:lstStyle/>
          <a:p>
            <a:r>
              <a:rPr lang="en-US" sz="2800" dirty="0" smtClean="0">
                <a:solidFill>
                  <a:srgbClr val="0000FF"/>
                </a:solidFill>
              </a:rPr>
              <a:t> </a:t>
            </a:r>
            <a:r>
              <a:rPr lang="en-US" sz="2800" dirty="0" smtClean="0">
                <a:solidFill>
                  <a:schemeClr val="accent1"/>
                </a:solidFill>
              </a:rPr>
              <a:t>Children all over the earth experience night and day. At the same moment, it can be morning in America and nighttime in China. What causes day and night?</a:t>
            </a:r>
          </a:p>
          <a:p>
            <a:endParaRPr lang="en-US" sz="2800" dirty="0" smtClean="0">
              <a:solidFill>
                <a:schemeClr val="accent1"/>
              </a:solidFill>
            </a:endParaRPr>
          </a:p>
          <a:p>
            <a:pPr lvl="1"/>
            <a:r>
              <a:rPr lang="en-US" sz="2400" dirty="0" smtClean="0">
                <a:solidFill>
                  <a:schemeClr val="accent1"/>
                </a:solidFill>
              </a:rPr>
              <a:t>A The tilt of the earth on its axis</a:t>
            </a:r>
          </a:p>
          <a:p>
            <a:pPr lvl="1"/>
            <a:r>
              <a:rPr lang="en-US" sz="2400" dirty="0" smtClean="0">
                <a:solidFill>
                  <a:schemeClr val="accent1"/>
                </a:solidFill>
              </a:rPr>
              <a:t>B The rotation of earth on its axis</a:t>
            </a:r>
          </a:p>
          <a:p>
            <a:pPr lvl="1"/>
            <a:r>
              <a:rPr lang="en-US" sz="2400" dirty="0" smtClean="0">
                <a:solidFill>
                  <a:schemeClr val="accent1"/>
                </a:solidFill>
              </a:rPr>
              <a:t>C The phases of the moon</a:t>
            </a:r>
          </a:p>
          <a:p>
            <a:pPr lvl="1"/>
            <a:r>
              <a:rPr lang="en-US" sz="2400" dirty="0" smtClean="0">
                <a:solidFill>
                  <a:schemeClr val="accent1"/>
                </a:solidFill>
              </a:rPr>
              <a:t>D The Sun revolving around the earth</a:t>
            </a:r>
          </a:p>
          <a:p>
            <a:pPr>
              <a:spcBef>
                <a:spcPct val="50000"/>
              </a:spcBef>
            </a:pPr>
            <a:endParaRPr lang="en-US" sz="2800" dirty="0">
              <a:solidFill>
                <a:srgbClr val="0000FF"/>
              </a:solidFill>
            </a:endParaRPr>
          </a:p>
          <a:p>
            <a:pPr>
              <a:spcBef>
                <a:spcPct val="50000"/>
              </a:spcBef>
            </a:pPr>
            <a:endParaRPr lang="en-US" sz="2800" dirty="0">
              <a:solidFill>
                <a:srgbClr val="0000FF"/>
              </a:solidFill>
            </a:endParaRPr>
          </a:p>
          <a:p>
            <a:pPr>
              <a:spcBef>
                <a:spcPct val="50000"/>
              </a:spcBef>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ext Box 5"/>
          <p:cNvSpPr txBox="1">
            <a:spLocks noChangeArrowheads="1"/>
          </p:cNvSpPr>
          <p:nvPr/>
        </p:nvSpPr>
        <p:spPr bwMode="auto">
          <a:xfrm>
            <a:off x="609600" y="990600"/>
            <a:ext cx="8229600" cy="519113"/>
          </a:xfrm>
          <a:prstGeom prst="rect">
            <a:avLst/>
          </a:prstGeom>
          <a:noFill/>
          <a:ln w="9525">
            <a:noFill/>
            <a:miter lim="800000"/>
            <a:headEnd/>
            <a:tailEnd/>
          </a:ln>
        </p:spPr>
        <p:txBody>
          <a:bodyPr>
            <a:spAutoFit/>
          </a:bodyPr>
          <a:lstStyle/>
          <a:p>
            <a:pPr>
              <a:spcBef>
                <a:spcPct val="50000"/>
              </a:spcBef>
            </a:pPr>
            <a:endParaRPr lang="en-US" sz="2800"/>
          </a:p>
        </p:txBody>
      </p:sp>
      <p:sp>
        <p:nvSpPr>
          <p:cNvPr id="111624" name="Text Box 9"/>
          <p:cNvSpPr txBox="1">
            <a:spLocks noChangeArrowheads="1"/>
          </p:cNvSpPr>
          <p:nvPr/>
        </p:nvSpPr>
        <p:spPr bwMode="auto">
          <a:xfrm>
            <a:off x="609600" y="5638800"/>
            <a:ext cx="8077200" cy="1573213"/>
          </a:xfrm>
          <a:prstGeom prst="rect">
            <a:avLst/>
          </a:prstGeom>
          <a:noFill/>
          <a:ln w="9525">
            <a:noFill/>
            <a:miter lim="800000"/>
            <a:headEnd/>
            <a:tailEnd/>
          </a:ln>
        </p:spPr>
        <p:txBody>
          <a:bodyPr>
            <a:spAutoFit/>
          </a:bodyPr>
          <a:lstStyle/>
          <a:p>
            <a:pPr>
              <a:spcBef>
                <a:spcPct val="50000"/>
              </a:spcBef>
            </a:pPr>
            <a:endParaRPr lang="en-US" sz="2800">
              <a:solidFill>
                <a:srgbClr val="0000FF"/>
              </a:solidFill>
            </a:endParaRPr>
          </a:p>
          <a:p>
            <a:pPr>
              <a:spcBef>
                <a:spcPct val="50000"/>
              </a:spcBef>
            </a:pPr>
            <a:endParaRPr lang="en-US" sz="2800">
              <a:solidFill>
                <a:srgbClr val="0000FF"/>
              </a:solidFill>
            </a:endParaRPr>
          </a:p>
          <a:p>
            <a:pPr>
              <a:spcBef>
                <a:spcPct val="50000"/>
              </a:spcBef>
            </a:pPr>
            <a:endParaRPr lang="en-US"/>
          </a:p>
        </p:txBody>
      </p:sp>
      <p:sp>
        <p:nvSpPr>
          <p:cNvPr id="111625" name="Text Box 10"/>
          <p:cNvSpPr txBox="1">
            <a:spLocks noChangeArrowheads="1"/>
          </p:cNvSpPr>
          <p:nvPr/>
        </p:nvSpPr>
        <p:spPr bwMode="auto">
          <a:xfrm>
            <a:off x="685800" y="838200"/>
            <a:ext cx="7696200" cy="769441"/>
          </a:xfrm>
          <a:prstGeom prst="rect">
            <a:avLst/>
          </a:prstGeom>
          <a:noFill/>
          <a:ln w="9525">
            <a:noFill/>
            <a:miter lim="800000"/>
            <a:headEnd/>
            <a:tailEnd/>
          </a:ln>
        </p:spPr>
        <p:txBody>
          <a:bodyPr>
            <a:spAutoFit/>
          </a:bodyPr>
          <a:lstStyle/>
          <a:p>
            <a:pPr>
              <a:spcBef>
                <a:spcPct val="50000"/>
              </a:spcBef>
            </a:pPr>
            <a:r>
              <a:rPr lang="en-US" sz="4400" dirty="0" smtClean="0"/>
              <a:t>The answer is</a:t>
            </a:r>
            <a:endParaRPr lang="en-US" sz="4400" dirty="0">
              <a:solidFill>
                <a:srgbClr val="0000FF"/>
              </a:solidFill>
            </a:endParaRPr>
          </a:p>
        </p:txBody>
      </p:sp>
      <p:sp>
        <p:nvSpPr>
          <p:cNvPr id="5" name="Rectangle 4"/>
          <p:cNvSpPr/>
          <p:nvPr/>
        </p:nvSpPr>
        <p:spPr>
          <a:xfrm rot="854502">
            <a:off x="4672370" y="717629"/>
            <a:ext cx="1074333" cy="1569660"/>
          </a:xfrm>
          <a:prstGeom prst="rect">
            <a:avLst/>
          </a:prstGeom>
        </p:spPr>
        <p:txBody>
          <a:bodyPr wrap="none">
            <a:spAutoFit/>
          </a:bodyPr>
          <a:lstStyle/>
          <a:p>
            <a:r>
              <a:rPr lang="en-US" sz="9600" b="1"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t>B</a:t>
            </a:r>
            <a:endParaRPr lang="en-US" sz="9600" b="1" dirty="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endParaRPr>
          </a:p>
        </p:txBody>
      </p:sp>
      <p:sp>
        <p:nvSpPr>
          <p:cNvPr id="7" name="TextBox 6"/>
          <p:cNvSpPr txBox="1"/>
          <p:nvPr/>
        </p:nvSpPr>
        <p:spPr>
          <a:xfrm>
            <a:off x="838200" y="2514600"/>
            <a:ext cx="7391400" cy="3539430"/>
          </a:xfrm>
          <a:prstGeom prst="rect">
            <a:avLst/>
          </a:prstGeom>
          <a:noFill/>
        </p:spPr>
        <p:txBody>
          <a:bodyPr wrap="square" rtlCol="0">
            <a:spAutoFit/>
          </a:bodyPr>
          <a:lstStyle/>
          <a:p>
            <a:r>
              <a:rPr lang="en-US" sz="3200" dirty="0" smtClean="0">
                <a:solidFill>
                  <a:schemeClr val="accent1"/>
                </a:solidFill>
              </a:rPr>
              <a:t>The rotation of earth on its axis causes day and night.  One rotation of Earth equals one day.  At any time, half of Earth faces the sun.  That half has daytime.  At the same time, the other half of Earth faces away from the sun.  That half has nighttime.</a:t>
            </a: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609600" y="990600"/>
            <a:ext cx="8229600" cy="707886"/>
          </a:xfrm>
          <a:prstGeom prst="rect">
            <a:avLst/>
          </a:prstGeom>
          <a:noFill/>
          <a:ln w="9525">
            <a:noFill/>
            <a:miter lim="800000"/>
            <a:headEnd/>
            <a:tailEnd/>
          </a:ln>
        </p:spPr>
        <p:txBody>
          <a:bodyPr>
            <a:spAutoFit/>
          </a:bodyPr>
          <a:lstStyle/>
          <a:p>
            <a:pPr>
              <a:spcBef>
                <a:spcPct val="50000"/>
              </a:spcBef>
            </a:pPr>
            <a:r>
              <a:rPr lang="en-US" sz="4000" dirty="0" smtClean="0">
                <a:solidFill>
                  <a:schemeClr val="accent1"/>
                </a:solidFill>
              </a:rPr>
              <a:t>Guided Instruction:</a:t>
            </a:r>
          </a:p>
        </p:txBody>
      </p:sp>
      <p:sp>
        <p:nvSpPr>
          <p:cNvPr id="110600" name="Text Box 12"/>
          <p:cNvSpPr txBox="1">
            <a:spLocks noChangeArrowheads="1"/>
          </p:cNvSpPr>
          <p:nvPr/>
        </p:nvSpPr>
        <p:spPr bwMode="auto">
          <a:xfrm>
            <a:off x="609600" y="4953000"/>
            <a:ext cx="8077200" cy="938719"/>
          </a:xfrm>
          <a:prstGeom prst="rect">
            <a:avLst/>
          </a:prstGeom>
          <a:noFill/>
          <a:ln w="9525">
            <a:noFill/>
            <a:miter lim="800000"/>
            <a:headEnd/>
            <a:tailEnd/>
          </a:ln>
        </p:spPr>
        <p:txBody>
          <a:bodyPr>
            <a:spAutoFit/>
          </a:bodyPr>
          <a:lstStyle/>
          <a:p>
            <a:pPr>
              <a:spcBef>
                <a:spcPct val="50000"/>
              </a:spcBef>
            </a:pPr>
            <a:endParaRPr lang="en-US" sz="2800" dirty="0">
              <a:solidFill>
                <a:srgbClr val="0000FF"/>
              </a:solidFill>
            </a:endParaRPr>
          </a:p>
          <a:p>
            <a:pPr>
              <a:spcBef>
                <a:spcPct val="50000"/>
              </a:spcBef>
            </a:pPr>
            <a:endParaRPr lang="en-US" dirty="0"/>
          </a:p>
        </p:txBody>
      </p:sp>
      <p:sp>
        <p:nvSpPr>
          <p:cNvPr id="4" name="TextBox 3"/>
          <p:cNvSpPr txBox="1"/>
          <p:nvPr/>
        </p:nvSpPr>
        <p:spPr>
          <a:xfrm>
            <a:off x="990600" y="2362200"/>
            <a:ext cx="7239000" cy="3139321"/>
          </a:xfrm>
          <a:prstGeom prst="rect">
            <a:avLst/>
          </a:prstGeom>
          <a:noFill/>
        </p:spPr>
        <p:txBody>
          <a:bodyPr wrap="square" rtlCol="0">
            <a:spAutoFit/>
          </a:bodyPr>
          <a:lstStyle/>
          <a:p>
            <a:r>
              <a:rPr lang="en-US" sz="2800" b="1" dirty="0" smtClean="0">
                <a:solidFill>
                  <a:schemeClr val="accent1"/>
                </a:solidFill>
              </a:rPr>
              <a:t>Which of these is a result of the spinning of Earth on its axis?</a:t>
            </a:r>
          </a:p>
          <a:p>
            <a:endParaRPr lang="en-US" sz="2800" dirty="0" smtClean="0">
              <a:solidFill>
                <a:schemeClr val="accent1"/>
              </a:solidFill>
            </a:endParaRPr>
          </a:p>
          <a:p>
            <a:pPr marL="914400" lvl="1" indent="-457200">
              <a:buFont typeface="+mj-lt"/>
              <a:buAutoNum type="alphaUcPeriod"/>
            </a:pPr>
            <a:r>
              <a:rPr lang="en-US" sz="2400" b="1" dirty="0" smtClean="0">
                <a:solidFill>
                  <a:schemeClr val="accent1"/>
                </a:solidFill>
              </a:rPr>
              <a:t>The apparent motion of the Sun in the sky</a:t>
            </a:r>
            <a:endParaRPr lang="en-US" sz="2400" dirty="0" smtClean="0">
              <a:solidFill>
                <a:schemeClr val="accent1"/>
              </a:solidFill>
            </a:endParaRPr>
          </a:p>
          <a:p>
            <a:pPr marL="914400" lvl="1" indent="-457200">
              <a:buFont typeface="+mj-lt"/>
              <a:buAutoNum type="alphaUcPeriod"/>
            </a:pPr>
            <a:r>
              <a:rPr lang="en-US" sz="2400" b="1" dirty="0" smtClean="0">
                <a:solidFill>
                  <a:schemeClr val="accent1"/>
                </a:solidFill>
              </a:rPr>
              <a:t>The motion caused by Earth’s revolution</a:t>
            </a:r>
            <a:endParaRPr lang="en-US" sz="2400" dirty="0" smtClean="0">
              <a:solidFill>
                <a:schemeClr val="accent1"/>
              </a:solidFill>
            </a:endParaRPr>
          </a:p>
          <a:p>
            <a:pPr marL="914400" lvl="1" indent="-457200">
              <a:buFont typeface="+mj-lt"/>
              <a:buAutoNum type="alphaUcPeriod"/>
            </a:pPr>
            <a:r>
              <a:rPr lang="en-US" sz="2400" b="1" dirty="0" smtClean="0">
                <a:solidFill>
                  <a:schemeClr val="accent1"/>
                </a:solidFill>
              </a:rPr>
              <a:t>The length of a year</a:t>
            </a:r>
            <a:endParaRPr lang="en-US" sz="2400" dirty="0" smtClean="0">
              <a:solidFill>
                <a:schemeClr val="accent1"/>
              </a:solidFill>
            </a:endParaRPr>
          </a:p>
          <a:p>
            <a:pPr marL="914400" lvl="1" indent="-457200">
              <a:buFont typeface="+mj-lt"/>
              <a:buAutoNum type="alphaUcPeriod"/>
            </a:pPr>
            <a:r>
              <a:rPr lang="en-US" sz="2400" b="1" dirty="0" smtClean="0">
                <a:solidFill>
                  <a:schemeClr val="accent1"/>
                </a:solidFill>
              </a:rPr>
              <a:t>The change from spring to summer</a:t>
            </a:r>
            <a:endParaRPr lang="en-US" sz="2400" dirty="0" smtClean="0">
              <a:solidFill>
                <a:schemeClr val="accent1"/>
              </a:solidFill>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ext Box 5"/>
          <p:cNvSpPr txBox="1">
            <a:spLocks noChangeArrowheads="1"/>
          </p:cNvSpPr>
          <p:nvPr/>
        </p:nvSpPr>
        <p:spPr bwMode="auto">
          <a:xfrm>
            <a:off x="609600" y="990600"/>
            <a:ext cx="8229600" cy="519113"/>
          </a:xfrm>
          <a:prstGeom prst="rect">
            <a:avLst/>
          </a:prstGeom>
          <a:noFill/>
          <a:ln w="9525">
            <a:noFill/>
            <a:miter lim="800000"/>
            <a:headEnd/>
            <a:tailEnd/>
          </a:ln>
        </p:spPr>
        <p:txBody>
          <a:bodyPr>
            <a:spAutoFit/>
          </a:bodyPr>
          <a:lstStyle/>
          <a:p>
            <a:pPr>
              <a:spcBef>
                <a:spcPct val="50000"/>
              </a:spcBef>
            </a:pPr>
            <a:endParaRPr lang="en-US" sz="2800"/>
          </a:p>
        </p:txBody>
      </p:sp>
      <p:sp>
        <p:nvSpPr>
          <p:cNvPr id="111624" name="Text Box 9"/>
          <p:cNvSpPr txBox="1">
            <a:spLocks noChangeArrowheads="1"/>
          </p:cNvSpPr>
          <p:nvPr/>
        </p:nvSpPr>
        <p:spPr bwMode="auto">
          <a:xfrm>
            <a:off x="609600" y="5638800"/>
            <a:ext cx="8077200" cy="1573213"/>
          </a:xfrm>
          <a:prstGeom prst="rect">
            <a:avLst/>
          </a:prstGeom>
          <a:noFill/>
          <a:ln w="9525">
            <a:noFill/>
            <a:miter lim="800000"/>
            <a:headEnd/>
            <a:tailEnd/>
          </a:ln>
        </p:spPr>
        <p:txBody>
          <a:bodyPr>
            <a:spAutoFit/>
          </a:bodyPr>
          <a:lstStyle/>
          <a:p>
            <a:pPr>
              <a:spcBef>
                <a:spcPct val="50000"/>
              </a:spcBef>
            </a:pPr>
            <a:endParaRPr lang="en-US" sz="2800">
              <a:solidFill>
                <a:srgbClr val="0000FF"/>
              </a:solidFill>
            </a:endParaRPr>
          </a:p>
          <a:p>
            <a:pPr>
              <a:spcBef>
                <a:spcPct val="50000"/>
              </a:spcBef>
            </a:pPr>
            <a:endParaRPr lang="en-US" sz="2800">
              <a:solidFill>
                <a:srgbClr val="0000FF"/>
              </a:solidFill>
            </a:endParaRPr>
          </a:p>
          <a:p>
            <a:pPr>
              <a:spcBef>
                <a:spcPct val="50000"/>
              </a:spcBef>
            </a:pPr>
            <a:endParaRPr lang="en-US"/>
          </a:p>
        </p:txBody>
      </p:sp>
      <p:sp>
        <p:nvSpPr>
          <p:cNvPr id="111625" name="Text Box 10"/>
          <p:cNvSpPr txBox="1">
            <a:spLocks noChangeArrowheads="1"/>
          </p:cNvSpPr>
          <p:nvPr/>
        </p:nvSpPr>
        <p:spPr bwMode="auto">
          <a:xfrm>
            <a:off x="685800" y="838200"/>
            <a:ext cx="7696200" cy="769441"/>
          </a:xfrm>
          <a:prstGeom prst="rect">
            <a:avLst/>
          </a:prstGeom>
          <a:noFill/>
          <a:ln w="9525">
            <a:noFill/>
            <a:miter lim="800000"/>
            <a:headEnd/>
            <a:tailEnd/>
          </a:ln>
        </p:spPr>
        <p:txBody>
          <a:bodyPr>
            <a:spAutoFit/>
          </a:bodyPr>
          <a:lstStyle/>
          <a:p>
            <a:pPr>
              <a:spcBef>
                <a:spcPct val="50000"/>
              </a:spcBef>
            </a:pPr>
            <a:r>
              <a:rPr lang="en-US" sz="4400" dirty="0" smtClean="0"/>
              <a:t>The answer is</a:t>
            </a:r>
            <a:endParaRPr lang="en-US" sz="4400" dirty="0">
              <a:solidFill>
                <a:srgbClr val="0000FF"/>
              </a:solidFill>
            </a:endParaRPr>
          </a:p>
        </p:txBody>
      </p:sp>
      <p:sp>
        <p:nvSpPr>
          <p:cNvPr id="5" name="Rectangle 4"/>
          <p:cNvSpPr/>
          <p:nvPr/>
        </p:nvSpPr>
        <p:spPr>
          <a:xfrm rot="854502">
            <a:off x="4596170" y="641429"/>
            <a:ext cx="1074333" cy="1569660"/>
          </a:xfrm>
          <a:prstGeom prst="rect">
            <a:avLst/>
          </a:prstGeom>
        </p:spPr>
        <p:txBody>
          <a:bodyPr wrap="none">
            <a:spAutoFit/>
          </a:bodyPr>
          <a:lstStyle/>
          <a:p>
            <a:r>
              <a:rPr lang="en-US" sz="9600" b="1"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t>A</a:t>
            </a:r>
            <a:endParaRPr lang="en-US" sz="9600" b="1" dirty="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endParaRPr>
          </a:p>
        </p:txBody>
      </p:sp>
      <p:sp>
        <p:nvSpPr>
          <p:cNvPr id="7" name="TextBox 6"/>
          <p:cNvSpPr txBox="1"/>
          <p:nvPr/>
        </p:nvSpPr>
        <p:spPr>
          <a:xfrm>
            <a:off x="914400" y="2286000"/>
            <a:ext cx="7315200" cy="3323987"/>
          </a:xfrm>
          <a:prstGeom prst="rect">
            <a:avLst/>
          </a:prstGeom>
          <a:noFill/>
        </p:spPr>
        <p:txBody>
          <a:bodyPr wrap="square" rtlCol="0">
            <a:spAutoFit/>
          </a:bodyPr>
          <a:lstStyle/>
          <a:p>
            <a:pPr marL="0" lvl="1"/>
            <a:r>
              <a:rPr lang="en-US" sz="3200" b="1" dirty="0" smtClean="0">
                <a:solidFill>
                  <a:schemeClr val="accent1"/>
                </a:solidFill>
              </a:rPr>
              <a:t>The apparent motion of the Sun in the sky is caused by the Earth’s rotation from west to east on its axis.  This makes the sun look as if it were rising in the east and setting in the west.</a:t>
            </a:r>
            <a:endParaRPr lang="en-US" sz="3200" dirty="0" smtClean="0">
              <a:solidFill>
                <a:schemeClr val="accent1"/>
              </a:solidFill>
            </a:endParaRP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ext Box 7"/>
          <p:cNvSpPr txBox="1">
            <a:spLocks noChangeArrowheads="1"/>
          </p:cNvSpPr>
          <p:nvPr/>
        </p:nvSpPr>
        <p:spPr bwMode="auto">
          <a:xfrm>
            <a:off x="609600" y="990600"/>
            <a:ext cx="8229600" cy="707886"/>
          </a:xfrm>
          <a:prstGeom prst="rect">
            <a:avLst/>
          </a:prstGeom>
          <a:noFill/>
          <a:ln w="9525">
            <a:noFill/>
            <a:miter lim="800000"/>
            <a:headEnd/>
            <a:tailEnd/>
          </a:ln>
        </p:spPr>
        <p:txBody>
          <a:bodyPr>
            <a:spAutoFit/>
          </a:bodyPr>
          <a:lstStyle/>
          <a:p>
            <a:pPr>
              <a:spcBef>
                <a:spcPct val="50000"/>
              </a:spcBef>
            </a:pPr>
            <a:r>
              <a:rPr lang="en-US" sz="4000" dirty="0" smtClean="0">
                <a:solidFill>
                  <a:schemeClr val="accent1"/>
                </a:solidFill>
              </a:rPr>
              <a:t>Guided Instruction:</a:t>
            </a:r>
          </a:p>
        </p:txBody>
      </p:sp>
      <p:sp>
        <p:nvSpPr>
          <p:cNvPr id="110600" name="Text Box 12"/>
          <p:cNvSpPr txBox="1">
            <a:spLocks noChangeArrowheads="1"/>
          </p:cNvSpPr>
          <p:nvPr/>
        </p:nvSpPr>
        <p:spPr bwMode="auto">
          <a:xfrm>
            <a:off x="609600" y="4953000"/>
            <a:ext cx="8077200" cy="938719"/>
          </a:xfrm>
          <a:prstGeom prst="rect">
            <a:avLst/>
          </a:prstGeom>
          <a:noFill/>
          <a:ln w="9525">
            <a:noFill/>
            <a:miter lim="800000"/>
            <a:headEnd/>
            <a:tailEnd/>
          </a:ln>
        </p:spPr>
        <p:txBody>
          <a:bodyPr>
            <a:spAutoFit/>
          </a:bodyPr>
          <a:lstStyle/>
          <a:p>
            <a:pPr>
              <a:spcBef>
                <a:spcPct val="50000"/>
              </a:spcBef>
            </a:pPr>
            <a:endParaRPr lang="en-US" sz="2800" dirty="0">
              <a:solidFill>
                <a:srgbClr val="0000FF"/>
              </a:solidFill>
            </a:endParaRPr>
          </a:p>
          <a:p>
            <a:pPr>
              <a:spcBef>
                <a:spcPct val="50000"/>
              </a:spcBef>
            </a:pPr>
            <a:endParaRPr lang="en-US" dirty="0"/>
          </a:p>
        </p:txBody>
      </p:sp>
      <p:sp>
        <p:nvSpPr>
          <p:cNvPr id="4" name="TextBox 3"/>
          <p:cNvSpPr txBox="1"/>
          <p:nvPr/>
        </p:nvSpPr>
        <p:spPr>
          <a:xfrm>
            <a:off x="990600" y="2362200"/>
            <a:ext cx="5638800" cy="3139321"/>
          </a:xfrm>
          <a:prstGeom prst="rect">
            <a:avLst/>
          </a:prstGeom>
          <a:noFill/>
        </p:spPr>
        <p:txBody>
          <a:bodyPr wrap="square" rtlCol="0">
            <a:spAutoFit/>
          </a:bodyPr>
          <a:lstStyle/>
          <a:p>
            <a:r>
              <a:rPr lang="en-US" sz="2800" b="1" dirty="0" smtClean="0">
                <a:solidFill>
                  <a:schemeClr val="accent1"/>
                </a:solidFill>
              </a:rPr>
              <a:t>How long does Earth take to rotate once?</a:t>
            </a:r>
          </a:p>
          <a:p>
            <a:endParaRPr lang="en-US" sz="2800" dirty="0" smtClean="0">
              <a:solidFill>
                <a:schemeClr val="accent1"/>
              </a:solidFill>
            </a:endParaRPr>
          </a:p>
          <a:p>
            <a:pPr marL="914400" lvl="1" indent="-457200">
              <a:buFont typeface="+mj-lt"/>
              <a:buAutoNum type="alphaUcPeriod"/>
            </a:pPr>
            <a:r>
              <a:rPr lang="en-US" sz="2400" b="1" dirty="0" smtClean="0">
                <a:solidFill>
                  <a:schemeClr val="accent1"/>
                </a:solidFill>
              </a:rPr>
              <a:t>365 hours</a:t>
            </a:r>
            <a:endParaRPr lang="en-US" sz="2400" dirty="0" smtClean="0">
              <a:solidFill>
                <a:schemeClr val="accent1"/>
              </a:solidFill>
            </a:endParaRPr>
          </a:p>
          <a:p>
            <a:pPr marL="914400" lvl="1" indent="-457200">
              <a:buFont typeface="+mj-lt"/>
              <a:buAutoNum type="alphaUcPeriod"/>
            </a:pPr>
            <a:r>
              <a:rPr lang="en-US" sz="2400" b="1" dirty="0" smtClean="0">
                <a:solidFill>
                  <a:schemeClr val="accent1"/>
                </a:solidFill>
              </a:rPr>
              <a:t>24 hours</a:t>
            </a:r>
            <a:endParaRPr lang="en-US" sz="2400" dirty="0" smtClean="0">
              <a:solidFill>
                <a:schemeClr val="accent1"/>
              </a:solidFill>
            </a:endParaRPr>
          </a:p>
          <a:p>
            <a:pPr marL="914400" lvl="1" indent="-457200">
              <a:buFont typeface="+mj-lt"/>
              <a:buAutoNum type="alphaUcPeriod"/>
            </a:pPr>
            <a:r>
              <a:rPr lang="en-US" sz="2400" b="1" dirty="0" smtClean="0">
                <a:solidFill>
                  <a:schemeClr val="accent1"/>
                </a:solidFill>
              </a:rPr>
              <a:t>12 hours</a:t>
            </a:r>
            <a:endParaRPr lang="en-US" sz="2400" dirty="0" smtClean="0">
              <a:solidFill>
                <a:schemeClr val="accent1"/>
              </a:solidFill>
            </a:endParaRPr>
          </a:p>
          <a:p>
            <a:pPr marL="914400" lvl="1" indent="-457200">
              <a:buFont typeface="+mj-lt"/>
              <a:buAutoNum type="alphaUcPeriod"/>
            </a:pPr>
            <a:r>
              <a:rPr lang="en-US" sz="2400" b="1" dirty="0" smtClean="0">
                <a:solidFill>
                  <a:schemeClr val="accent1"/>
                </a:solidFill>
              </a:rPr>
              <a:t>365 days</a:t>
            </a:r>
            <a:endParaRPr lang="en-US" sz="2400" dirty="0" smtClean="0">
              <a:solidFill>
                <a:schemeClr val="accent1"/>
              </a:solidFill>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Text Box 5"/>
          <p:cNvSpPr txBox="1">
            <a:spLocks noChangeArrowheads="1"/>
          </p:cNvSpPr>
          <p:nvPr/>
        </p:nvSpPr>
        <p:spPr bwMode="auto">
          <a:xfrm>
            <a:off x="609600" y="990600"/>
            <a:ext cx="8229600" cy="519113"/>
          </a:xfrm>
          <a:prstGeom prst="rect">
            <a:avLst/>
          </a:prstGeom>
          <a:noFill/>
          <a:ln w="9525">
            <a:noFill/>
            <a:miter lim="800000"/>
            <a:headEnd/>
            <a:tailEnd/>
          </a:ln>
        </p:spPr>
        <p:txBody>
          <a:bodyPr>
            <a:spAutoFit/>
          </a:bodyPr>
          <a:lstStyle/>
          <a:p>
            <a:pPr>
              <a:spcBef>
                <a:spcPct val="50000"/>
              </a:spcBef>
            </a:pPr>
            <a:endParaRPr lang="en-US" sz="2800"/>
          </a:p>
        </p:txBody>
      </p:sp>
      <p:sp>
        <p:nvSpPr>
          <p:cNvPr id="111624" name="Text Box 9"/>
          <p:cNvSpPr txBox="1">
            <a:spLocks noChangeArrowheads="1"/>
          </p:cNvSpPr>
          <p:nvPr/>
        </p:nvSpPr>
        <p:spPr bwMode="auto">
          <a:xfrm>
            <a:off x="609600" y="5638800"/>
            <a:ext cx="8077200" cy="1573213"/>
          </a:xfrm>
          <a:prstGeom prst="rect">
            <a:avLst/>
          </a:prstGeom>
          <a:noFill/>
          <a:ln w="9525">
            <a:noFill/>
            <a:miter lim="800000"/>
            <a:headEnd/>
            <a:tailEnd/>
          </a:ln>
        </p:spPr>
        <p:txBody>
          <a:bodyPr>
            <a:spAutoFit/>
          </a:bodyPr>
          <a:lstStyle/>
          <a:p>
            <a:pPr>
              <a:spcBef>
                <a:spcPct val="50000"/>
              </a:spcBef>
            </a:pPr>
            <a:endParaRPr lang="en-US" sz="2800">
              <a:solidFill>
                <a:srgbClr val="0000FF"/>
              </a:solidFill>
            </a:endParaRPr>
          </a:p>
          <a:p>
            <a:pPr>
              <a:spcBef>
                <a:spcPct val="50000"/>
              </a:spcBef>
            </a:pPr>
            <a:endParaRPr lang="en-US" sz="2800">
              <a:solidFill>
                <a:srgbClr val="0000FF"/>
              </a:solidFill>
            </a:endParaRPr>
          </a:p>
          <a:p>
            <a:pPr>
              <a:spcBef>
                <a:spcPct val="50000"/>
              </a:spcBef>
            </a:pPr>
            <a:endParaRPr lang="en-US"/>
          </a:p>
        </p:txBody>
      </p:sp>
      <p:sp>
        <p:nvSpPr>
          <p:cNvPr id="111625" name="Text Box 10"/>
          <p:cNvSpPr txBox="1">
            <a:spLocks noChangeArrowheads="1"/>
          </p:cNvSpPr>
          <p:nvPr/>
        </p:nvSpPr>
        <p:spPr bwMode="auto">
          <a:xfrm>
            <a:off x="685800" y="838200"/>
            <a:ext cx="7696200" cy="769441"/>
          </a:xfrm>
          <a:prstGeom prst="rect">
            <a:avLst/>
          </a:prstGeom>
          <a:noFill/>
          <a:ln w="9525">
            <a:noFill/>
            <a:miter lim="800000"/>
            <a:headEnd/>
            <a:tailEnd/>
          </a:ln>
        </p:spPr>
        <p:txBody>
          <a:bodyPr>
            <a:spAutoFit/>
          </a:bodyPr>
          <a:lstStyle/>
          <a:p>
            <a:pPr>
              <a:spcBef>
                <a:spcPct val="50000"/>
              </a:spcBef>
            </a:pPr>
            <a:r>
              <a:rPr lang="en-US" sz="4400" dirty="0" smtClean="0"/>
              <a:t>The answer is</a:t>
            </a:r>
            <a:endParaRPr lang="en-US" sz="4400" dirty="0">
              <a:solidFill>
                <a:srgbClr val="0000FF"/>
              </a:solidFill>
            </a:endParaRPr>
          </a:p>
        </p:txBody>
      </p:sp>
      <p:sp>
        <p:nvSpPr>
          <p:cNvPr id="5" name="Rectangle 4"/>
          <p:cNvSpPr/>
          <p:nvPr/>
        </p:nvSpPr>
        <p:spPr>
          <a:xfrm rot="854502">
            <a:off x="4596170" y="641429"/>
            <a:ext cx="1074333" cy="1569660"/>
          </a:xfrm>
          <a:prstGeom prst="rect">
            <a:avLst/>
          </a:prstGeom>
        </p:spPr>
        <p:txBody>
          <a:bodyPr wrap="none">
            <a:spAutoFit/>
          </a:bodyPr>
          <a:lstStyle/>
          <a:p>
            <a:r>
              <a:rPr lang="en-US" sz="9600" b="1"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rPr>
              <a:t>B</a:t>
            </a:r>
            <a:endParaRPr lang="en-US" sz="9600" b="1" dirty="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endParaRPr>
          </a:p>
        </p:txBody>
      </p:sp>
      <p:sp>
        <p:nvSpPr>
          <p:cNvPr id="6" name="TextBox 5"/>
          <p:cNvSpPr txBox="1"/>
          <p:nvPr/>
        </p:nvSpPr>
        <p:spPr>
          <a:xfrm>
            <a:off x="914400" y="2667000"/>
            <a:ext cx="6248400" cy="1569660"/>
          </a:xfrm>
          <a:prstGeom prst="rect">
            <a:avLst/>
          </a:prstGeom>
          <a:noFill/>
        </p:spPr>
        <p:txBody>
          <a:bodyPr wrap="square" rtlCol="0">
            <a:spAutoFit/>
          </a:bodyPr>
          <a:lstStyle/>
          <a:p>
            <a:r>
              <a:rPr lang="en-US" sz="3200" dirty="0" smtClean="0">
                <a:solidFill>
                  <a:schemeClr val="accent1"/>
                </a:solidFill>
              </a:rPr>
              <a:t>Earth rotates on its axis once every 24 hours.  One rotation of Earth equals one day.</a:t>
            </a:r>
            <a:endParaRPr lang="en-US" sz="3200" dirty="0">
              <a:solidFill>
                <a:schemeClr val="accent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p:cNvSpPr>
          <p:nvPr>
            <p:ph type="title"/>
          </p:nvPr>
        </p:nvSpPr>
        <p:spPr/>
        <p:txBody>
          <a:bodyPr/>
          <a:lstStyle/>
          <a:p>
            <a:r>
              <a:rPr lang="en-US" smtClean="0"/>
              <a:t>Summarizing</a:t>
            </a:r>
          </a:p>
        </p:txBody>
      </p:sp>
      <p:sp>
        <p:nvSpPr>
          <p:cNvPr id="188419" name="Rectangle 3"/>
          <p:cNvSpPr>
            <a:spLocks noGrp="1"/>
          </p:cNvSpPr>
          <p:nvPr>
            <p:ph type="body" idx="1"/>
          </p:nvPr>
        </p:nvSpPr>
        <p:spPr>
          <a:xfrm>
            <a:off x="457200" y="1935163"/>
            <a:ext cx="8229600" cy="4922837"/>
          </a:xfrm>
        </p:spPr>
        <p:txBody>
          <a:bodyPr/>
          <a:lstStyle/>
          <a:p>
            <a:pPr>
              <a:buFont typeface="Wingdings 2" pitchFamily="18" charset="2"/>
              <a:buNone/>
            </a:pPr>
            <a:r>
              <a:rPr lang="en-US" sz="3200" dirty="0" smtClean="0"/>
              <a:t>Stand and Share:</a:t>
            </a:r>
          </a:p>
          <a:p>
            <a:pPr>
              <a:buFont typeface="Wingdings" pitchFamily="2" charset="2"/>
              <a:buChar char="§"/>
            </a:pPr>
            <a:r>
              <a:rPr lang="en-US" sz="3200" dirty="0" smtClean="0"/>
              <a:t>In 30 sec. groups write answers to the essential question</a:t>
            </a:r>
          </a:p>
          <a:p>
            <a:pPr>
              <a:buFont typeface="Wingdings" pitchFamily="2" charset="2"/>
              <a:buChar char="§"/>
            </a:pPr>
            <a:r>
              <a:rPr lang="en-US" sz="3200" dirty="0" smtClean="0"/>
              <a:t>Compile all of the answers on the board</a:t>
            </a:r>
            <a:endParaRPr lang="en-US" sz="2800" dirty="0" smtClean="0"/>
          </a:p>
          <a:p>
            <a:pPr>
              <a:buFont typeface="Wingdings 2" pitchFamily="18" charset="2"/>
              <a:buNone/>
            </a:pPr>
            <a:endParaRPr lang="en-US" sz="3200" dirty="0" smtClean="0"/>
          </a:p>
          <a:p>
            <a:pPr>
              <a:buFont typeface="Wingdings 2" pitchFamily="18" charset="2"/>
              <a:buNone/>
            </a:pPr>
            <a:r>
              <a:rPr lang="en-US" sz="3200" dirty="0" smtClean="0"/>
              <a:t>Essential Question:</a:t>
            </a:r>
          </a:p>
          <a:p>
            <a:pPr eaLnBrk="1" hangingPunct="1">
              <a:lnSpc>
                <a:spcPct val="80000"/>
              </a:lnSpc>
              <a:buNone/>
            </a:pPr>
            <a:r>
              <a:rPr lang="en-US" sz="3200" dirty="0" smtClean="0"/>
              <a:t>		How does the movement of </a:t>
            </a:r>
          </a:p>
          <a:p>
            <a:pPr eaLnBrk="1" hangingPunct="1">
              <a:lnSpc>
                <a:spcPct val="80000"/>
              </a:lnSpc>
              <a:buNone/>
            </a:pPr>
            <a:r>
              <a:rPr lang="en-US" sz="3200" dirty="0" smtClean="0"/>
              <a:t>		the Earth affect what we see </a:t>
            </a:r>
          </a:p>
          <a:p>
            <a:pPr eaLnBrk="1" hangingPunct="1">
              <a:lnSpc>
                <a:spcPct val="80000"/>
              </a:lnSpc>
              <a:buNone/>
            </a:pPr>
            <a:r>
              <a:rPr lang="en-US" sz="3200" dirty="0" smtClean="0"/>
              <a:t>		in the sky?</a:t>
            </a:r>
          </a:p>
        </p:txBody>
      </p:sp>
      <p:pic>
        <p:nvPicPr>
          <p:cNvPr id="188420" name="Picture 4" descr="MCj04404280000[1]"/>
          <p:cNvPicPr>
            <a:picLocks noChangeAspect="1" noChangeArrowheads="1"/>
          </p:cNvPicPr>
          <p:nvPr/>
        </p:nvPicPr>
        <p:blipFill>
          <a:blip r:embed="rId3" cstate="print"/>
          <a:srcRect/>
          <a:stretch>
            <a:fillRect/>
          </a:stretch>
        </p:blipFill>
        <p:spPr bwMode="auto">
          <a:xfrm>
            <a:off x="6781800" y="4572000"/>
            <a:ext cx="1881917" cy="19812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457200" y="704850"/>
            <a:ext cx="8229600" cy="895350"/>
          </a:xfrm>
        </p:spPr>
        <p:txBody>
          <a:bodyPr/>
          <a:lstStyle/>
          <a:p>
            <a:r>
              <a:rPr lang="en-US" smtClean="0"/>
              <a:t>Check Your Understanding</a:t>
            </a:r>
          </a:p>
        </p:txBody>
      </p:sp>
      <p:sp>
        <p:nvSpPr>
          <p:cNvPr id="114690" name="Rectangle 3"/>
          <p:cNvSpPr>
            <a:spLocks noGrp="1"/>
          </p:cNvSpPr>
          <p:nvPr>
            <p:ph type="body" idx="1"/>
          </p:nvPr>
        </p:nvSpPr>
        <p:spPr/>
        <p:txBody>
          <a:bodyPr/>
          <a:lstStyle/>
          <a:p>
            <a:pPr>
              <a:buNone/>
            </a:pPr>
            <a:r>
              <a:rPr lang="en-US" sz="2800" dirty="0" smtClean="0">
                <a:solidFill>
                  <a:schemeClr val="accent1"/>
                </a:solidFill>
              </a:rPr>
              <a:t>What causes the phase of the Moon to change each night during a 28 day period?</a:t>
            </a:r>
          </a:p>
          <a:p>
            <a:pPr>
              <a:buNone/>
            </a:pPr>
            <a:r>
              <a:rPr lang="en-US" sz="2000" dirty="0" smtClean="0">
                <a:solidFill>
                  <a:schemeClr val="accent1"/>
                </a:solidFill>
              </a:rPr>
              <a:t> </a:t>
            </a:r>
          </a:p>
          <a:p>
            <a:pPr marL="823913" lvl="1" indent="-457200">
              <a:buFont typeface="+mj-lt"/>
              <a:buAutoNum type="alphaUcPeriod"/>
            </a:pPr>
            <a:r>
              <a:rPr lang="en-US" sz="2200" dirty="0" smtClean="0">
                <a:solidFill>
                  <a:schemeClr val="accent1"/>
                </a:solidFill>
              </a:rPr>
              <a:t>The Moon changes its actual shape throughout the course of the month.</a:t>
            </a:r>
          </a:p>
          <a:p>
            <a:pPr marL="823913" lvl="1" indent="-457200">
              <a:buFont typeface="+mj-lt"/>
              <a:buAutoNum type="alphaUcPeriod"/>
            </a:pPr>
            <a:r>
              <a:rPr lang="en-US" sz="2200" dirty="0" smtClean="0">
                <a:solidFill>
                  <a:schemeClr val="accent1"/>
                </a:solidFill>
              </a:rPr>
              <a:t>The alignment between the Earth, Moon, and Sun determines the amount of light reflected by the Moon.</a:t>
            </a:r>
          </a:p>
          <a:p>
            <a:pPr marL="823913" lvl="1" indent="-457200">
              <a:buFont typeface="+mj-lt"/>
              <a:buAutoNum type="alphaUcPeriod"/>
            </a:pPr>
            <a:r>
              <a:rPr lang="en-US" sz="2200" dirty="0" smtClean="0">
                <a:solidFill>
                  <a:schemeClr val="accent1"/>
                </a:solidFill>
              </a:rPr>
              <a:t>The season of the year determines the phase of the Moon.</a:t>
            </a:r>
          </a:p>
          <a:p>
            <a:pPr marL="823913" lvl="1" indent="-457200">
              <a:buFont typeface="+mj-lt"/>
              <a:buAutoNum type="alphaUcPeriod"/>
            </a:pPr>
            <a:r>
              <a:rPr lang="en-US" sz="2200" dirty="0" smtClean="0">
                <a:solidFill>
                  <a:schemeClr val="accent1"/>
                </a:solidFill>
              </a:rPr>
              <a:t>The closer the Moon is to Earth, the more light the Moon reflects.</a:t>
            </a:r>
            <a:endParaRPr lang="en-US" sz="2200" dirty="0">
              <a:solidFill>
                <a:schemeClr val="accent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457200" y="704850"/>
            <a:ext cx="8229600" cy="895350"/>
          </a:xfrm>
        </p:spPr>
        <p:txBody>
          <a:bodyPr/>
          <a:lstStyle/>
          <a:p>
            <a:r>
              <a:rPr lang="en-US" smtClean="0"/>
              <a:t>Check Your Understanding</a:t>
            </a:r>
          </a:p>
        </p:txBody>
      </p:sp>
      <p:sp>
        <p:nvSpPr>
          <p:cNvPr id="114690" name="Rectangle 3"/>
          <p:cNvSpPr>
            <a:spLocks noGrp="1"/>
          </p:cNvSpPr>
          <p:nvPr>
            <p:ph type="body" idx="1"/>
          </p:nvPr>
        </p:nvSpPr>
        <p:spPr>
          <a:xfrm>
            <a:off x="457200" y="1600201"/>
            <a:ext cx="8229600" cy="4724400"/>
          </a:xfrm>
        </p:spPr>
        <p:txBody>
          <a:bodyPr/>
          <a:lstStyle/>
          <a:p>
            <a:pPr>
              <a:buNone/>
            </a:pPr>
            <a:r>
              <a:rPr lang="en-US" sz="2800" dirty="0" smtClean="0">
                <a:solidFill>
                  <a:schemeClr val="accent1"/>
                </a:solidFill>
              </a:rPr>
              <a:t>Keisha wants to show Amy what happens during one Earth day. Keisha holds a small globe representing Earth, and Amy holds a large ball representing the Sun. What should Keisha do to show Amy what happens during one Earth day? </a:t>
            </a:r>
          </a:p>
          <a:p>
            <a:pPr marL="823913" lvl="1" indent="-457200">
              <a:buFont typeface="+mj-lt"/>
              <a:buAutoNum type="alphaUcPeriod"/>
            </a:pPr>
            <a:r>
              <a:rPr lang="en-US" sz="2200" dirty="0" smtClean="0">
                <a:solidFill>
                  <a:schemeClr val="accent1"/>
                </a:solidFill>
              </a:rPr>
              <a:t>Keisha should move the globe in one complete circle around Amy. </a:t>
            </a:r>
          </a:p>
          <a:p>
            <a:pPr marL="823913" lvl="1" indent="-457200">
              <a:buFont typeface="+mj-lt"/>
              <a:buAutoNum type="alphaUcPeriod"/>
            </a:pPr>
            <a:r>
              <a:rPr lang="en-US" sz="2200" dirty="0" smtClean="0">
                <a:solidFill>
                  <a:schemeClr val="accent1"/>
                </a:solidFill>
              </a:rPr>
              <a:t>Keisha should move the globe toward Amy and then away from her. </a:t>
            </a:r>
          </a:p>
          <a:p>
            <a:pPr marL="823913" lvl="1" indent="-457200">
              <a:buFont typeface="+mj-lt"/>
              <a:buAutoNum type="alphaUcPeriod"/>
            </a:pPr>
            <a:r>
              <a:rPr lang="en-US" sz="2200" dirty="0" smtClean="0">
                <a:solidFill>
                  <a:schemeClr val="accent1"/>
                </a:solidFill>
              </a:rPr>
              <a:t>Keisha should slowly lift the globe above her head and then lower it. </a:t>
            </a:r>
          </a:p>
          <a:p>
            <a:pPr marL="823913" lvl="1" indent="-457200">
              <a:buFont typeface="+mj-lt"/>
              <a:buAutoNum type="alphaUcPeriod"/>
            </a:pPr>
            <a:r>
              <a:rPr lang="en-US" sz="2200" dirty="0" smtClean="0">
                <a:solidFill>
                  <a:schemeClr val="accent1"/>
                </a:solidFill>
              </a:rPr>
              <a:t>Keisha should slowly spin the globe one complete time about its axis. </a:t>
            </a:r>
          </a:p>
          <a:p>
            <a:pPr lvl="0"/>
            <a:endParaRPr lang="en-US" sz="3200" dirty="0"/>
          </a:p>
        </p:txBody>
      </p:sp>
      <p:pic>
        <p:nvPicPr>
          <p:cNvPr id="4" name="Picture 3"/>
          <p:cNvPicPr/>
          <p:nvPr/>
        </p:nvPicPr>
        <p:blipFill>
          <a:blip r:embed="rId2" cstate="print"/>
          <a:srcRect/>
          <a:stretch>
            <a:fillRect/>
          </a:stretch>
        </p:blipFill>
        <p:spPr bwMode="auto">
          <a:xfrm>
            <a:off x="7315200" y="762000"/>
            <a:ext cx="1524000" cy="823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idx="4294967295"/>
          </p:nvPr>
        </p:nvSpPr>
        <p:spPr>
          <a:xfrm>
            <a:off x="457200" y="704850"/>
            <a:ext cx="8229600" cy="742950"/>
          </a:xfrm>
        </p:spPr>
        <p:txBody>
          <a:bodyPr/>
          <a:lstStyle/>
          <a:p>
            <a:pPr eaLnBrk="1" hangingPunct="1"/>
            <a:r>
              <a:rPr lang="en-US" sz="4500" dirty="0" smtClean="0"/>
              <a:t>SC.4.E.5.4</a:t>
            </a:r>
          </a:p>
        </p:txBody>
      </p:sp>
      <p:sp>
        <p:nvSpPr>
          <p:cNvPr id="99330" name="Content Placeholder 2"/>
          <p:cNvSpPr>
            <a:spLocks noGrp="1"/>
          </p:cNvSpPr>
          <p:nvPr>
            <p:ph idx="4294967295"/>
          </p:nvPr>
        </p:nvSpPr>
        <p:spPr>
          <a:xfrm>
            <a:off x="457200" y="1371600"/>
            <a:ext cx="8229600" cy="4800600"/>
          </a:xfrm>
        </p:spPr>
        <p:txBody>
          <a:bodyPr/>
          <a:lstStyle/>
          <a:p>
            <a:pPr eaLnBrk="1" hangingPunct="1">
              <a:lnSpc>
                <a:spcPct val="80000"/>
              </a:lnSpc>
              <a:buNone/>
            </a:pPr>
            <a:r>
              <a:rPr lang="en-US" sz="2700" dirty="0" smtClean="0"/>
              <a:t>Benchmark:  </a:t>
            </a:r>
            <a:r>
              <a:rPr lang="en-US" sz="2800" dirty="0" smtClean="0"/>
              <a:t>Relate that the rotation of Earth (day and night) and apparent movements of the Sun, Moon, and stars are connected.</a:t>
            </a:r>
            <a:endParaRPr lang="en-US" sz="2700" dirty="0" smtClean="0"/>
          </a:p>
          <a:p>
            <a:pPr eaLnBrk="1" hangingPunct="1">
              <a:lnSpc>
                <a:spcPct val="80000"/>
              </a:lnSpc>
              <a:buFont typeface="Wingdings 2" pitchFamily="18" charset="2"/>
              <a:buNone/>
            </a:pPr>
            <a:endParaRPr lang="en-US" sz="2700" dirty="0" smtClean="0">
              <a:solidFill>
                <a:srgbClr val="FF0000"/>
              </a:solidFill>
            </a:endParaRPr>
          </a:p>
          <a:p>
            <a:pPr eaLnBrk="1" hangingPunct="1">
              <a:lnSpc>
                <a:spcPct val="80000"/>
              </a:lnSpc>
              <a:buFont typeface="Wingdings 2" pitchFamily="18" charset="2"/>
              <a:buNone/>
            </a:pPr>
            <a:r>
              <a:rPr lang="en-US" sz="2700" dirty="0" smtClean="0">
                <a:solidFill>
                  <a:srgbClr val="FF0000"/>
                </a:solidFill>
              </a:rPr>
              <a:t>Essential Question:</a:t>
            </a:r>
          </a:p>
          <a:p>
            <a:pPr eaLnBrk="1" hangingPunct="1">
              <a:lnSpc>
                <a:spcPct val="80000"/>
              </a:lnSpc>
              <a:buNone/>
            </a:pPr>
            <a:r>
              <a:rPr lang="en-US" sz="3200" dirty="0" smtClean="0"/>
              <a:t>How does the movement of the Earth affect what we see in the sky?</a:t>
            </a:r>
          </a:p>
          <a:p>
            <a:pPr eaLnBrk="1" hangingPunct="1">
              <a:lnSpc>
                <a:spcPct val="80000"/>
              </a:lnSpc>
              <a:buNone/>
            </a:pPr>
            <a:endParaRPr lang="en-US" sz="3200" dirty="0" smtClean="0"/>
          </a:p>
          <a:p>
            <a:pPr eaLnBrk="1" hangingPunct="1">
              <a:lnSpc>
                <a:spcPct val="80000"/>
              </a:lnSpc>
              <a:buNone/>
            </a:pPr>
            <a:r>
              <a:rPr lang="en-US" sz="2700" dirty="0" smtClean="0">
                <a:solidFill>
                  <a:srgbClr val="FF0000"/>
                </a:solidFill>
              </a:rPr>
              <a:t>Vocabulary:</a:t>
            </a:r>
          </a:p>
          <a:p>
            <a:pPr eaLnBrk="1" hangingPunct="1">
              <a:lnSpc>
                <a:spcPct val="80000"/>
              </a:lnSpc>
              <a:buFont typeface="Wingdings 2" pitchFamily="18" charset="2"/>
              <a:buNone/>
            </a:pPr>
            <a:r>
              <a:rPr lang="en-US" sz="2700" dirty="0" smtClean="0"/>
              <a:t>rotation		axis		</a:t>
            </a:r>
          </a:p>
          <a:p>
            <a:pPr eaLnBrk="1" hangingPunct="1">
              <a:lnSpc>
                <a:spcPct val="80000"/>
              </a:lnSpc>
              <a:buNone/>
            </a:pPr>
            <a:r>
              <a:rPr lang="en-US" sz="2700" dirty="0" smtClean="0"/>
              <a:t>revolution		moon phases</a:t>
            </a:r>
          </a:p>
          <a:p>
            <a:pPr eaLnBrk="1" hangingPunct="1">
              <a:lnSpc>
                <a:spcPct val="80000"/>
              </a:lnSpc>
              <a:buFont typeface="Wingdings 2" pitchFamily="18" charset="2"/>
              <a:buNone/>
            </a:pPr>
            <a:r>
              <a:rPr lang="en-US" sz="2700" dirty="0" smtClean="0"/>
              <a:t>	</a:t>
            </a:r>
          </a:p>
          <a:p>
            <a:pPr eaLnBrk="1" hangingPunct="1">
              <a:lnSpc>
                <a:spcPct val="80000"/>
              </a:lnSpc>
              <a:buFont typeface="Wingdings 2" pitchFamily="18" charset="2"/>
              <a:buNone/>
            </a:pPr>
            <a:r>
              <a:rPr lang="en-US" sz="27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457200" y="704850"/>
            <a:ext cx="8229600" cy="895350"/>
          </a:xfrm>
        </p:spPr>
        <p:txBody>
          <a:bodyPr/>
          <a:lstStyle/>
          <a:p>
            <a:r>
              <a:rPr lang="en-US" smtClean="0"/>
              <a:t>Check Your Understanding</a:t>
            </a:r>
          </a:p>
        </p:txBody>
      </p:sp>
      <p:sp>
        <p:nvSpPr>
          <p:cNvPr id="114690" name="Rectangle 3"/>
          <p:cNvSpPr>
            <a:spLocks noGrp="1"/>
          </p:cNvSpPr>
          <p:nvPr>
            <p:ph type="body" idx="1"/>
          </p:nvPr>
        </p:nvSpPr>
        <p:spPr/>
        <p:txBody>
          <a:bodyPr/>
          <a:lstStyle/>
          <a:p>
            <a:pPr>
              <a:buNone/>
            </a:pPr>
            <a:r>
              <a:rPr lang="en-US" sz="2800" dirty="0" smtClean="0">
                <a:solidFill>
                  <a:schemeClr val="accent1"/>
                </a:solidFill>
              </a:rPr>
              <a:t>Charles learned that Earth rotates on its axis. What evidence supports the theory that Earth is rotating on its axis? </a:t>
            </a:r>
          </a:p>
          <a:p>
            <a:pPr>
              <a:buNone/>
            </a:pPr>
            <a:endParaRPr lang="en-US" sz="2800" dirty="0" smtClean="0">
              <a:solidFill>
                <a:schemeClr val="accent1"/>
              </a:solidFill>
            </a:endParaRPr>
          </a:p>
          <a:p>
            <a:pPr marL="881063" lvl="1" indent="-514350">
              <a:buFont typeface="+mj-lt"/>
              <a:buAutoNum type="alphaUcPeriod"/>
            </a:pPr>
            <a:r>
              <a:rPr lang="en-US" dirty="0" smtClean="0">
                <a:solidFill>
                  <a:schemeClr val="accent1"/>
                </a:solidFill>
              </a:rPr>
              <a:t>There is a day and a night. </a:t>
            </a:r>
          </a:p>
          <a:p>
            <a:pPr marL="881063" lvl="1" indent="-514350">
              <a:buFont typeface="+mj-lt"/>
              <a:buAutoNum type="alphaUcPeriod"/>
            </a:pPr>
            <a:r>
              <a:rPr lang="en-US" dirty="0" smtClean="0">
                <a:solidFill>
                  <a:schemeClr val="accent1"/>
                </a:solidFill>
              </a:rPr>
              <a:t>There are 365 days in each year. </a:t>
            </a:r>
          </a:p>
          <a:p>
            <a:pPr marL="881063" lvl="1" indent="-514350">
              <a:buFont typeface="+mj-lt"/>
              <a:buAutoNum type="alphaUcPeriod"/>
            </a:pPr>
            <a:r>
              <a:rPr lang="en-US" dirty="0" smtClean="0">
                <a:solidFill>
                  <a:schemeClr val="accent1"/>
                </a:solidFill>
              </a:rPr>
              <a:t>There are four phases of the Moon. </a:t>
            </a:r>
          </a:p>
          <a:p>
            <a:pPr marL="881063" lvl="1" indent="-514350">
              <a:buFont typeface="+mj-lt"/>
              <a:buAutoNum type="alphaUcPeriod"/>
            </a:pPr>
            <a:r>
              <a:rPr lang="en-US" dirty="0" smtClean="0">
                <a:solidFill>
                  <a:schemeClr val="accent1"/>
                </a:solidFill>
              </a:rPr>
              <a:t>There are different seasons of the year. </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a:xfrm>
            <a:off x="457200" y="704850"/>
            <a:ext cx="8229600" cy="895350"/>
          </a:xfrm>
        </p:spPr>
        <p:txBody>
          <a:bodyPr/>
          <a:lstStyle/>
          <a:p>
            <a:r>
              <a:rPr lang="en-US" smtClean="0"/>
              <a:t>Check Your Understanding</a:t>
            </a:r>
          </a:p>
        </p:txBody>
      </p:sp>
      <p:sp>
        <p:nvSpPr>
          <p:cNvPr id="114690" name="Rectangle 3"/>
          <p:cNvSpPr>
            <a:spLocks noGrp="1"/>
          </p:cNvSpPr>
          <p:nvPr>
            <p:ph type="body" idx="1"/>
          </p:nvPr>
        </p:nvSpPr>
        <p:spPr/>
        <p:txBody>
          <a:bodyPr/>
          <a:lstStyle/>
          <a:p>
            <a:pPr marL="495300" indent="-495300">
              <a:buFont typeface="Wingdings 2" pitchFamily="18" charset="2"/>
              <a:buNone/>
            </a:pPr>
            <a:r>
              <a:rPr lang="en-US" sz="2800" dirty="0" smtClean="0">
                <a:solidFill>
                  <a:schemeClr val="accent1"/>
                </a:solidFill>
              </a:rPr>
              <a:t>What evidence is there that the Earth is revolving around the Sun?</a:t>
            </a:r>
          </a:p>
          <a:p>
            <a:pPr marL="495300" indent="-495300">
              <a:buFont typeface="Wingdings 2" pitchFamily="18" charset="2"/>
              <a:buNone/>
            </a:pPr>
            <a:endParaRPr lang="en-US" sz="2800" dirty="0" smtClean="0">
              <a:solidFill>
                <a:schemeClr val="accent1"/>
              </a:solidFill>
            </a:endParaRPr>
          </a:p>
          <a:p>
            <a:pPr marL="881063" lvl="1" indent="-514350">
              <a:buFont typeface="+mj-lt"/>
              <a:buAutoNum type="alphaUcPeriod"/>
            </a:pPr>
            <a:r>
              <a:rPr lang="en-US" dirty="0" smtClean="0">
                <a:solidFill>
                  <a:schemeClr val="accent1"/>
                </a:solidFill>
              </a:rPr>
              <a:t>There is day and night</a:t>
            </a:r>
          </a:p>
          <a:p>
            <a:pPr marL="881063" lvl="1" indent="-514350">
              <a:buFont typeface="+mj-lt"/>
              <a:buAutoNum type="alphaUcPeriod"/>
            </a:pPr>
            <a:r>
              <a:rPr lang="en-US" dirty="0" smtClean="0">
                <a:solidFill>
                  <a:schemeClr val="accent1"/>
                </a:solidFill>
              </a:rPr>
              <a:t>The sun appears to rise in the east and set in the west</a:t>
            </a:r>
          </a:p>
          <a:p>
            <a:pPr marL="881063" lvl="1" indent="-514350">
              <a:buFont typeface="+mj-lt"/>
              <a:buAutoNum type="alphaUcPeriod"/>
            </a:pPr>
            <a:r>
              <a:rPr lang="en-US" dirty="0" smtClean="0">
                <a:solidFill>
                  <a:schemeClr val="accent1"/>
                </a:solidFill>
              </a:rPr>
              <a:t>The moon cycles through its phases every 28 days</a:t>
            </a:r>
          </a:p>
          <a:p>
            <a:pPr marL="881063" lvl="1" indent="-514350">
              <a:buFont typeface="+mj-lt"/>
              <a:buAutoNum type="alphaUcPeriod"/>
            </a:pPr>
            <a:r>
              <a:rPr lang="en-US" dirty="0" smtClean="0">
                <a:solidFill>
                  <a:schemeClr val="accent1"/>
                </a:solidFill>
              </a:rPr>
              <a:t>Different stars are visible in the night sky during different seasons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p:cNvSpPr>
          <p:nvPr>
            <p:ph type="title"/>
          </p:nvPr>
        </p:nvSpPr>
        <p:spPr/>
        <p:txBody>
          <a:bodyPr/>
          <a:lstStyle/>
          <a:p>
            <a:r>
              <a:rPr lang="en-US" dirty="0" smtClean="0"/>
              <a:t>Check Your Answers</a:t>
            </a:r>
          </a:p>
        </p:txBody>
      </p:sp>
      <p:sp>
        <p:nvSpPr>
          <p:cNvPr id="118786" name="Rectangle 3"/>
          <p:cNvSpPr>
            <a:spLocks noGrp="1"/>
          </p:cNvSpPr>
          <p:nvPr>
            <p:ph type="body" idx="1"/>
          </p:nvPr>
        </p:nvSpPr>
        <p:spPr/>
        <p:txBody>
          <a:bodyPr/>
          <a:lstStyle/>
          <a:p>
            <a:pPr marL="495300" indent="-495300">
              <a:buFont typeface="Wingdings 2" pitchFamily="18" charset="2"/>
              <a:buAutoNum type="arabicPeriod"/>
            </a:pPr>
            <a:r>
              <a:rPr lang="en-US" sz="3600" dirty="0" smtClean="0"/>
              <a:t>B</a:t>
            </a:r>
          </a:p>
          <a:p>
            <a:pPr marL="495300" indent="-495300">
              <a:buFont typeface="Wingdings 2" pitchFamily="18" charset="2"/>
              <a:buAutoNum type="arabicPeriod"/>
            </a:pPr>
            <a:r>
              <a:rPr lang="en-US" sz="3600" dirty="0" smtClean="0"/>
              <a:t>D</a:t>
            </a:r>
          </a:p>
          <a:p>
            <a:pPr marL="495300" indent="-495300">
              <a:buFont typeface="Wingdings 2" pitchFamily="18" charset="2"/>
              <a:buAutoNum type="arabicPeriod"/>
            </a:pPr>
            <a:r>
              <a:rPr lang="en-US" sz="3600" dirty="0" smtClean="0"/>
              <a:t>A</a:t>
            </a:r>
          </a:p>
          <a:p>
            <a:pPr marL="495300" indent="-495300">
              <a:buFont typeface="Wingdings 2" pitchFamily="18" charset="2"/>
              <a:buAutoNum type="arabicPeriod"/>
            </a:pPr>
            <a:r>
              <a:rPr lang="en-US" sz="3600" dirty="0" smtClean="0"/>
              <a:t>D</a:t>
            </a:r>
          </a:p>
          <a:p>
            <a:pPr marL="495300" indent="-495300">
              <a:buNone/>
            </a:pPr>
            <a:endParaRPr lang="en-US" sz="3600" dirty="0" smtClean="0"/>
          </a:p>
          <a:p>
            <a:pPr marL="495300" indent="-495300">
              <a:buFont typeface="Wingdings 2" pitchFamily="18" charset="2"/>
              <a:buNone/>
            </a:pPr>
            <a:endParaRPr lang="en-US" sz="3600" dirty="0" smtClean="0"/>
          </a:p>
        </p:txBody>
      </p:sp>
      <p:pic>
        <p:nvPicPr>
          <p:cNvPr id="118791" name="Picture 7" descr="MCj04298030000[1]"/>
          <p:cNvPicPr>
            <a:picLocks noChangeAspect="1" noChangeArrowheads="1"/>
          </p:cNvPicPr>
          <p:nvPr/>
        </p:nvPicPr>
        <p:blipFill>
          <a:blip r:embed="rId3" cstate="print"/>
          <a:srcRect/>
          <a:stretch>
            <a:fillRect/>
          </a:stretch>
        </p:blipFill>
        <p:spPr bwMode="auto">
          <a:xfrm>
            <a:off x="6149975" y="1447800"/>
            <a:ext cx="1892300" cy="240347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3"/>
          <p:cNvSpPr>
            <a:spLocks noGrp="1"/>
          </p:cNvSpPr>
          <p:nvPr>
            <p:ph type="body" idx="1"/>
          </p:nvPr>
        </p:nvSpPr>
        <p:spPr>
          <a:xfrm>
            <a:off x="381000" y="1752600"/>
            <a:ext cx="8229600" cy="4389437"/>
          </a:xfrm>
        </p:spPr>
        <p:txBody>
          <a:bodyPr/>
          <a:lstStyle/>
          <a:p>
            <a:pPr>
              <a:lnSpc>
                <a:spcPct val="80000"/>
              </a:lnSpc>
              <a:buFont typeface="Wingdings 2" pitchFamily="18" charset="2"/>
              <a:buNone/>
            </a:pPr>
            <a:r>
              <a:rPr lang="en-US" sz="2000" dirty="0" smtClean="0"/>
              <a:t>	 </a:t>
            </a:r>
          </a:p>
          <a:p>
            <a:pPr>
              <a:buNone/>
            </a:pPr>
            <a:r>
              <a:rPr lang="en-US" sz="3600" dirty="0" smtClean="0"/>
              <a:t>In your science journal, write an answer to the essential question:</a:t>
            </a:r>
          </a:p>
          <a:p>
            <a:pPr>
              <a:buNone/>
            </a:pPr>
            <a:endParaRPr lang="en-US" sz="3600" dirty="0" smtClean="0"/>
          </a:p>
          <a:p>
            <a:pPr eaLnBrk="1" hangingPunct="1">
              <a:lnSpc>
                <a:spcPct val="80000"/>
              </a:lnSpc>
              <a:buNone/>
            </a:pPr>
            <a:r>
              <a:rPr lang="en-US" sz="3600" dirty="0" smtClean="0"/>
              <a:t>		How does the movement of </a:t>
            </a:r>
          </a:p>
          <a:p>
            <a:pPr eaLnBrk="1" hangingPunct="1">
              <a:lnSpc>
                <a:spcPct val="80000"/>
              </a:lnSpc>
              <a:buNone/>
            </a:pPr>
            <a:r>
              <a:rPr lang="en-US" sz="3600" dirty="0" smtClean="0"/>
              <a:t>		the Earth affect what we see </a:t>
            </a:r>
          </a:p>
          <a:p>
            <a:pPr eaLnBrk="1" hangingPunct="1">
              <a:lnSpc>
                <a:spcPct val="80000"/>
              </a:lnSpc>
              <a:buNone/>
            </a:pPr>
            <a:r>
              <a:rPr lang="en-US" sz="3600" dirty="0" smtClean="0"/>
              <a:t>		in the sky?</a:t>
            </a:r>
          </a:p>
        </p:txBody>
      </p:sp>
      <p:sp>
        <p:nvSpPr>
          <p:cNvPr id="119810" name="Rectangle 4"/>
          <p:cNvSpPr>
            <a:spLocks noGrp="1"/>
          </p:cNvSpPr>
          <p:nvPr>
            <p:ph type="title"/>
          </p:nvPr>
        </p:nvSpPr>
        <p:spPr/>
        <p:txBody>
          <a:bodyPr/>
          <a:lstStyle/>
          <a:p>
            <a:r>
              <a:rPr lang="en-US" smtClean="0"/>
              <a:t>Summary Question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p:cNvSpPr>
          <p:nvPr>
            <p:ph type="title"/>
          </p:nvPr>
        </p:nvSpPr>
        <p:spPr>
          <a:xfrm>
            <a:off x="609600" y="457200"/>
            <a:ext cx="7620000" cy="781050"/>
          </a:xfrm>
        </p:spPr>
        <p:txBody>
          <a:bodyPr/>
          <a:lstStyle/>
          <a:p>
            <a:r>
              <a:rPr lang="en-US" sz="4600" dirty="0" smtClean="0"/>
              <a:t>Earth’s Rotation</a:t>
            </a:r>
          </a:p>
        </p:txBody>
      </p:sp>
      <p:sp>
        <p:nvSpPr>
          <p:cNvPr id="100354" name="Rectangle 3"/>
          <p:cNvSpPr>
            <a:spLocks noGrp="1"/>
          </p:cNvSpPr>
          <p:nvPr>
            <p:ph type="body" sz="half" idx="1"/>
          </p:nvPr>
        </p:nvSpPr>
        <p:spPr>
          <a:xfrm>
            <a:off x="228600" y="1219200"/>
            <a:ext cx="8534400" cy="4724400"/>
          </a:xfrm>
        </p:spPr>
        <p:txBody>
          <a:bodyPr/>
          <a:lstStyle/>
          <a:p>
            <a:pPr>
              <a:lnSpc>
                <a:spcPct val="90000"/>
              </a:lnSpc>
            </a:pPr>
            <a:r>
              <a:rPr lang="en-US" sz="2800" dirty="0" smtClean="0">
                <a:solidFill>
                  <a:schemeClr val="accent1"/>
                </a:solidFill>
              </a:rPr>
              <a:t>Rotation is a movement similar to a spinning top</a:t>
            </a:r>
          </a:p>
          <a:p>
            <a:pPr>
              <a:lnSpc>
                <a:spcPct val="90000"/>
              </a:lnSpc>
            </a:pPr>
            <a:endParaRPr lang="en-US" sz="2800" dirty="0" smtClean="0">
              <a:solidFill>
                <a:schemeClr val="accent1"/>
              </a:solidFill>
            </a:endParaRPr>
          </a:p>
          <a:p>
            <a:pPr>
              <a:lnSpc>
                <a:spcPct val="90000"/>
              </a:lnSpc>
            </a:pPr>
            <a:r>
              <a:rPr lang="en-US" sz="2800" dirty="0" smtClean="0">
                <a:solidFill>
                  <a:schemeClr val="accent1"/>
                </a:solidFill>
              </a:rPr>
              <a:t>Rotations are PREDICTABLE and REGULAR</a:t>
            </a:r>
          </a:p>
          <a:p>
            <a:pPr>
              <a:lnSpc>
                <a:spcPct val="90000"/>
              </a:lnSpc>
            </a:pPr>
            <a:endParaRPr lang="en-US" sz="2800" dirty="0" smtClean="0">
              <a:solidFill>
                <a:schemeClr val="accent1"/>
              </a:solidFill>
            </a:endParaRPr>
          </a:p>
          <a:p>
            <a:pPr>
              <a:lnSpc>
                <a:spcPct val="90000"/>
              </a:lnSpc>
            </a:pPr>
            <a:r>
              <a:rPr lang="en-US" sz="2800" dirty="0" smtClean="0">
                <a:solidFill>
                  <a:schemeClr val="accent1"/>
                </a:solidFill>
              </a:rPr>
              <a:t>The Earth rotates on its axis once every 24 hours</a:t>
            </a:r>
          </a:p>
          <a:p>
            <a:pPr>
              <a:lnSpc>
                <a:spcPct val="90000"/>
              </a:lnSpc>
              <a:buNone/>
            </a:pPr>
            <a:endParaRPr lang="en-US" sz="2800" dirty="0" smtClean="0">
              <a:solidFill>
                <a:schemeClr val="accent1"/>
              </a:solidFill>
            </a:endParaRPr>
          </a:p>
          <a:p>
            <a:pPr>
              <a:lnSpc>
                <a:spcPct val="90000"/>
              </a:lnSpc>
            </a:pPr>
            <a:r>
              <a:rPr lang="en-US" sz="2800" dirty="0" smtClean="0">
                <a:solidFill>
                  <a:schemeClr val="accent1"/>
                </a:solidFill>
              </a:rPr>
              <a:t>The Earth’s axis is an imaginary line that passes through Earth’s center from the North Pole 	         to the South Pole</a:t>
            </a:r>
          </a:p>
          <a:p>
            <a:pPr>
              <a:lnSpc>
                <a:spcPct val="90000"/>
              </a:lnSpc>
            </a:pPr>
            <a:endParaRPr lang="en-US" sz="2800" dirty="0" smtClean="0">
              <a:solidFill>
                <a:schemeClr val="accent3"/>
              </a:solidFill>
            </a:endParaRPr>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200" dirty="0" smtClean="0"/>
          </a:p>
        </p:txBody>
      </p:sp>
      <p:pic>
        <p:nvPicPr>
          <p:cNvPr id="1026" name="Picture 2" descr="C:\Documents and Settings\polly.burkhart.POLK-FL\My Documents\My Pictures\Microsoft Clip Organizer\00174012.gif"/>
          <p:cNvPicPr>
            <a:picLocks noChangeAspect="1" noChangeArrowheads="1" noCrop="1"/>
          </p:cNvPicPr>
          <p:nvPr/>
        </p:nvPicPr>
        <p:blipFill>
          <a:blip r:embed="rId3" cstate="print"/>
          <a:srcRect/>
          <a:stretch>
            <a:fillRect/>
          </a:stretch>
        </p:blipFill>
        <p:spPr bwMode="auto">
          <a:xfrm>
            <a:off x="7239000" y="5029200"/>
            <a:ext cx="1676400" cy="1676400"/>
          </a:xfrm>
          <a:prstGeom prst="rect">
            <a:avLst/>
          </a:prstGeom>
          <a:noFill/>
        </p:spPr>
      </p:pic>
      <p:cxnSp>
        <p:nvCxnSpPr>
          <p:cNvPr id="8" name="Straight Connector 7"/>
          <p:cNvCxnSpPr/>
          <p:nvPr/>
        </p:nvCxnSpPr>
        <p:spPr>
          <a:xfrm rot="5400000" flipH="1" flipV="1">
            <a:off x="7620000" y="4876800"/>
            <a:ext cx="914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7848600" y="6629400"/>
            <a:ext cx="457200"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p:cNvSpPr>
          <p:nvPr>
            <p:ph type="title"/>
          </p:nvPr>
        </p:nvSpPr>
        <p:spPr>
          <a:xfrm>
            <a:off x="228600" y="457200"/>
            <a:ext cx="8305800" cy="781050"/>
          </a:xfrm>
        </p:spPr>
        <p:txBody>
          <a:bodyPr/>
          <a:lstStyle/>
          <a:p>
            <a:r>
              <a:rPr lang="en-US" sz="4600" dirty="0" smtClean="0"/>
              <a:t>Apparent Movement</a:t>
            </a:r>
          </a:p>
        </p:txBody>
      </p:sp>
      <p:sp>
        <p:nvSpPr>
          <p:cNvPr id="100354" name="Rectangle 3"/>
          <p:cNvSpPr>
            <a:spLocks noGrp="1"/>
          </p:cNvSpPr>
          <p:nvPr>
            <p:ph type="body" sz="half" idx="1"/>
          </p:nvPr>
        </p:nvSpPr>
        <p:spPr>
          <a:xfrm>
            <a:off x="228600" y="1676400"/>
            <a:ext cx="8534400" cy="4267200"/>
          </a:xfrm>
        </p:spPr>
        <p:txBody>
          <a:bodyPr/>
          <a:lstStyle/>
          <a:p>
            <a:pPr>
              <a:lnSpc>
                <a:spcPct val="90000"/>
              </a:lnSpc>
              <a:buFont typeface="Wingdings 2" pitchFamily="18" charset="2"/>
              <a:buNone/>
            </a:pPr>
            <a:r>
              <a:rPr lang="en-US" sz="2800" dirty="0" smtClean="0">
                <a:solidFill>
                  <a:schemeClr val="accent1"/>
                </a:solidFill>
              </a:rPr>
              <a:t>Earth rotates from west to east on its axis.  This makes the sun, moon and stars look </a:t>
            </a:r>
            <a:r>
              <a:rPr lang="en-US" sz="2800" u="sng" dirty="0" smtClean="0">
                <a:solidFill>
                  <a:schemeClr val="accent1"/>
                </a:solidFill>
              </a:rPr>
              <a:t>as though </a:t>
            </a:r>
            <a:r>
              <a:rPr lang="en-US" sz="2800" dirty="0" smtClean="0">
                <a:solidFill>
                  <a:schemeClr val="accent1"/>
                </a:solidFill>
              </a:rPr>
              <a:t>they are moving from east to west.</a:t>
            </a:r>
          </a:p>
          <a:p>
            <a:pPr>
              <a:lnSpc>
                <a:spcPct val="90000"/>
              </a:lnSpc>
              <a:buFont typeface="Wingdings 2" pitchFamily="18" charset="2"/>
              <a:buNone/>
            </a:pPr>
            <a:endParaRPr lang="en-US" sz="2800" dirty="0" smtClean="0">
              <a:solidFill>
                <a:schemeClr val="accent1"/>
              </a:solidFill>
            </a:endParaRPr>
          </a:p>
          <a:p>
            <a:pPr>
              <a:lnSpc>
                <a:spcPct val="90000"/>
              </a:lnSpc>
              <a:buFont typeface="Wingdings 2" pitchFamily="18" charset="2"/>
              <a:buNone/>
            </a:pPr>
            <a:r>
              <a:rPr lang="en-US" sz="2800" dirty="0" smtClean="0">
                <a:solidFill>
                  <a:schemeClr val="accent1"/>
                </a:solidFill>
              </a:rPr>
              <a:t>We say that the sun, moon, and stars rise in the east and set in the west.  However…it is actually the Earth’s rotation that causes this apparent movement.</a:t>
            </a:r>
          </a:p>
          <a:p>
            <a:pPr>
              <a:lnSpc>
                <a:spcPct val="90000"/>
              </a:lnSpc>
              <a:buFont typeface="Wingdings 2" pitchFamily="18" charset="2"/>
              <a:buNone/>
            </a:pPr>
            <a:endParaRPr lang="en-US" sz="2800" dirty="0" smtClean="0">
              <a:solidFill>
                <a:schemeClr val="accent1"/>
              </a:solidFill>
            </a:endParaRPr>
          </a:p>
          <a:p>
            <a:pPr>
              <a:lnSpc>
                <a:spcPct val="90000"/>
              </a:lnSpc>
              <a:buFont typeface="Wingdings 2" pitchFamily="18" charset="2"/>
              <a:buNone/>
            </a:pPr>
            <a:endParaRPr lang="en-US" sz="2800" dirty="0" smtClean="0">
              <a:solidFill>
                <a:schemeClr val="accent1"/>
              </a:solidFill>
            </a:endParaRPr>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200" dirty="0" smtClean="0"/>
          </a:p>
        </p:txBody>
      </p:sp>
      <p:pic>
        <p:nvPicPr>
          <p:cNvPr id="2050" name="Picture 2" descr="C:\Documents and Settings\polly.burkhart.POLK-FL\My Documents\My Pictures\Microsoft Clip Organizer\00323737.gif">
            <a:hlinkClick r:id="rId3"/>
          </p:cNvPr>
          <p:cNvPicPr>
            <a:picLocks noChangeAspect="1" noChangeArrowheads="1" noCrop="1"/>
          </p:cNvPicPr>
          <p:nvPr/>
        </p:nvPicPr>
        <p:blipFill>
          <a:blip r:embed="rId4" cstate="print"/>
          <a:srcRect/>
          <a:stretch>
            <a:fillRect/>
          </a:stretch>
        </p:blipFill>
        <p:spPr bwMode="auto">
          <a:xfrm>
            <a:off x="3429000" y="4724400"/>
            <a:ext cx="1524000" cy="1565564"/>
          </a:xfrm>
          <a:prstGeom prst="rect">
            <a:avLst/>
          </a:prstGeom>
          <a:noFill/>
        </p:spPr>
      </p:pic>
      <p:sp>
        <p:nvSpPr>
          <p:cNvPr id="5" name="TextBox 4"/>
          <p:cNvSpPr txBox="1"/>
          <p:nvPr/>
        </p:nvSpPr>
        <p:spPr>
          <a:xfrm>
            <a:off x="1676400" y="6324600"/>
            <a:ext cx="4800600" cy="215444"/>
          </a:xfrm>
          <a:prstGeom prst="rect">
            <a:avLst/>
          </a:prstGeom>
          <a:noFill/>
        </p:spPr>
        <p:txBody>
          <a:bodyPr wrap="square" rtlCol="0">
            <a:spAutoFit/>
          </a:bodyPr>
          <a:lstStyle/>
          <a:p>
            <a:pPr algn="ctr"/>
            <a:r>
              <a:rPr lang="en-US" sz="800" dirty="0" smtClean="0"/>
              <a:t>Click on Earth for a link</a:t>
            </a:r>
            <a:endParaRPr lang="en-US" sz="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p:cNvSpPr>
          <p:nvPr>
            <p:ph type="title"/>
          </p:nvPr>
        </p:nvSpPr>
        <p:spPr>
          <a:xfrm>
            <a:off x="457200" y="457200"/>
            <a:ext cx="7086600" cy="781050"/>
          </a:xfrm>
        </p:spPr>
        <p:txBody>
          <a:bodyPr/>
          <a:lstStyle/>
          <a:p>
            <a:r>
              <a:rPr lang="en-US" sz="4600" dirty="0" smtClean="0"/>
              <a:t>Day and Night</a:t>
            </a:r>
          </a:p>
        </p:txBody>
      </p:sp>
      <p:sp>
        <p:nvSpPr>
          <p:cNvPr id="100354" name="Rectangle 3"/>
          <p:cNvSpPr>
            <a:spLocks noGrp="1"/>
          </p:cNvSpPr>
          <p:nvPr>
            <p:ph type="body" sz="half" idx="1"/>
          </p:nvPr>
        </p:nvSpPr>
        <p:spPr>
          <a:xfrm>
            <a:off x="228600" y="1219200"/>
            <a:ext cx="8534400" cy="4724400"/>
          </a:xfrm>
        </p:spPr>
        <p:txBody>
          <a:bodyPr/>
          <a:lstStyle/>
          <a:p>
            <a:pPr>
              <a:lnSpc>
                <a:spcPct val="90000"/>
              </a:lnSpc>
            </a:pPr>
            <a:endParaRPr lang="en-US" sz="2800" dirty="0" smtClean="0">
              <a:solidFill>
                <a:schemeClr val="accent1"/>
              </a:solidFill>
            </a:endParaRPr>
          </a:p>
          <a:p>
            <a:pPr>
              <a:lnSpc>
                <a:spcPct val="90000"/>
              </a:lnSpc>
            </a:pPr>
            <a:r>
              <a:rPr lang="en-US" sz="2800" dirty="0" smtClean="0">
                <a:solidFill>
                  <a:schemeClr val="accent1"/>
                </a:solidFill>
              </a:rPr>
              <a:t>Earth rotates on its axis once every 24 hours.</a:t>
            </a:r>
          </a:p>
          <a:p>
            <a:pPr>
              <a:lnSpc>
                <a:spcPct val="90000"/>
              </a:lnSpc>
            </a:pPr>
            <a:endParaRPr lang="en-US" sz="2800" dirty="0" smtClean="0">
              <a:solidFill>
                <a:schemeClr val="accent1"/>
              </a:solidFill>
            </a:endParaRPr>
          </a:p>
          <a:p>
            <a:pPr>
              <a:lnSpc>
                <a:spcPct val="90000"/>
              </a:lnSpc>
            </a:pPr>
            <a:r>
              <a:rPr lang="en-US" sz="2800" dirty="0" smtClean="0">
                <a:solidFill>
                  <a:schemeClr val="accent1"/>
                </a:solidFill>
              </a:rPr>
              <a:t>As the Earth spins on its axis, we are carried in and out of the sunlight that is always shining on half the planet. This is why we have day and night once every 24 hours.</a:t>
            </a:r>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200" dirty="0" smtClean="0"/>
          </a:p>
        </p:txBody>
      </p:sp>
      <p:pic>
        <p:nvPicPr>
          <p:cNvPr id="3074" name="Picture 2" descr="C:\Documents and Settings\polly.burkhart.POLK-FL\My Documents\My Pictures\Microsoft Clip Organizer\00336863.gif">
            <a:hlinkClick r:id="rId3"/>
          </p:cNvPr>
          <p:cNvPicPr>
            <a:picLocks noChangeAspect="1" noChangeArrowheads="1" noCrop="1"/>
          </p:cNvPicPr>
          <p:nvPr/>
        </p:nvPicPr>
        <p:blipFill>
          <a:blip r:embed="rId4" cstate="print"/>
          <a:srcRect/>
          <a:stretch>
            <a:fillRect/>
          </a:stretch>
        </p:blipFill>
        <p:spPr bwMode="auto">
          <a:xfrm>
            <a:off x="3429000" y="4114800"/>
            <a:ext cx="1733550" cy="1600200"/>
          </a:xfrm>
          <a:prstGeom prst="rect">
            <a:avLst/>
          </a:prstGeom>
          <a:noFill/>
        </p:spPr>
      </p:pic>
      <p:sp>
        <p:nvSpPr>
          <p:cNvPr id="5" name="TextBox 4"/>
          <p:cNvSpPr txBox="1"/>
          <p:nvPr/>
        </p:nvSpPr>
        <p:spPr>
          <a:xfrm>
            <a:off x="3733800" y="5715000"/>
            <a:ext cx="3048000" cy="215444"/>
          </a:xfrm>
          <a:prstGeom prst="rect">
            <a:avLst/>
          </a:prstGeom>
          <a:noFill/>
        </p:spPr>
        <p:txBody>
          <a:bodyPr wrap="square" rtlCol="0">
            <a:spAutoFit/>
          </a:bodyPr>
          <a:lstStyle/>
          <a:p>
            <a:r>
              <a:rPr lang="en-US" sz="800" dirty="0" smtClean="0"/>
              <a:t>Click on this link</a:t>
            </a:r>
            <a:endParaRPr lang="en-US" sz="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p:cNvSpPr>
          <p:nvPr>
            <p:ph type="title"/>
          </p:nvPr>
        </p:nvSpPr>
        <p:spPr/>
        <p:txBody>
          <a:bodyPr/>
          <a:lstStyle/>
          <a:p>
            <a:r>
              <a:rPr lang="en-US" smtClean="0"/>
              <a:t>Summarizing</a:t>
            </a:r>
          </a:p>
        </p:txBody>
      </p:sp>
      <p:sp>
        <p:nvSpPr>
          <p:cNvPr id="186371" name="Rectangle 3"/>
          <p:cNvSpPr>
            <a:spLocks noGrp="1"/>
          </p:cNvSpPr>
          <p:nvPr>
            <p:ph type="body" idx="1"/>
          </p:nvPr>
        </p:nvSpPr>
        <p:spPr/>
        <p:txBody>
          <a:bodyPr/>
          <a:lstStyle/>
          <a:p>
            <a:pPr>
              <a:buFont typeface="Wingdings 2" pitchFamily="18" charset="2"/>
              <a:buNone/>
            </a:pPr>
            <a:r>
              <a:rPr lang="en-US" sz="3200" dirty="0" smtClean="0"/>
              <a:t>Collaborative Pairs:</a:t>
            </a:r>
          </a:p>
          <a:p>
            <a:pPr>
              <a:buFont typeface="Wingdings 2" pitchFamily="18" charset="2"/>
              <a:buNone/>
            </a:pPr>
            <a:r>
              <a:rPr lang="en-US" sz="3200" dirty="0" smtClean="0"/>
              <a:t>Partner A: Tell partner B one result of the Earth’s rotation</a:t>
            </a:r>
          </a:p>
          <a:p>
            <a:pPr>
              <a:buFont typeface="Wingdings 2" pitchFamily="18" charset="2"/>
              <a:buNone/>
            </a:pPr>
            <a:r>
              <a:rPr lang="en-US" sz="3200" dirty="0" smtClean="0"/>
              <a:t>Partner B: Tell partner A another result of the Earth’s rotation</a:t>
            </a:r>
          </a:p>
        </p:txBody>
      </p:sp>
      <p:pic>
        <p:nvPicPr>
          <p:cNvPr id="186373" name="Picture 5" descr="MCj04077340000[1]"/>
          <p:cNvPicPr>
            <a:picLocks noChangeAspect="1" noChangeArrowheads="1"/>
          </p:cNvPicPr>
          <p:nvPr/>
        </p:nvPicPr>
        <p:blipFill>
          <a:blip r:embed="rId3" cstate="print"/>
          <a:srcRect/>
          <a:stretch>
            <a:fillRect/>
          </a:stretch>
        </p:blipFill>
        <p:spPr bwMode="auto">
          <a:xfrm>
            <a:off x="5715000" y="4191000"/>
            <a:ext cx="2057400" cy="2057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p:cNvSpPr>
          <p:nvPr>
            <p:ph type="title"/>
          </p:nvPr>
        </p:nvSpPr>
        <p:spPr>
          <a:xfrm>
            <a:off x="381000" y="457200"/>
            <a:ext cx="7924800" cy="781050"/>
          </a:xfrm>
        </p:spPr>
        <p:txBody>
          <a:bodyPr/>
          <a:lstStyle/>
          <a:p>
            <a:r>
              <a:rPr lang="en-US" sz="4600" dirty="0" smtClean="0"/>
              <a:t>Earth’s Revolution</a:t>
            </a:r>
          </a:p>
        </p:txBody>
      </p:sp>
      <p:sp>
        <p:nvSpPr>
          <p:cNvPr id="100354" name="Rectangle 3"/>
          <p:cNvSpPr>
            <a:spLocks noGrp="1"/>
          </p:cNvSpPr>
          <p:nvPr>
            <p:ph type="body" sz="half" idx="1"/>
          </p:nvPr>
        </p:nvSpPr>
        <p:spPr>
          <a:xfrm>
            <a:off x="228600" y="1219200"/>
            <a:ext cx="8534400" cy="4724400"/>
          </a:xfrm>
        </p:spPr>
        <p:txBody>
          <a:bodyPr/>
          <a:lstStyle/>
          <a:p>
            <a:pPr>
              <a:lnSpc>
                <a:spcPct val="90000"/>
              </a:lnSpc>
            </a:pPr>
            <a:endParaRPr lang="en-US" sz="2800" dirty="0" smtClean="0">
              <a:solidFill>
                <a:schemeClr val="accent2"/>
              </a:solidFill>
            </a:endParaRPr>
          </a:p>
          <a:p>
            <a:pPr>
              <a:lnSpc>
                <a:spcPct val="90000"/>
              </a:lnSpc>
            </a:pPr>
            <a:r>
              <a:rPr lang="en-US" sz="2800" dirty="0" smtClean="0">
                <a:solidFill>
                  <a:schemeClr val="accent2"/>
                </a:solidFill>
              </a:rPr>
              <a:t>A revolution is a complete trip around the sun</a:t>
            </a:r>
          </a:p>
          <a:p>
            <a:pPr>
              <a:lnSpc>
                <a:spcPct val="90000"/>
              </a:lnSpc>
            </a:pPr>
            <a:endParaRPr lang="en-US" sz="2800" dirty="0" smtClean="0">
              <a:solidFill>
                <a:schemeClr val="accent2"/>
              </a:solidFill>
            </a:endParaRPr>
          </a:p>
          <a:p>
            <a:pPr>
              <a:lnSpc>
                <a:spcPct val="90000"/>
              </a:lnSpc>
            </a:pPr>
            <a:r>
              <a:rPr lang="en-US" sz="2800" dirty="0" smtClean="0">
                <a:solidFill>
                  <a:schemeClr val="accent2"/>
                </a:solidFill>
              </a:rPr>
              <a:t>One revolution equals a year</a:t>
            </a:r>
          </a:p>
          <a:p>
            <a:pPr>
              <a:lnSpc>
                <a:spcPct val="90000"/>
              </a:lnSpc>
            </a:pPr>
            <a:endParaRPr lang="en-US" sz="2800" dirty="0" smtClean="0">
              <a:solidFill>
                <a:schemeClr val="accent2"/>
              </a:solidFill>
            </a:endParaRPr>
          </a:p>
          <a:p>
            <a:pPr>
              <a:lnSpc>
                <a:spcPct val="90000"/>
              </a:lnSpc>
            </a:pPr>
            <a:r>
              <a:rPr lang="en-US" sz="2800" dirty="0" smtClean="0">
                <a:solidFill>
                  <a:schemeClr val="accent2"/>
                </a:solidFill>
              </a:rPr>
              <a:t>The Earth makes one revolution in 365 days</a:t>
            </a:r>
          </a:p>
          <a:p>
            <a:pPr>
              <a:lnSpc>
                <a:spcPct val="90000"/>
              </a:lnSpc>
            </a:pPr>
            <a:endParaRPr lang="en-US" sz="2800" dirty="0" smtClean="0">
              <a:solidFill>
                <a:schemeClr val="accent2"/>
              </a:solidFill>
            </a:endParaRPr>
          </a:p>
          <a:p>
            <a:pPr>
              <a:lnSpc>
                <a:spcPct val="90000"/>
              </a:lnSpc>
            </a:pPr>
            <a:r>
              <a:rPr lang="en-US" sz="2800" dirty="0" smtClean="0">
                <a:solidFill>
                  <a:schemeClr val="accent2"/>
                </a:solidFill>
              </a:rPr>
              <a:t>The path of a revolution is called an orbit, it’s shape is an ellipse (like a flattened circle)</a:t>
            </a:r>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200" dirty="0" smtClean="0"/>
          </a:p>
        </p:txBody>
      </p:sp>
      <p:pic>
        <p:nvPicPr>
          <p:cNvPr id="30723" name="Picture 3" descr="http://www.windows2universe.org/the_universe/uts/seasons_orbit.5x7.jpg">
            <a:hlinkClick r:id="rId3"/>
          </p:cNvPr>
          <p:cNvPicPr>
            <a:picLocks noChangeAspect="1" noChangeArrowheads="1"/>
          </p:cNvPicPr>
          <p:nvPr/>
        </p:nvPicPr>
        <p:blipFill>
          <a:blip r:embed="rId4" cstate="print"/>
          <a:srcRect/>
          <a:stretch>
            <a:fillRect/>
          </a:stretch>
        </p:blipFill>
        <p:spPr bwMode="auto">
          <a:xfrm>
            <a:off x="7239000" y="2133600"/>
            <a:ext cx="1689100" cy="2364740"/>
          </a:xfrm>
          <a:prstGeom prst="rect">
            <a:avLst/>
          </a:prstGeom>
          <a:noFill/>
        </p:spPr>
      </p:pic>
      <p:sp>
        <p:nvSpPr>
          <p:cNvPr id="6" name="TextBox 5"/>
          <p:cNvSpPr txBox="1"/>
          <p:nvPr/>
        </p:nvSpPr>
        <p:spPr>
          <a:xfrm>
            <a:off x="7772400" y="1828800"/>
            <a:ext cx="1600200" cy="215444"/>
          </a:xfrm>
          <a:prstGeom prst="rect">
            <a:avLst/>
          </a:prstGeom>
          <a:noFill/>
        </p:spPr>
        <p:txBody>
          <a:bodyPr wrap="square" rtlCol="0">
            <a:spAutoFit/>
          </a:bodyPr>
          <a:lstStyle/>
          <a:p>
            <a:r>
              <a:rPr lang="en-US" sz="800" dirty="0" smtClean="0"/>
              <a:t>Click for link</a:t>
            </a:r>
            <a:endParaRPr lang="en-US" sz="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84" name="Picture 12" descr="http://astronomyonline.org/Observation/Images/Constellations/ConstellationSmall/AutumnSFNorthLabels.jpg">
            <a:hlinkClick r:id="rId3"/>
          </p:cNvPr>
          <p:cNvPicPr>
            <a:picLocks noChangeAspect="1" noChangeArrowheads="1"/>
          </p:cNvPicPr>
          <p:nvPr/>
        </p:nvPicPr>
        <p:blipFill>
          <a:blip r:embed="rId4" cstate="print"/>
          <a:srcRect/>
          <a:stretch>
            <a:fillRect/>
          </a:stretch>
        </p:blipFill>
        <p:spPr bwMode="auto">
          <a:xfrm>
            <a:off x="2971800" y="609600"/>
            <a:ext cx="2590800" cy="1696165"/>
          </a:xfrm>
          <a:prstGeom prst="rect">
            <a:avLst/>
          </a:prstGeom>
          <a:noFill/>
        </p:spPr>
      </p:pic>
      <p:sp>
        <p:nvSpPr>
          <p:cNvPr id="100353" name="Rectangle 2"/>
          <p:cNvSpPr>
            <a:spLocks noGrp="1"/>
          </p:cNvSpPr>
          <p:nvPr>
            <p:ph type="title"/>
          </p:nvPr>
        </p:nvSpPr>
        <p:spPr>
          <a:xfrm>
            <a:off x="304800" y="457200"/>
            <a:ext cx="4876800" cy="781050"/>
          </a:xfrm>
        </p:spPr>
        <p:txBody>
          <a:bodyPr/>
          <a:lstStyle/>
          <a:p>
            <a:r>
              <a:rPr lang="en-US" sz="4600" dirty="0" smtClean="0"/>
              <a:t>The Night S</a:t>
            </a:r>
            <a:r>
              <a:rPr lang="en-US" sz="4600" dirty="0" smtClean="0">
                <a:solidFill>
                  <a:schemeClr val="bg1"/>
                </a:solidFill>
              </a:rPr>
              <a:t>ky</a:t>
            </a:r>
          </a:p>
        </p:txBody>
      </p:sp>
      <p:sp>
        <p:nvSpPr>
          <p:cNvPr id="100354" name="Rectangle 3"/>
          <p:cNvSpPr>
            <a:spLocks noGrp="1"/>
          </p:cNvSpPr>
          <p:nvPr>
            <p:ph type="body" sz="half" idx="1"/>
          </p:nvPr>
        </p:nvSpPr>
        <p:spPr>
          <a:xfrm>
            <a:off x="228600" y="1219200"/>
            <a:ext cx="8534400" cy="4724400"/>
          </a:xfrm>
        </p:spPr>
        <p:txBody>
          <a:bodyPr/>
          <a:lstStyle/>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200" dirty="0" smtClean="0"/>
          </a:p>
        </p:txBody>
      </p:sp>
      <p:pic>
        <p:nvPicPr>
          <p:cNvPr id="28676" name="Picture 4" descr="http://i.space.com/images/i/3064/original/071228-winter-sky-02.jpg?1292266682"/>
          <p:cNvPicPr>
            <a:picLocks noChangeAspect="1" noChangeArrowheads="1"/>
          </p:cNvPicPr>
          <p:nvPr/>
        </p:nvPicPr>
        <p:blipFill>
          <a:blip r:embed="rId5" cstate="print"/>
          <a:srcRect/>
          <a:stretch>
            <a:fillRect/>
          </a:stretch>
        </p:blipFill>
        <p:spPr bwMode="auto">
          <a:xfrm>
            <a:off x="457200" y="2895600"/>
            <a:ext cx="1905000" cy="1905000"/>
          </a:xfrm>
          <a:prstGeom prst="rect">
            <a:avLst/>
          </a:prstGeom>
          <a:noFill/>
        </p:spPr>
      </p:pic>
      <p:pic>
        <p:nvPicPr>
          <p:cNvPr id="28678" name="Picture 6" descr="http://astronomyonline.org/Observation/Images/Constellations/ConstellationSmall/SummerSFNorthLabels.jpg">
            <a:hlinkClick r:id="rId6"/>
          </p:cNvPr>
          <p:cNvPicPr>
            <a:picLocks noChangeAspect="1" noChangeArrowheads="1"/>
          </p:cNvPicPr>
          <p:nvPr/>
        </p:nvPicPr>
        <p:blipFill>
          <a:blip r:embed="rId7" cstate="print"/>
          <a:srcRect/>
          <a:stretch>
            <a:fillRect/>
          </a:stretch>
        </p:blipFill>
        <p:spPr bwMode="auto">
          <a:xfrm>
            <a:off x="6172200" y="3124200"/>
            <a:ext cx="2590800" cy="1696165"/>
          </a:xfrm>
          <a:prstGeom prst="rect">
            <a:avLst/>
          </a:prstGeom>
          <a:noFill/>
        </p:spPr>
      </p:pic>
      <p:pic>
        <p:nvPicPr>
          <p:cNvPr id="28680" name="Picture 8" descr="Constellations seen during different seasons"/>
          <p:cNvPicPr>
            <a:picLocks noChangeAspect="1" noChangeArrowheads="1"/>
          </p:cNvPicPr>
          <p:nvPr/>
        </p:nvPicPr>
        <p:blipFill>
          <a:blip r:embed="rId8" cstate="print"/>
          <a:srcRect/>
          <a:stretch>
            <a:fillRect/>
          </a:stretch>
        </p:blipFill>
        <p:spPr bwMode="auto">
          <a:xfrm>
            <a:off x="2438400" y="2286000"/>
            <a:ext cx="3733800" cy="3094178"/>
          </a:xfrm>
          <a:prstGeom prst="rect">
            <a:avLst/>
          </a:prstGeom>
          <a:noFill/>
        </p:spPr>
      </p:pic>
      <p:pic>
        <p:nvPicPr>
          <p:cNvPr id="28682" name="Picture 10" descr="http://astronomyonline.org/Observation/Images/Constellations/ConstellationSmall/SpringSFNorthLabels.jpg">
            <a:hlinkClick r:id="rId9"/>
          </p:cNvPr>
          <p:cNvPicPr>
            <a:picLocks noChangeAspect="1" noChangeArrowheads="1"/>
          </p:cNvPicPr>
          <p:nvPr/>
        </p:nvPicPr>
        <p:blipFill>
          <a:blip r:embed="rId10" cstate="print"/>
          <a:srcRect/>
          <a:stretch>
            <a:fillRect/>
          </a:stretch>
        </p:blipFill>
        <p:spPr bwMode="auto">
          <a:xfrm>
            <a:off x="3276600" y="5411272"/>
            <a:ext cx="2209800" cy="1446728"/>
          </a:xfrm>
          <a:prstGeom prst="rect">
            <a:avLst/>
          </a:prstGeom>
          <a:noFill/>
        </p:spPr>
      </p:pic>
      <p:sp>
        <p:nvSpPr>
          <p:cNvPr id="10" name="TextBox 9"/>
          <p:cNvSpPr txBox="1"/>
          <p:nvPr/>
        </p:nvSpPr>
        <p:spPr>
          <a:xfrm>
            <a:off x="5867400" y="914400"/>
            <a:ext cx="2895600" cy="1938992"/>
          </a:xfrm>
          <a:prstGeom prst="rect">
            <a:avLst/>
          </a:prstGeom>
          <a:noFill/>
        </p:spPr>
        <p:txBody>
          <a:bodyPr wrap="square" rtlCol="0">
            <a:spAutoFit/>
          </a:bodyPr>
          <a:lstStyle/>
          <a:p>
            <a:pPr>
              <a:buFont typeface="Arial" pitchFamily="34" charset="0"/>
              <a:buChar char="•"/>
            </a:pPr>
            <a:r>
              <a:rPr lang="en-US" sz="2400" dirty="0" smtClean="0">
                <a:solidFill>
                  <a:schemeClr val="accent2"/>
                </a:solidFill>
              </a:rPr>
              <a:t>Because of the Earth’s revolution we see different star patterns in different seasons</a:t>
            </a:r>
            <a:endParaRPr lang="en-US" sz="2400" dirty="0"/>
          </a:p>
        </p:txBody>
      </p:sp>
      <p:sp>
        <p:nvSpPr>
          <p:cNvPr id="12" name="Rectangle 11"/>
          <p:cNvSpPr/>
          <p:nvPr/>
        </p:nvSpPr>
        <p:spPr>
          <a:xfrm>
            <a:off x="304800" y="1143000"/>
            <a:ext cx="2895600" cy="1569660"/>
          </a:xfrm>
          <a:prstGeom prst="rect">
            <a:avLst/>
          </a:prstGeom>
        </p:spPr>
        <p:txBody>
          <a:bodyPr wrap="square">
            <a:spAutoFit/>
          </a:bodyPr>
          <a:lstStyle/>
          <a:p>
            <a:pPr>
              <a:buFont typeface="Arial" pitchFamily="34" charset="0"/>
              <a:buChar char="•"/>
            </a:pPr>
            <a:r>
              <a:rPr lang="en-US" sz="2400" dirty="0" smtClean="0">
                <a:solidFill>
                  <a:schemeClr val="accent2"/>
                </a:solidFill>
              </a:rPr>
              <a:t>Because of the Earth’s revolution we have four seasons</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p:cNvSpPr>
          <p:nvPr>
            <p:ph type="title"/>
          </p:nvPr>
        </p:nvSpPr>
        <p:spPr>
          <a:xfrm>
            <a:off x="381000" y="457200"/>
            <a:ext cx="5562600" cy="781050"/>
          </a:xfrm>
        </p:spPr>
        <p:txBody>
          <a:bodyPr/>
          <a:lstStyle/>
          <a:p>
            <a:r>
              <a:rPr lang="en-US" sz="4600" dirty="0" smtClean="0"/>
              <a:t>Moon’s Movement</a:t>
            </a:r>
          </a:p>
        </p:txBody>
      </p:sp>
      <p:sp>
        <p:nvSpPr>
          <p:cNvPr id="100354" name="Rectangle 3"/>
          <p:cNvSpPr>
            <a:spLocks noGrp="1"/>
          </p:cNvSpPr>
          <p:nvPr>
            <p:ph type="body" sz="half" idx="1"/>
          </p:nvPr>
        </p:nvSpPr>
        <p:spPr>
          <a:xfrm>
            <a:off x="228600" y="1219200"/>
            <a:ext cx="8534400" cy="4724400"/>
          </a:xfrm>
        </p:spPr>
        <p:txBody>
          <a:bodyPr/>
          <a:lstStyle/>
          <a:p>
            <a:pPr>
              <a:lnSpc>
                <a:spcPct val="90000"/>
              </a:lnSpc>
            </a:pPr>
            <a:r>
              <a:rPr lang="en-US" sz="2800" dirty="0" smtClean="0">
                <a:solidFill>
                  <a:schemeClr val="accent2"/>
                </a:solidFill>
              </a:rPr>
              <a:t>The Moon’s movements are similar to Earth’s movements</a:t>
            </a:r>
          </a:p>
          <a:p>
            <a:pPr>
              <a:lnSpc>
                <a:spcPct val="90000"/>
              </a:lnSpc>
            </a:pPr>
            <a:r>
              <a:rPr lang="en-US" sz="2800" dirty="0" smtClean="0">
                <a:solidFill>
                  <a:schemeClr val="accent2"/>
                </a:solidFill>
              </a:rPr>
              <a:t>The Moon rotates (spins) as it revolves around the </a:t>
            </a:r>
            <a:r>
              <a:rPr lang="en-US" sz="2800" i="1" dirty="0" smtClean="0">
                <a:solidFill>
                  <a:schemeClr val="accent2"/>
                </a:solidFill>
              </a:rPr>
              <a:t>Earth</a:t>
            </a:r>
          </a:p>
          <a:p>
            <a:pPr>
              <a:lnSpc>
                <a:spcPct val="90000"/>
              </a:lnSpc>
            </a:pPr>
            <a:r>
              <a:rPr lang="en-US" sz="2800" dirty="0" smtClean="0">
                <a:solidFill>
                  <a:schemeClr val="accent2"/>
                </a:solidFill>
              </a:rPr>
              <a:t>The moon’s rotation and revolution both take about 28 days</a:t>
            </a:r>
          </a:p>
          <a:p>
            <a:pPr>
              <a:lnSpc>
                <a:spcPct val="90000"/>
              </a:lnSpc>
            </a:pPr>
            <a:r>
              <a:rPr lang="en-US" sz="2800" dirty="0" smtClean="0">
                <a:solidFill>
                  <a:schemeClr val="accent2"/>
                </a:solidFill>
              </a:rPr>
              <a:t>The shape of the moon </a:t>
            </a:r>
            <a:r>
              <a:rPr lang="en-US" sz="2800" i="1" dirty="0" smtClean="0">
                <a:solidFill>
                  <a:schemeClr val="accent2"/>
                </a:solidFill>
              </a:rPr>
              <a:t>appears</a:t>
            </a:r>
            <a:r>
              <a:rPr lang="en-US" sz="2800" dirty="0" smtClean="0">
                <a:solidFill>
                  <a:schemeClr val="accent2"/>
                </a:solidFill>
              </a:rPr>
              <a:t> to be different as a result of the Moon’s movements which change the part of the moon that reflects light from the Sun to Earth.  These are called Moon Phases</a:t>
            </a: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800" dirty="0" smtClean="0"/>
          </a:p>
          <a:p>
            <a:pPr>
              <a:lnSpc>
                <a:spcPct val="90000"/>
              </a:lnSpc>
              <a:buFont typeface="Wingdings 2" pitchFamily="18" charset="2"/>
              <a:buNone/>
            </a:pPr>
            <a:endParaRPr lang="en-US" sz="2200" dirty="0" smtClean="0"/>
          </a:p>
        </p:txBody>
      </p:sp>
      <p:pic>
        <p:nvPicPr>
          <p:cNvPr id="33793" name="Picture 1" descr="C:\Documents and Settings\polly.burkhart.POLK-FL\My Documents\My Pictures\Microsoft Clip Organizer\00083175.wmf"/>
          <p:cNvPicPr>
            <a:picLocks noChangeAspect="1" noChangeArrowheads="1"/>
          </p:cNvPicPr>
          <p:nvPr/>
        </p:nvPicPr>
        <p:blipFill>
          <a:blip r:embed="rId3" cstate="print"/>
          <a:srcRect/>
          <a:stretch>
            <a:fillRect/>
          </a:stretch>
        </p:blipFill>
        <p:spPr bwMode="auto">
          <a:xfrm>
            <a:off x="990600" y="5431108"/>
            <a:ext cx="1455415" cy="1426892"/>
          </a:xfrm>
          <a:prstGeom prst="rect">
            <a:avLst/>
          </a:prstGeom>
          <a:noFill/>
        </p:spPr>
      </p:pic>
      <p:pic>
        <p:nvPicPr>
          <p:cNvPr id="33794" name="Picture 2" descr="C:\Documents and Settings\polly.burkhart.POLK-FL\My Documents\My Pictures\Microsoft Clip Organizer\00083177.wmf"/>
          <p:cNvPicPr>
            <a:picLocks noChangeAspect="1" noChangeArrowheads="1"/>
          </p:cNvPicPr>
          <p:nvPr/>
        </p:nvPicPr>
        <p:blipFill>
          <a:blip r:embed="rId4" cstate="print"/>
          <a:srcRect/>
          <a:stretch>
            <a:fillRect/>
          </a:stretch>
        </p:blipFill>
        <p:spPr bwMode="auto">
          <a:xfrm>
            <a:off x="3657600" y="5438574"/>
            <a:ext cx="1447800" cy="1419426"/>
          </a:xfrm>
          <a:prstGeom prst="rect">
            <a:avLst/>
          </a:prstGeom>
          <a:noFill/>
        </p:spPr>
      </p:pic>
      <p:pic>
        <p:nvPicPr>
          <p:cNvPr id="33795" name="Picture 3" descr="C:\Documents and Settings\polly.burkhart.POLK-FL\My Documents\My Pictures\Microsoft Clip Organizer\00083179.wmf"/>
          <p:cNvPicPr>
            <a:picLocks noChangeAspect="1" noChangeArrowheads="1"/>
          </p:cNvPicPr>
          <p:nvPr/>
        </p:nvPicPr>
        <p:blipFill>
          <a:blip r:embed="rId5" cstate="print"/>
          <a:srcRect/>
          <a:stretch>
            <a:fillRect/>
          </a:stretch>
        </p:blipFill>
        <p:spPr bwMode="auto">
          <a:xfrm>
            <a:off x="6096000" y="5435056"/>
            <a:ext cx="1450645" cy="142294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3575</TotalTime>
  <Words>1559</Words>
  <Application>Microsoft Office PowerPoint</Application>
  <PresentationFormat>On-screen Show (4:3)</PresentationFormat>
  <Paragraphs>236</Paragraphs>
  <Slides>23</Slides>
  <Notes>19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Elementary Science</vt:lpstr>
      <vt:lpstr>SC.4.E.5.4</vt:lpstr>
      <vt:lpstr>Earth’s Rotation</vt:lpstr>
      <vt:lpstr>Apparent Movement</vt:lpstr>
      <vt:lpstr>Day and Night</vt:lpstr>
      <vt:lpstr>Summarizing</vt:lpstr>
      <vt:lpstr>Earth’s Revolution</vt:lpstr>
      <vt:lpstr>The Night Sky</vt:lpstr>
      <vt:lpstr>Moon’s Movement</vt:lpstr>
      <vt:lpstr>Summarizing</vt:lpstr>
      <vt:lpstr>Slide 11</vt:lpstr>
      <vt:lpstr>Slide 12</vt:lpstr>
      <vt:lpstr>Slide 13</vt:lpstr>
      <vt:lpstr>Slide 14</vt:lpstr>
      <vt:lpstr>Slide 15</vt:lpstr>
      <vt:lpstr>Slide 16</vt:lpstr>
      <vt:lpstr>Summarizing</vt:lpstr>
      <vt:lpstr>Check Your Understanding</vt:lpstr>
      <vt:lpstr>Check Your Understanding</vt:lpstr>
      <vt:lpstr>Check Your Understanding</vt:lpstr>
      <vt:lpstr>Check Your Understanding</vt:lpstr>
      <vt:lpstr>Check Your Answers</vt:lpstr>
      <vt:lpstr>Summary Question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linda.vendur</dc:creator>
  <cp:lastModifiedBy>polly.burkhart</cp:lastModifiedBy>
  <cp:revision>318</cp:revision>
  <dcterms:created xsi:type="dcterms:W3CDTF">2009-01-20T16:21:40Z</dcterms:created>
  <dcterms:modified xsi:type="dcterms:W3CDTF">2011-08-03T17:39:32Z</dcterms:modified>
</cp:coreProperties>
</file>