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66" r:id="rId2"/>
    <p:sldId id="359" r:id="rId3"/>
    <p:sldId id="383" r:id="rId4"/>
    <p:sldId id="398" r:id="rId5"/>
    <p:sldId id="399" r:id="rId6"/>
    <p:sldId id="400" r:id="rId7"/>
    <p:sldId id="393" r:id="rId8"/>
    <p:sldId id="401" r:id="rId9"/>
    <p:sldId id="402" r:id="rId10"/>
    <p:sldId id="384" r:id="rId11"/>
    <p:sldId id="394" r:id="rId12"/>
    <p:sldId id="403" r:id="rId13"/>
    <p:sldId id="404" r:id="rId14"/>
    <p:sldId id="392" r:id="rId15"/>
    <p:sldId id="405" r:id="rId16"/>
    <p:sldId id="406" r:id="rId17"/>
    <p:sldId id="379" r:id="rId18"/>
    <p:sldId id="373" r:id="rId19"/>
    <p:sldId id="375" r:id="rId20"/>
    <p:sldId id="387" r:id="rId21"/>
    <p:sldId id="386" r:id="rId22"/>
    <p:sldId id="407" r:id="rId23"/>
    <p:sldId id="388" r:id="rId24"/>
    <p:sldId id="381" r:id="rId25"/>
    <p:sldId id="362" r:id="rId26"/>
    <p:sldId id="389" r:id="rId27"/>
    <p:sldId id="390" r:id="rId28"/>
    <p:sldId id="377" r:id="rId29"/>
    <p:sldId id="378"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CC8"/>
    <a:srgbClr val="009900"/>
    <a:srgbClr val="CC00FF"/>
    <a:srgbClr val="F6E998"/>
    <a:srgbClr val="996633"/>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75960" autoAdjust="0"/>
  </p:normalViewPr>
  <p:slideViewPr>
    <p:cSldViewPr>
      <p:cViewPr varScale="1">
        <p:scale>
          <a:sx n="59" d="100"/>
          <a:sy n="59" d="100"/>
        </p:scale>
        <p:origin x="-139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2"/>
    </p:cViewPr>
  </p:sorterViewPr>
  <p:notesViewPr>
    <p:cSldViewPr>
      <p:cViewPr varScale="1">
        <p:scale>
          <a:sx n="59" d="100"/>
          <a:sy n="59" d="100"/>
        </p:scale>
        <p:origin x="-24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8/4/2011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8/4/2011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TEST ITEM SPECIFICATIONS:</a:t>
            </a:r>
          </a:p>
          <a:p>
            <a:r>
              <a:rPr lang="en-US" sz="1200" b="1" kern="1200" baseline="0" dirty="0" smtClean="0">
                <a:solidFill>
                  <a:schemeClr val="tx1"/>
                </a:solidFill>
                <a:latin typeface="+mn-lt"/>
                <a:ea typeface="+mn-ea"/>
                <a:cs typeface="+mn-cs"/>
              </a:rPr>
              <a:t>Benchmark Clarification </a:t>
            </a:r>
          </a:p>
          <a:p>
            <a:r>
              <a:rPr lang="en-US" sz="1200" kern="1200" baseline="0" dirty="0" smtClean="0">
                <a:solidFill>
                  <a:schemeClr val="tx1"/>
                </a:solidFill>
                <a:latin typeface="+mn-lt"/>
                <a:ea typeface="+mn-ea"/>
                <a:cs typeface="+mn-cs"/>
              </a:rPr>
              <a:t>Students will identify, compare, and/or contrast the major life cycles of Florida plants and/or animals. </a:t>
            </a:r>
          </a:p>
          <a:p>
            <a:r>
              <a:rPr lang="en-US" sz="1200" b="1" kern="1200" baseline="0" dirty="0" smtClean="0">
                <a:solidFill>
                  <a:schemeClr val="tx1"/>
                </a:solidFill>
                <a:latin typeface="+mn-lt"/>
                <a:ea typeface="+mn-ea"/>
                <a:cs typeface="+mn-cs"/>
              </a:rPr>
              <a:t>Content Limits </a:t>
            </a:r>
          </a:p>
          <a:p>
            <a:r>
              <a:rPr lang="en-US" sz="1200" kern="1200" baseline="0" dirty="0" smtClean="0">
                <a:solidFill>
                  <a:schemeClr val="tx1"/>
                </a:solidFill>
                <a:latin typeface="+mn-lt"/>
                <a:ea typeface="+mn-ea"/>
                <a:cs typeface="+mn-cs"/>
              </a:rPr>
              <a:t>Items will only assess the life cycles of plants and animals commonly found in Florida. </a:t>
            </a:r>
          </a:p>
          <a:p>
            <a:r>
              <a:rPr lang="en-US" sz="1200" kern="1200" baseline="0" dirty="0" smtClean="0">
                <a:solidFill>
                  <a:schemeClr val="tx1"/>
                </a:solidFill>
                <a:latin typeface="+mn-lt"/>
                <a:ea typeface="+mn-ea"/>
                <a:cs typeface="+mn-cs"/>
              </a:rPr>
              <a:t>Items assessing the life cycles of insects are limited to egg, larva, pupa, and adult (complete metamorphosis) or egg, nymph, and adult (incomplete metamorphosis). </a:t>
            </a:r>
          </a:p>
          <a:p>
            <a:r>
              <a:rPr lang="en-US" sz="1200" kern="1200" baseline="0" dirty="0" smtClean="0">
                <a:solidFill>
                  <a:schemeClr val="tx1"/>
                </a:solidFill>
                <a:latin typeface="+mn-lt"/>
                <a:ea typeface="+mn-ea"/>
                <a:cs typeface="+mn-cs"/>
              </a:rPr>
              <a:t>Items assessing the life cycles of flowering </a:t>
            </a:r>
            <a:r>
              <a:rPr lang="en-US" sz="1200" kern="1200" baseline="0" smtClean="0">
                <a:solidFill>
                  <a:schemeClr val="tx1"/>
                </a:solidFill>
                <a:latin typeface="+mn-lt"/>
                <a:ea typeface="+mn-ea"/>
                <a:cs typeface="+mn-cs"/>
              </a:rPr>
              <a:t>and nonflowering </a:t>
            </a:r>
            <a:r>
              <a:rPr lang="en-US" sz="1200" kern="1200" baseline="0" dirty="0" smtClean="0">
                <a:solidFill>
                  <a:schemeClr val="tx1"/>
                </a:solidFill>
                <a:latin typeface="+mn-lt"/>
                <a:ea typeface="+mn-ea"/>
                <a:cs typeface="+mn-cs"/>
              </a:rPr>
              <a:t>plants are limited to seed, seedling, and other stages of plant development. </a:t>
            </a:r>
          </a:p>
          <a:p>
            <a:r>
              <a:rPr lang="en-US" sz="1200" kern="1200" baseline="0" dirty="0" smtClean="0">
                <a:solidFill>
                  <a:schemeClr val="tx1"/>
                </a:solidFill>
                <a:latin typeface="+mn-lt"/>
                <a:ea typeface="+mn-ea"/>
                <a:cs typeface="+mn-cs"/>
              </a:rPr>
              <a:t>Items assessing the life cycles of animals are limited to egg, embryo, infant, adolescent, and adult stages. </a:t>
            </a:r>
          </a:p>
          <a:p>
            <a:r>
              <a:rPr lang="en-US" sz="1200" kern="1200" baseline="0" dirty="0" smtClean="0">
                <a:solidFill>
                  <a:schemeClr val="tx1"/>
                </a:solidFill>
                <a:latin typeface="+mn-lt"/>
                <a:ea typeface="+mn-ea"/>
                <a:cs typeface="+mn-cs"/>
              </a:rPr>
              <a:t>Items will not assess the major stages of the human life cycle.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Complete Metamorphosis		Both		Incomplete</a:t>
            </a:r>
            <a:r>
              <a:rPr lang="en-US" u="sng" baseline="0" dirty="0" smtClean="0"/>
              <a:t> Metamorphosis</a:t>
            </a:r>
          </a:p>
          <a:p>
            <a:r>
              <a:rPr lang="en-US" baseline="0" dirty="0" smtClean="0"/>
              <a:t>4 stage cycle					3 stage cycle</a:t>
            </a:r>
          </a:p>
          <a:p>
            <a:r>
              <a:rPr lang="en-US" baseline="0" dirty="0" smtClean="0"/>
              <a:t>Larvae			egg	</a:t>
            </a:r>
            <a:r>
              <a:rPr lang="en-US" baseline="0" smtClean="0"/>
              <a:t>	nymph</a:t>
            </a:r>
            <a:endParaRPr lang="en-US" baseline="0" dirty="0" smtClean="0"/>
          </a:p>
          <a:p>
            <a:r>
              <a:rPr lang="en-US" baseline="0" dirty="0" smtClean="0"/>
              <a:t>Pupa			adult</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embryo is </a:t>
            </a:r>
            <a:r>
              <a:rPr lang="en-US" sz="1200" b="0" kern="1200" dirty="0" smtClean="0">
                <a:solidFill>
                  <a:schemeClr val="tx1"/>
                </a:solidFill>
                <a:latin typeface="+mn-lt"/>
                <a:ea typeface="+mn-ea"/>
                <a:cs typeface="+mn-cs"/>
              </a:rPr>
              <a:t>an unborn or unhatched offspring in the process of development. In specific life cycles there may be specific names for the various stages (an adolescent</a:t>
            </a:r>
            <a:r>
              <a:rPr lang="en-US" sz="1200" b="0" kern="1200" baseline="0" dirty="0" smtClean="0">
                <a:solidFill>
                  <a:schemeClr val="tx1"/>
                </a:solidFill>
                <a:latin typeface="+mn-lt"/>
                <a:ea typeface="+mn-ea"/>
                <a:cs typeface="+mn-cs"/>
              </a:rPr>
              <a:t> frog is a froglet, an adolescent horse is a foal, an adolescent swan is a cygnet)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P</a:t>
            </a:r>
            <a:r>
              <a:rPr lang="en-US" dirty="0" smtClean="0"/>
              <a:t>lants come from seeds. Each seed </a:t>
            </a:r>
            <a:r>
              <a:rPr lang="en-US" i="1" dirty="0" smtClean="0"/>
              <a:t>contains a tiny plant </a:t>
            </a:r>
            <a:r>
              <a:rPr lang="en-US" dirty="0" smtClean="0"/>
              <a:t>waiting for the right conditions to germinate, or start to grow. Seeds wait to germinate until three needs are met: water, correct temperature (warmth), and a good location (such as in soil). During its early stages of growth, the </a:t>
            </a:r>
            <a:r>
              <a:rPr lang="en-US" i="1" dirty="0" smtClean="0"/>
              <a:t>seedling relies upon the food supplies stored with it in the seed </a:t>
            </a:r>
            <a:r>
              <a:rPr lang="en-US" dirty="0" smtClean="0"/>
              <a:t>until it is large enough for its </a:t>
            </a:r>
            <a:r>
              <a:rPr lang="en-US" i="1" dirty="0" smtClean="0"/>
              <a:t>own leaves to begin making food through photosynthesis</a:t>
            </a:r>
            <a:r>
              <a:rPr lang="en-US" dirty="0" smtClean="0"/>
              <a:t>. The seedling's roots push down into the soil to anchor the new plant and to absorb water and minerals from the soil. And its stem with new leaves pushes up toward the light.</a:t>
            </a:r>
            <a:r>
              <a:rPr lang="en-US" baseline="0" dirty="0" smtClean="0"/>
              <a:t> </a:t>
            </a:r>
            <a:r>
              <a:rPr lang="en-US" dirty="0" smtClean="0"/>
              <a:t>The germination stage ends when a shoot emerges from the soil. But the plant is not done growing. It's just started. Plants need water, warmth, nutrients from the soil, and light to continue to grow.</a:t>
            </a:r>
            <a:br>
              <a:rPr lang="en-US" dirty="0" smtClean="0"/>
            </a:br>
            <a:endParaRPr lang="en-US" dirty="0" smtClean="0"/>
          </a:p>
          <a:p>
            <a:endParaRPr lang="en-US" dirty="0" smtClean="0"/>
          </a:p>
          <a:p>
            <a:r>
              <a:rPr lang="en-US" dirty="0" smtClean="0"/>
              <a:t/>
            </a:r>
            <a:br>
              <a:rPr lang="en-US" dirty="0" smtClean="0"/>
            </a:b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Animal: egg/embryo/infant/adolescent/adult</a:t>
            </a:r>
          </a:p>
          <a:p>
            <a:endParaRPr lang="en-US" dirty="0" smtClean="0"/>
          </a:p>
          <a:p>
            <a:r>
              <a:rPr lang="en-US" dirty="0" smtClean="0"/>
              <a:t>Plant:</a:t>
            </a:r>
            <a:r>
              <a:rPr lang="en-US" baseline="0" dirty="0" smtClean="0"/>
              <a:t> seed/seedling/plant</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Metamorphosis: </a:t>
            </a:r>
            <a:r>
              <a:rPr lang="en-US" sz="1200" b="0" kern="1200" dirty="0" smtClean="0">
                <a:solidFill>
                  <a:schemeClr val="tx1"/>
                </a:solidFill>
                <a:latin typeface="+mn-lt"/>
                <a:ea typeface="+mn-ea"/>
                <a:cs typeface="+mn-cs"/>
              </a:rPr>
              <a:t>(in an insect or amphibian) The process of transformation from an immature form to an adult form in two or more distinct stages.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Organism: An individual animal, plant, or single-celled life form</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seeds themselves are still visible!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 the rationale for the answer so that the teacher</a:t>
            </a:r>
            <a:r>
              <a:rPr lang="en-US" baseline="0" dirty="0" smtClean="0"/>
              <a:t> understands background knowledge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 the rationale for the answer so that the teacher</a:t>
            </a:r>
            <a:r>
              <a:rPr lang="en-US" baseline="0" dirty="0" smtClean="0"/>
              <a:t> understands background knowledge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ideas:</a:t>
            </a:r>
          </a:p>
          <a:p>
            <a:pPr marL="228600" indent="-228600">
              <a:buAutoNum type="arabicPeriod"/>
            </a:pPr>
            <a:r>
              <a:rPr lang="en-US" dirty="0" smtClean="0"/>
              <a:t>All come from a similar organism (parent)</a:t>
            </a:r>
          </a:p>
          <a:p>
            <a:pPr marL="228600" indent="-228600">
              <a:buAutoNum type="arabicPeriod"/>
            </a:pPr>
            <a:r>
              <a:rPr lang="en-US" dirty="0" smtClean="0"/>
              <a:t>All begin small and grow larger</a:t>
            </a:r>
          </a:p>
          <a:p>
            <a:pPr marL="228600" indent="-228600">
              <a:buAutoNum type="arabicPeriod"/>
            </a:pPr>
            <a:r>
              <a:rPr lang="en-US" dirty="0" smtClean="0"/>
              <a:t>All end up looking similar to the original (parent) organism</a:t>
            </a:r>
          </a:p>
          <a:p>
            <a:pPr marL="228600" indent="-228600">
              <a:buAutoNum type="arabicPeriod"/>
            </a:pPr>
            <a:r>
              <a:rPr lang="en-US" dirty="0" smtClean="0"/>
              <a:t>All have predictable stages of development</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rationale</a:t>
            </a:r>
            <a:r>
              <a:rPr lang="en-US" baseline="0" dirty="0" smtClean="0"/>
              <a:t> for answers here.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Note that this graphic shows three stages but not all life cycles have three stages.  Students should</a:t>
            </a:r>
            <a:r>
              <a:rPr lang="en-US" baseline="0" dirty="0" smtClean="0"/>
              <a:t> modify to meet the needs of the organism that they have chosen.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a:t>
            </a:r>
            <a:r>
              <a:rPr lang="en-US" baseline="0" dirty="0" smtClean="0"/>
              <a:t> the following:</a:t>
            </a:r>
          </a:p>
          <a:p>
            <a:pPr marL="228600" indent="-228600">
              <a:buAutoNum type="arabicPeriod"/>
            </a:pPr>
            <a:r>
              <a:rPr lang="en-US" baseline="0" dirty="0" smtClean="0"/>
              <a:t>Life cycles of different organisms follow predictable patterns</a:t>
            </a:r>
          </a:p>
          <a:p>
            <a:pPr marL="228600" indent="-228600">
              <a:buAutoNum type="arabicPeriod"/>
            </a:pPr>
            <a:r>
              <a:rPr lang="en-US" baseline="0" dirty="0" smtClean="0"/>
              <a:t>All organisms start off with an adult of the same type (parent)</a:t>
            </a:r>
          </a:p>
          <a:p>
            <a:pPr marL="228600" indent="-228600">
              <a:buAutoNum type="arabicPeriod"/>
            </a:pPr>
            <a:r>
              <a:rPr lang="en-US" baseline="0" dirty="0" smtClean="0"/>
              <a:t>All organisms resemble the adult (parent)</a:t>
            </a:r>
          </a:p>
          <a:p>
            <a:pPr marL="228600" indent="-228600">
              <a:buAutoNum type="arabicPeriod"/>
            </a:pPr>
            <a:r>
              <a:rPr lang="en-US" baseline="0" dirty="0" smtClean="0"/>
              <a:t>All organisms begin small and grow larger</a:t>
            </a:r>
          </a:p>
          <a:p>
            <a:pPr marL="228600" indent="-228600">
              <a:buAutoNum type="arabicPeriod"/>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Larva</a:t>
            </a:r>
            <a:r>
              <a:rPr lang="en-US" baseline="0" dirty="0" smtClean="0"/>
              <a:t> have a worm like shape (cate</a:t>
            </a:r>
            <a:r>
              <a:rPr lang="en-US" i="1" baseline="0" dirty="0" smtClean="0"/>
              <a:t>rpillar/grub/maggot</a:t>
            </a:r>
            <a:r>
              <a:rPr lang="en-US" baseline="0" dirty="0" smtClean="0"/>
              <a: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a:t>
            </a:r>
            <a:r>
              <a:rPr lang="en-US" b="1" dirty="0" smtClean="0"/>
              <a:t>pupa</a:t>
            </a:r>
            <a:r>
              <a:rPr lang="en-US" dirty="0" smtClean="0"/>
              <a:t> is the life stage of some insects undergoing transformation. The pupal stage is found only in insects that undergo a complete metamorphosis</a:t>
            </a:r>
            <a:r>
              <a:rPr lang="en-US" baseline="0" dirty="0" smtClean="0"/>
              <a:t> </a:t>
            </a:r>
            <a:r>
              <a:rPr lang="en-US" dirty="0" smtClean="0"/>
              <a:t>The pupae of different groups of insects have different names such as </a:t>
            </a:r>
            <a:r>
              <a:rPr lang="en-US" i="1" dirty="0" smtClean="0"/>
              <a:t>chrysalis</a:t>
            </a:r>
            <a:r>
              <a:rPr lang="en-US" baseline="0" dirty="0" smtClean="0"/>
              <a:t> in butterflies, </a:t>
            </a:r>
            <a:r>
              <a:rPr lang="en-US" i="1" baseline="0" dirty="0" smtClean="0"/>
              <a:t>cocoon</a:t>
            </a:r>
            <a:r>
              <a:rPr lang="en-US" baseline="0" dirty="0" smtClean="0"/>
              <a:t> in moths, </a:t>
            </a:r>
            <a:r>
              <a:rPr lang="en-US" dirty="0" smtClean="0"/>
              <a:t>and </a:t>
            </a:r>
            <a:r>
              <a:rPr lang="en-US" i="1" dirty="0" smtClean="0"/>
              <a:t>tumbler</a:t>
            </a:r>
            <a:r>
              <a:rPr lang="en-US" dirty="0" smtClean="0"/>
              <a:t> in mosquitoes</a:t>
            </a:r>
            <a:r>
              <a:rPr lang="en-US" smtClean="0"/>
              <a:t>. </a:t>
            </a:r>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About 88% of all insects go through complete metamorphosis.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About 12% of all insects go through incomplete metamorphosis.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a:t>
            </a:r>
            <a:r>
              <a:rPr lang="en-US" b="1" dirty="0" smtClean="0"/>
              <a:t>nymph</a:t>
            </a:r>
            <a:r>
              <a:rPr lang="en-US" dirty="0" smtClean="0"/>
              <a:t> is the immature form of some invertebrates, particularly insects, which undergoes gradual metamorphosis before reaching its adult stage. Unlike a typical larva, a nymph's overall form already resembles that of the adult. In addition, while a nymph </a:t>
            </a:r>
            <a:r>
              <a:rPr lang="en-US" dirty="0" err="1" smtClean="0"/>
              <a:t>moults</a:t>
            </a:r>
            <a:r>
              <a:rPr lang="en-US" dirty="0" smtClean="0"/>
              <a:t> it never enters a pupal stage. Instead, the final moult results in an adult insect.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that typically nymphs</a:t>
            </a:r>
            <a:r>
              <a:rPr lang="en-US" baseline="0" dirty="0" smtClean="0"/>
              <a:t> do not yet have wings.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8/4/2011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8/4/2011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8/4/2011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8/4/2011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8/4/2011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8/4/2011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8/4/2011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8/4/2011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8/4/2011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8/4/2011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8/4/2011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8/4/2011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8/4/2011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8/4/2011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gif"/><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SC4.L.16.4</a:t>
            </a:r>
          </a:p>
          <a:p>
            <a:pPr marR="0" algn="l" eaLnBrk="1" hangingPunct="1"/>
            <a:r>
              <a:rPr lang="en-US" sz="3600" b="1" dirty="0" smtClean="0"/>
              <a:t>Life </a:t>
            </a:r>
            <a:r>
              <a:rPr lang="en-US" sz="3600" b="1" dirty="0" smtClean="0"/>
              <a:t>Cycles of </a:t>
            </a:r>
            <a:endParaRPr lang="en-US" sz="3600" b="1" dirty="0" smtClean="0"/>
          </a:p>
          <a:p>
            <a:pPr marR="0" algn="l" eaLnBrk="1" hangingPunct="1"/>
            <a:r>
              <a:rPr lang="en-US" sz="3600" b="1" dirty="0" smtClean="0"/>
              <a:t>Florida </a:t>
            </a:r>
            <a:r>
              <a:rPr lang="en-US" sz="3600" b="1" dirty="0" smtClean="0"/>
              <a:t>Life</a:t>
            </a:r>
            <a:endParaRPr lang="en-US" sz="3600" b="1" dirty="0" smtClean="0"/>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b="1"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2800" dirty="0" smtClean="0"/>
              <a:t>Fill in the words on the graphic organizer to show how Complete and Incomplete Metamorphosis compare and contrast.</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7010400" y="228600"/>
            <a:ext cx="1752600" cy="1752600"/>
          </a:xfrm>
          <a:prstGeom prst="rect">
            <a:avLst/>
          </a:prstGeom>
          <a:noFill/>
        </p:spPr>
      </p:pic>
      <p:sp>
        <p:nvSpPr>
          <p:cNvPr id="5" name="Oval 4"/>
          <p:cNvSpPr/>
          <p:nvPr/>
        </p:nvSpPr>
        <p:spPr>
          <a:xfrm>
            <a:off x="1828800" y="3733800"/>
            <a:ext cx="1905000" cy="1676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6096000"/>
            <a:ext cx="8153400" cy="369332"/>
          </a:xfrm>
          <a:prstGeom prst="rect">
            <a:avLst/>
          </a:prstGeom>
          <a:noFill/>
        </p:spPr>
        <p:txBody>
          <a:bodyPr wrap="square" rtlCol="0">
            <a:spAutoFit/>
          </a:bodyPr>
          <a:lstStyle/>
          <a:p>
            <a:r>
              <a:rPr lang="en-US" b="1" dirty="0" smtClean="0"/>
              <a:t>Word Bank: adult, larvae, pupa, 4 stage cycle, nymph,  3 stage cycle, egg</a:t>
            </a:r>
            <a:endParaRPr lang="en-US" b="1" dirty="0"/>
          </a:p>
        </p:txBody>
      </p:sp>
      <p:sp>
        <p:nvSpPr>
          <p:cNvPr id="9" name="TextBox 8"/>
          <p:cNvSpPr txBox="1"/>
          <p:nvPr/>
        </p:nvSpPr>
        <p:spPr>
          <a:xfrm>
            <a:off x="1905000" y="4267200"/>
            <a:ext cx="1676400" cy="584775"/>
          </a:xfrm>
          <a:prstGeom prst="rect">
            <a:avLst/>
          </a:prstGeom>
          <a:noFill/>
        </p:spPr>
        <p:txBody>
          <a:bodyPr wrap="square" rtlCol="0">
            <a:spAutoFit/>
          </a:bodyPr>
          <a:lstStyle/>
          <a:p>
            <a:pPr algn="ctr"/>
            <a:r>
              <a:rPr lang="en-US" sz="1600" dirty="0" smtClean="0"/>
              <a:t>Complete Metamorphosis</a:t>
            </a:r>
            <a:endParaRPr lang="en-US" sz="1600" dirty="0"/>
          </a:p>
        </p:txBody>
      </p:sp>
      <p:sp>
        <p:nvSpPr>
          <p:cNvPr id="10" name="Oval 9"/>
          <p:cNvSpPr/>
          <p:nvPr/>
        </p:nvSpPr>
        <p:spPr>
          <a:xfrm>
            <a:off x="4876800" y="3733800"/>
            <a:ext cx="1905000" cy="1676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4267200"/>
            <a:ext cx="1676400" cy="584775"/>
          </a:xfrm>
          <a:prstGeom prst="rect">
            <a:avLst/>
          </a:prstGeom>
          <a:noFill/>
        </p:spPr>
        <p:txBody>
          <a:bodyPr wrap="square" rtlCol="0">
            <a:spAutoFit/>
          </a:bodyPr>
          <a:lstStyle/>
          <a:p>
            <a:pPr algn="ctr"/>
            <a:r>
              <a:rPr lang="en-US" sz="1600" dirty="0" smtClean="0"/>
              <a:t>Incomplete Metamorphosis</a:t>
            </a:r>
            <a:endParaRPr lang="en-US" sz="1600" dirty="0"/>
          </a:p>
        </p:txBody>
      </p:sp>
      <p:pic>
        <p:nvPicPr>
          <p:cNvPr id="12" name="Picture 3"/>
          <p:cNvPicPr>
            <a:picLocks noChangeAspect="1" noChangeArrowheads="1"/>
          </p:cNvPicPr>
          <p:nvPr/>
        </p:nvPicPr>
        <p:blipFill>
          <a:blip r:embed="rId4" cstate="print"/>
          <a:srcRect/>
          <a:stretch>
            <a:fillRect/>
          </a:stretch>
        </p:blipFill>
        <p:spPr bwMode="auto">
          <a:xfrm>
            <a:off x="2362200" y="4800600"/>
            <a:ext cx="847725" cy="476250"/>
          </a:xfrm>
          <a:prstGeom prst="rect">
            <a:avLst/>
          </a:prstGeom>
          <a:noFill/>
          <a:ln w="9525">
            <a:noFill/>
            <a:miter lim="800000"/>
            <a:headEnd/>
            <a:tailEnd/>
          </a:ln>
          <a:effectLst/>
        </p:spPr>
      </p:pic>
      <p:sp>
        <p:nvSpPr>
          <p:cNvPr id="13" name="Oval 12"/>
          <p:cNvSpPr/>
          <p:nvPr/>
        </p:nvSpPr>
        <p:spPr>
          <a:xfrm>
            <a:off x="3962400" y="3352800"/>
            <a:ext cx="685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400" y="5029200"/>
            <a:ext cx="685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 y="4267200"/>
            <a:ext cx="6858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1600" y="5257800"/>
            <a:ext cx="6858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71600" y="3200400"/>
            <a:ext cx="6858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05600" y="3200400"/>
            <a:ext cx="685800" cy="685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81800" y="5257800"/>
            <a:ext cx="685800" cy="685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8" idx="5"/>
            <a:endCxn id="5" idx="1"/>
          </p:cNvCxnSpPr>
          <p:nvPr/>
        </p:nvCxnSpPr>
        <p:spPr>
          <a:xfrm rot="16200000" flipH="1">
            <a:off x="1935606" y="3807128"/>
            <a:ext cx="193536" cy="1508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6"/>
            <a:endCxn id="5" idx="2"/>
          </p:cNvCxnSpPr>
          <p:nvPr/>
        </p:nvCxnSpPr>
        <p:spPr>
          <a:xfrm flipV="1">
            <a:off x="1447800" y="4572000"/>
            <a:ext cx="381000" cy="38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 idx="3"/>
            <a:endCxn id="16" idx="7"/>
          </p:cNvCxnSpPr>
          <p:nvPr/>
        </p:nvCxnSpPr>
        <p:spPr>
          <a:xfrm rot="5400000">
            <a:off x="1935606" y="5186058"/>
            <a:ext cx="193536" cy="1508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7"/>
            <a:endCxn id="13" idx="2"/>
          </p:cNvCxnSpPr>
          <p:nvPr/>
        </p:nvCxnSpPr>
        <p:spPr>
          <a:xfrm rot="5400000" flipH="1" flipV="1">
            <a:off x="3566808" y="3583712"/>
            <a:ext cx="283603" cy="5075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5"/>
            <a:endCxn id="14" idx="2"/>
          </p:cNvCxnSpPr>
          <p:nvPr/>
        </p:nvCxnSpPr>
        <p:spPr>
          <a:xfrm rot="16200000" flipH="1">
            <a:off x="3604908" y="5014607"/>
            <a:ext cx="207403" cy="5075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6"/>
            <a:endCxn id="10" idx="1"/>
          </p:cNvCxnSpPr>
          <p:nvPr/>
        </p:nvCxnSpPr>
        <p:spPr>
          <a:xfrm>
            <a:off x="4648200" y="3695700"/>
            <a:ext cx="507581" cy="28360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6"/>
            <a:endCxn id="10" idx="3"/>
          </p:cNvCxnSpPr>
          <p:nvPr/>
        </p:nvCxnSpPr>
        <p:spPr>
          <a:xfrm flipV="1">
            <a:off x="4648200" y="5164697"/>
            <a:ext cx="507581" cy="20740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7"/>
            <a:endCxn id="19" idx="3"/>
          </p:cNvCxnSpPr>
          <p:nvPr/>
        </p:nvCxnSpPr>
        <p:spPr>
          <a:xfrm rot="5400000" flipH="1" flipV="1">
            <a:off x="6557658" y="3730928"/>
            <a:ext cx="193536" cy="3032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5"/>
            <a:endCxn id="20" idx="1"/>
          </p:cNvCxnSpPr>
          <p:nvPr/>
        </p:nvCxnSpPr>
        <p:spPr>
          <a:xfrm rot="16200000" flipH="1">
            <a:off x="6595758" y="5071758"/>
            <a:ext cx="193536" cy="37941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6867" name="Picture 3"/>
          <p:cNvPicPr>
            <a:picLocks noChangeAspect="1" noChangeArrowheads="1"/>
          </p:cNvPicPr>
          <p:nvPr/>
        </p:nvPicPr>
        <p:blipFill>
          <a:blip r:embed="rId5" cstate="print"/>
          <a:srcRect/>
          <a:stretch>
            <a:fillRect/>
          </a:stretch>
        </p:blipFill>
        <p:spPr bwMode="auto">
          <a:xfrm>
            <a:off x="5410200" y="4800600"/>
            <a:ext cx="914400" cy="560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81000" y="457200"/>
            <a:ext cx="7848600" cy="781050"/>
          </a:xfrm>
        </p:spPr>
        <p:txBody>
          <a:bodyPr/>
          <a:lstStyle/>
          <a:p>
            <a:r>
              <a:rPr lang="en-US" sz="4600" b="1" dirty="0" smtClean="0"/>
              <a:t>Life Cycle of Animals </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Most living creatures go through a similar life cycle. Follow the life cycle of a chicken.</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10244" name="Picture 4" descr="http://www.eriesd.org/LessonPlans/LifeCycle/bird4.gif"/>
          <p:cNvPicPr>
            <a:picLocks noChangeAspect="1" noChangeArrowheads="1"/>
          </p:cNvPicPr>
          <p:nvPr/>
        </p:nvPicPr>
        <p:blipFill>
          <a:blip r:embed="rId3" cstate="print"/>
          <a:srcRect/>
          <a:stretch>
            <a:fillRect/>
          </a:stretch>
        </p:blipFill>
        <p:spPr bwMode="auto">
          <a:xfrm>
            <a:off x="3048000" y="2057400"/>
            <a:ext cx="723900" cy="962025"/>
          </a:xfrm>
          <a:prstGeom prst="rect">
            <a:avLst/>
          </a:prstGeom>
          <a:noFill/>
        </p:spPr>
      </p:pic>
      <p:pic>
        <p:nvPicPr>
          <p:cNvPr id="10246" name="Picture 6" descr="http://www.eriesd.org/LessonPlans/LifeCycle/egg2.GIF"/>
          <p:cNvPicPr>
            <a:picLocks noChangeAspect="1" noChangeArrowheads="1"/>
          </p:cNvPicPr>
          <p:nvPr/>
        </p:nvPicPr>
        <p:blipFill>
          <a:blip r:embed="rId4" cstate="print"/>
          <a:srcRect/>
          <a:stretch>
            <a:fillRect/>
          </a:stretch>
        </p:blipFill>
        <p:spPr bwMode="auto">
          <a:xfrm>
            <a:off x="1371600" y="3124200"/>
            <a:ext cx="723900" cy="914401"/>
          </a:xfrm>
          <a:prstGeom prst="rect">
            <a:avLst/>
          </a:prstGeom>
          <a:noFill/>
        </p:spPr>
      </p:pic>
      <p:pic>
        <p:nvPicPr>
          <p:cNvPr id="10248" name="Picture 8" descr="http://www.eriesd.org/LessonPlans/LifeCycle/bird3.gif"/>
          <p:cNvPicPr>
            <a:picLocks noChangeAspect="1" noChangeArrowheads="1"/>
          </p:cNvPicPr>
          <p:nvPr/>
        </p:nvPicPr>
        <p:blipFill>
          <a:blip r:embed="rId5" cstate="print"/>
          <a:srcRect/>
          <a:stretch>
            <a:fillRect/>
          </a:stretch>
        </p:blipFill>
        <p:spPr bwMode="auto">
          <a:xfrm>
            <a:off x="457200" y="4191000"/>
            <a:ext cx="695325" cy="895351"/>
          </a:xfrm>
          <a:prstGeom prst="rect">
            <a:avLst/>
          </a:prstGeom>
          <a:noFill/>
        </p:spPr>
      </p:pic>
      <p:pic>
        <p:nvPicPr>
          <p:cNvPr id="10250" name="Picture 10" descr="http://www.eriesd.org/LessonPlans/LifeCycle/bird1.gif"/>
          <p:cNvPicPr>
            <a:picLocks noChangeAspect="1" noChangeArrowheads="1"/>
          </p:cNvPicPr>
          <p:nvPr/>
        </p:nvPicPr>
        <p:blipFill>
          <a:blip r:embed="rId6" cstate="print"/>
          <a:srcRect/>
          <a:stretch>
            <a:fillRect/>
          </a:stretch>
        </p:blipFill>
        <p:spPr bwMode="auto">
          <a:xfrm>
            <a:off x="5943600" y="4953000"/>
            <a:ext cx="676275" cy="914401"/>
          </a:xfrm>
          <a:prstGeom prst="rect">
            <a:avLst/>
          </a:prstGeom>
          <a:noFill/>
        </p:spPr>
      </p:pic>
      <p:pic>
        <p:nvPicPr>
          <p:cNvPr id="10252" name="Picture 12" descr="http://www.eriesd.org/LessonPlans/LifeCycle/bird2.gif"/>
          <p:cNvPicPr>
            <a:picLocks noChangeAspect="1" noChangeArrowheads="1"/>
          </p:cNvPicPr>
          <p:nvPr/>
        </p:nvPicPr>
        <p:blipFill>
          <a:blip r:embed="rId7" cstate="print"/>
          <a:srcRect/>
          <a:stretch>
            <a:fillRect/>
          </a:stretch>
        </p:blipFill>
        <p:spPr bwMode="auto">
          <a:xfrm>
            <a:off x="7467600" y="5410200"/>
            <a:ext cx="1143000" cy="1220933"/>
          </a:xfrm>
          <a:prstGeom prst="rect">
            <a:avLst/>
          </a:prstGeom>
          <a:noFill/>
        </p:spPr>
      </p:pic>
      <p:sp>
        <p:nvSpPr>
          <p:cNvPr id="9" name="Rectangle 8"/>
          <p:cNvSpPr/>
          <p:nvPr/>
        </p:nvSpPr>
        <p:spPr>
          <a:xfrm>
            <a:off x="2209800" y="3352800"/>
            <a:ext cx="6629400" cy="369332"/>
          </a:xfrm>
          <a:prstGeom prst="rect">
            <a:avLst/>
          </a:prstGeom>
        </p:spPr>
        <p:txBody>
          <a:bodyPr wrap="square">
            <a:spAutoFit/>
          </a:bodyPr>
          <a:lstStyle/>
          <a:p>
            <a:r>
              <a:rPr lang="en-US" b="1" dirty="0" smtClean="0"/>
              <a:t>2. Embryo</a:t>
            </a:r>
            <a:r>
              <a:rPr lang="en-US" sz="1000" dirty="0" smtClean="0"/>
              <a:t>- the new living thing is an embryo from the time it is in the egg until it is born or hatched.</a:t>
            </a:r>
            <a:endParaRPr lang="en-US" sz="1000" dirty="0"/>
          </a:p>
        </p:txBody>
      </p:sp>
      <p:sp>
        <p:nvSpPr>
          <p:cNvPr id="10" name="Rectangle 9"/>
          <p:cNvSpPr/>
          <p:nvPr/>
        </p:nvSpPr>
        <p:spPr>
          <a:xfrm>
            <a:off x="228600" y="2209800"/>
            <a:ext cx="4572000" cy="369332"/>
          </a:xfrm>
          <a:prstGeom prst="rect">
            <a:avLst/>
          </a:prstGeom>
        </p:spPr>
        <p:txBody>
          <a:bodyPr>
            <a:spAutoFit/>
          </a:bodyPr>
          <a:lstStyle/>
          <a:p>
            <a:r>
              <a:rPr lang="en-US" b="1" dirty="0" smtClean="0"/>
              <a:t>1. Egg</a:t>
            </a:r>
            <a:r>
              <a:rPr lang="en-US" dirty="0" smtClean="0"/>
              <a:t>- </a:t>
            </a:r>
            <a:r>
              <a:rPr lang="en-US" sz="1000" dirty="0" smtClean="0"/>
              <a:t>an egg is produced by a female.</a:t>
            </a:r>
            <a:endParaRPr lang="en-US" sz="1000" dirty="0"/>
          </a:p>
        </p:txBody>
      </p:sp>
      <p:sp>
        <p:nvSpPr>
          <p:cNvPr id="11" name="Rectangle 10"/>
          <p:cNvSpPr/>
          <p:nvPr/>
        </p:nvSpPr>
        <p:spPr>
          <a:xfrm>
            <a:off x="1219200" y="4419600"/>
            <a:ext cx="4572000" cy="369332"/>
          </a:xfrm>
          <a:prstGeom prst="rect">
            <a:avLst/>
          </a:prstGeom>
        </p:spPr>
        <p:txBody>
          <a:bodyPr>
            <a:spAutoFit/>
          </a:bodyPr>
          <a:lstStyle/>
          <a:p>
            <a:r>
              <a:rPr lang="en-US" b="1" dirty="0" smtClean="0"/>
              <a:t>3. Infant </a:t>
            </a:r>
            <a:r>
              <a:rPr lang="en-US" sz="1000" dirty="0" smtClean="0"/>
              <a:t>–an infant is a new born or newly hatched creature</a:t>
            </a:r>
            <a:endParaRPr lang="en-US" sz="1000" dirty="0"/>
          </a:p>
        </p:txBody>
      </p:sp>
      <p:sp>
        <p:nvSpPr>
          <p:cNvPr id="12" name="Rectangle 11"/>
          <p:cNvSpPr/>
          <p:nvPr/>
        </p:nvSpPr>
        <p:spPr>
          <a:xfrm>
            <a:off x="381000" y="5257800"/>
            <a:ext cx="5486400" cy="369332"/>
          </a:xfrm>
          <a:prstGeom prst="rect">
            <a:avLst/>
          </a:prstGeom>
        </p:spPr>
        <p:txBody>
          <a:bodyPr wrap="square">
            <a:spAutoFit/>
          </a:bodyPr>
          <a:lstStyle/>
          <a:p>
            <a:r>
              <a:rPr lang="en-US" b="1" dirty="0" smtClean="0"/>
              <a:t>4. Adolescent </a:t>
            </a:r>
            <a:r>
              <a:rPr lang="en-US" sz="900" b="1" dirty="0" smtClean="0"/>
              <a:t>– </a:t>
            </a:r>
            <a:r>
              <a:rPr lang="en-US" sz="1000" dirty="0" smtClean="0"/>
              <a:t>a living creature is an adolescent as it grows up to be an adult</a:t>
            </a:r>
            <a:endParaRPr lang="en-US" dirty="0"/>
          </a:p>
        </p:txBody>
      </p:sp>
      <p:sp>
        <p:nvSpPr>
          <p:cNvPr id="13" name="Rectangle 12"/>
          <p:cNvSpPr/>
          <p:nvPr/>
        </p:nvSpPr>
        <p:spPr>
          <a:xfrm>
            <a:off x="3962400" y="6096000"/>
            <a:ext cx="4572000" cy="369332"/>
          </a:xfrm>
          <a:prstGeom prst="rect">
            <a:avLst/>
          </a:prstGeom>
        </p:spPr>
        <p:txBody>
          <a:bodyPr>
            <a:spAutoFit/>
          </a:bodyPr>
          <a:lstStyle/>
          <a:p>
            <a:r>
              <a:rPr lang="en-US" b="1" dirty="0" smtClean="0"/>
              <a:t>5. Adult </a:t>
            </a:r>
            <a:r>
              <a:rPr lang="en-US" sz="1000" b="1" dirty="0" smtClean="0"/>
              <a:t>– </a:t>
            </a:r>
            <a:r>
              <a:rPr lang="en-US" sz="1000" dirty="0" smtClean="0"/>
              <a:t>an adult is a fully mature living organism</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Follow the life cycle of a swan</a:t>
            </a:r>
            <a:r>
              <a:rPr lang="en-US" sz="2800" dirty="0" smtClean="0"/>
              <a:t>.</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70658" name="Picture 2" descr="http://www.naturegrid.org.uk/infant/swan/ph-sm-ne.jpg"/>
          <p:cNvPicPr>
            <a:picLocks noChangeAspect="1" noChangeArrowheads="1"/>
          </p:cNvPicPr>
          <p:nvPr/>
        </p:nvPicPr>
        <p:blipFill>
          <a:blip r:embed="rId3" cstate="print"/>
          <a:srcRect/>
          <a:stretch>
            <a:fillRect/>
          </a:stretch>
        </p:blipFill>
        <p:spPr bwMode="auto">
          <a:xfrm>
            <a:off x="381000" y="1752600"/>
            <a:ext cx="990600" cy="926919"/>
          </a:xfrm>
          <a:prstGeom prst="rect">
            <a:avLst/>
          </a:prstGeom>
          <a:noFill/>
        </p:spPr>
      </p:pic>
      <p:pic>
        <p:nvPicPr>
          <p:cNvPr id="70660" name="Picture 4" descr="http://www.naturegrid.org.uk/infant/swan/ph-sm-cy.jpg"/>
          <p:cNvPicPr>
            <a:picLocks noChangeAspect="1" noChangeArrowheads="1"/>
          </p:cNvPicPr>
          <p:nvPr/>
        </p:nvPicPr>
        <p:blipFill>
          <a:blip r:embed="rId4" cstate="print"/>
          <a:srcRect/>
          <a:stretch>
            <a:fillRect/>
          </a:stretch>
        </p:blipFill>
        <p:spPr bwMode="auto">
          <a:xfrm>
            <a:off x="457200" y="3429000"/>
            <a:ext cx="1019735" cy="990600"/>
          </a:xfrm>
          <a:prstGeom prst="rect">
            <a:avLst/>
          </a:prstGeom>
          <a:noFill/>
        </p:spPr>
      </p:pic>
      <p:pic>
        <p:nvPicPr>
          <p:cNvPr id="70662" name="Picture 6" descr="http://www.naturegrid.org.uk/infant/swan/ph-sm-wa.jpg"/>
          <p:cNvPicPr>
            <a:picLocks noChangeAspect="1" noChangeArrowheads="1"/>
          </p:cNvPicPr>
          <p:nvPr/>
        </p:nvPicPr>
        <p:blipFill>
          <a:blip r:embed="rId5" cstate="print"/>
          <a:srcRect/>
          <a:stretch>
            <a:fillRect/>
          </a:stretch>
        </p:blipFill>
        <p:spPr bwMode="auto">
          <a:xfrm>
            <a:off x="5943600" y="4419600"/>
            <a:ext cx="1100667" cy="990600"/>
          </a:xfrm>
          <a:prstGeom prst="rect">
            <a:avLst/>
          </a:prstGeom>
          <a:noFill/>
        </p:spPr>
      </p:pic>
      <p:pic>
        <p:nvPicPr>
          <p:cNvPr id="70664" name="Picture 8" descr="http://www.naturegrid.org.uk/infant/swan/ph-sm-wi.jpg"/>
          <p:cNvPicPr>
            <a:picLocks noChangeAspect="1" noChangeArrowheads="1"/>
          </p:cNvPicPr>
          <p:nvPr/>
        </p:nvPicPr>
        <p:blipFill>
          <a:blip r:embed="rId6" cstate="print"/>
          <a:srcRect/>
          <a:stretch>
            <a:fillRect/>
          </a:stretch>
        </p:blipFill>
        <p:spPr bwMode="auto">
          <a:xfrm>
            <a:off x="457200" y="5184865"/>
            <a:ext cx="1388164" cy="1368335"/>
          </a:xfrm>
          <a:prstGeom prst="rect">
            <a:avLst/>
          </a:prstGeom>
          <a:noFill/>
        </p:spPr>
      </p:pic>
      <p:pic>
        <p:nvPicPr>
          <p:cNvPr id="35842" name="Picture 2" descr="http://farm4.static.flickr.com/3363/3588420002_44eee0f0c3.jpg"/>
          <p:cNvPicPr>
            <a:picLocks noChangeAspect="1" noChangeArrowheads="1"/>
          </p:cNvPicPr>
          <p:nvPr/>
        </p:nvPicPr>
        <p:blipFill>
          <a:blip r:embed="rId7" cstate="print"/>
          <a:srcRect/>
          <a:stretch>
            <a:fillRect/>
          </a:stretch>
        </p:blipFill>
        <p:spPr bwMode="auto">
          <a:xfrm>
            <a:off x="6781800" y="2590800"/>
            <a:ext cx="1066800" cy="800100"/>
          </a:xfrm>
          <a:prstGeom prst="rect">
            <a:avLst/>
          </a:prstGeom>
          <a:noFill/>
        </p:spPr>
      </p:pic>
      <p:sp>
        <p:nvSpPr>
          <p:cNvPr id="9" name="Rectangle 8"/>
          <p:cNvSpPr/>
          <p:nvPr/>
        </p:nvSpPr>
        <p:spPr>
          <a:xfrm>
            <a:off x="1600200" y="1828800"/>
            <a:ext cx="4572000" cy="369332"/>
          </a:xfrm>
          <a:prstGeom prst="rect">
            <a:avLst/>
          </a:prstGeom>
        </p:spPr>
        <p:txBody>
          <a:bodyPr>
            <a:spAutoFit/>
          </a:bodyPr>
          <a:lstStyle/>
          <a:p>
            <a:r>
              <a:rPr lang="en-US" b="1" dirty="0" smtClean="0"/>
              <a:t>1. Egg</a:t>
            </a:r>
            <a:r>
              <a:rPr lang="en-US" dirty="0" smtClean="0"/>
              <a:t>- </a:t>
            </a:r>
            <a:r>
              <a:rPr lang="en-US" sz="1000" dirty="0" smtClean="0"/>
              <a:t>an egg is produced by a female.</a:t>
            </a:r>
            <a:endParaRPr lang="en-US" sz="1000" dirty="0"/>
          </a:p>
        </p:txBody>
      </p:sp>
      <p:sp>
        <p:nvSpPr>
          <p:cNvPr id="10" name="Rectangle 9"/>
          <p:cNvSpPr/>
          <p:nvPr/>
        </p:nvSpPr>
        <p:spPr>
          <a:xfrm>
            <a:off x="381000" y="2895600"/>
            <a:ext cx="6629400" cy="369332"/>
          </a:xfrm>
          <a:prstGeom prst="rect">
            <a:avLst/>
          </a:prstGeom>
        </p:spPr>
        <p:txBody>
          <a:bodyPr wrap="square">
            <a:spAutoFit/>
          </a:bodyPr>
          <a:lstStyle/>
          <a:p>
            <a:r>
              <a:rPr lang="en-US" b="1" dirty="0" smtClean="0"/>
              <a:t>2. Embryo</a:t>
            </a:r>
            <a:r>
              <a:rPr lang="en-US" sz="1000" dirty="0" smtClean="0"/>
              <a:t>- the new living thing is an embryo from the time it is in the egg until it is born or hatched.</a:t>
            </a:r>
            <a:endParaRPr lang="en-US" sz="1000" dirty="0"/>
          </a:p>
        </p:txBody>
      </p:sp>
      <p:sp>
        <p:nvSpPr>
          <p:cNvPr id="11" name="Rectangle 10"/>
          <p:cNvSpPr/>
          <p:nvPr/>
        </p:nvSpPr>
        <p:spPr>
          <a:xfrm>
            <a:off x="1600200" y="3733800"/>
            <a:ext cx="4572000" cy="369332"/>
          </a:xfrm>
          <a:prstGeom prst="rect">
            <a:avLst/>
          </a:prstGeom>
        </p:spPr>
        <p:txBody>
          <a:bodyPr>
            <a:spAutoFit/>
          </a:bodyPr>
          <a:lstStyle/>
          <a:p>
            <a:r>
              <a:rPr lang="en-US" b="1" dirty="0" smtClean="0"/>
              <a:t>3. Infant </a:t>
            </a:r>
            <a:r>
              <a:rPr lang="en-US" sz="1000" b="1" dirty="0" smtClean="0"/>
              <a:t>–</a:t>
            </a:r>
            <a:r>
              <a:rPr lang="en-US" sz="1000" dirty="0" smtClean="0"/>
              <a:t>an infant is a new born or newly hatched creature</a:t>
            </a:r>
            <a:endParaRPr lang="en-US" sz="1000" dirty="0"/>
          </a:p>
        </p:txBody>
      </p:sp>
      <p:sp>
        <p:nvSpPr>
          <p:cNvPr id="12" name="Rectangle 11"/>
          <p:cNvSpPr/>
          <p:nvPr/>
        </p:nvSpPr>
        <p:spPr>
          <a:xfrm>
            <a:off x="381000" y="4724400"/>
            <a:ext cx="5486400" cy="369332"/>
          </a:xfrm>
          <a:prstGeom prst="rect">
            <a:avLst/>
          </a:prstGeom>
        </p:spPr>
        <p:txBody>
          <a:bodyPr wrap="square">
            <a:spAutoFit/>
          </a:bodyPr>
          <a:lstStyle/>
          <a:p>
            <a:r>
              <a:rPr lang="en-US" b="1" dirty="0" smtClean="0"/>
              <a:t>4. Adolescent </a:t>
            </a:r>
            <a:r>
              <a:rPr lang="en-US" sz="900" b="1" dirty="0" smtClean="0"/>
              <a:t>– </a:t>
            </a:r>
            <a:r>
              <a:rPr lang="en-US" sz="1000" dirty="0" smtClean="0"/>
              <a:t>a living creature is an adolescent as it grows up to be an adult</a:t>
            </a:r>
            <a:endParaRPr lang="en-US" dirty="0"/>
          </a:p>
        </p:txBody>
      </p:sp>
      <p:sp>
        <p:nvSpPr>
          <p:cNvPr id="13" name="Rectangle 12"/>
          <p:cNvSpPr/>
          <p:nvPr/>
        </p:nvSpPr>
        <p:spPr>
          <a:xfrm>
            <a:off x="2057400" y="5715000"/>
            <a:ext cx="4572000" cy="369332"/>
          </a:xfrm>
          <a:prstGeom prst="rect">
            <a:avLst/>
          </a:prstGeom>
        </p:spPr>
        <p:txBody>
          <a:bodyPr>
            <a:spAutoFit/>
          </a:bodyPr>
          <a:lstStyle/>
          <a:p>
            <a:r>
              <a:rPr lang="en-US" b="1" dirty="0" smtClean="0"/>
              <a:t>5. Adult </a:t>
            </a:r>
            <a:r>
              <a:rPr lang="en-US" sz="1000" b="1" dirty="0" smtClean="0"/>
              <a:t>– </a:t>
            </a:r>
            <a:r>
              <a:rPr lang="en-US" sz="1000" dirty="0" smtClean="0"/>
              <a:t>an adult is a fully mature living organism</a:t>
            </a:r>
            <a:endParaRPr lang="en-US" sz="1000" dirty="0"/>
          </a:p>
        </p:txBody>
      </p:sp>
      <p:sp>
        <p:nvSpPr>
          <p:cNvPr id="14" name="Rectangle 13"/>
          <p:cNvSpPr/>
          <p:nvPr/>
        </p:nvSpPr>
        <p:spPr>
          <a:xfrm>
            <a:off x="381000" y="381000"/>
            <a:ext cx="5104795" cy="769441"/>
          </a:xfrm>
          <a:prstGeom prst="rect">
            <a:avLst/>
          </a:prstGeom>
        </p:spPr>
        <p:txBody>
          <a:bodyPr wrap="none">
            <a:spAutoFit/>
          </a:bodyPr>
          <a:lstStyle/>
          <a:p>
            <a:r>
              <a:rPr lang="en-US" sz="4400" b="1" dirty="0" smtClean="0">
                <a:solidFill>
                  <a:schemeClr val="accent2">
                    <a:lumMod val="75000"/>
                  </a:schemeClr>
                </a:solidFill>
                <a:latin typeface="+mj-lt"/>
              </a:rPr>
              <a:t>Life Cycle of Animals </a:t>
            </a:r>
            <a:endParaRPr lang="en-US" sz="4400" b="1" dirty="0">
              <a:solidFill>
                <a:schemeClr val="accent2">
                  <a:lumMod val="75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immature bald eagle"/>
          <p:cNvPicPr>
            <a:picLocks noChangeAspect="1" noChangeArrowheads="1"/>
          </p:cNvPicPr>
          <p:nvPr/>
        </p:nvPicPr>
        <p:blipFill>
          <a:blip r:embed="rId3" cstate="print"/>
          <a:srcRect/>
          <a:stretch>
            <a:fillRect/>
          </a:stretch>
        </p:blipFill>
        <p:spPr bwMode="auto">
          <a:xfrm>
            <a:off x="1219200" y="5638800"/>
            <a:ext cx="1219200" cy="992778"/>
          </a:xfrm>
          <a:prstGeom prst="rect">
            <a:avLst/>
          </a:prstGeom>
          <a:noFill/>
        </p:spPr>
      </p:pic>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Follow the life cycle of an eagle.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72706" name="Picture 2" descr="adult eagle feeding eaglet"/>
          <p:cNvPicPr>
            <a:picLocks noChangeAspect="1" noChangeArrowheads="1"/>
          </p:cNvPicPr>
          <p:nvPr/>
        </p:nvPicPr>
        <p:blipFill>
          <a:blip r:embed="rId4" cstate="print"/>
          <a:srcRect/>
          <a:stretch>
            <a:fillRect/>
          </a:stretch>
        </p:blipFill>
        <p:spPr bwMode="auto">
          <a:xfrm>
            <a:off x="381000" y="3429000"/>
            <a:ext cx="1620265" cy="1447800"/>
          </a:xfrm>
          <a:prstGeom prst="rect">
            <a:avLst/>
          </a:prstGeom>
          <a:noFill/>
        </p:spPr>
      </p:pic>
      <p:pic>
        <p:nvPicPr>
          <p:cNvPr id="72708" name="Picture 4" descr="Eaglets"/>
          <p:cNvPicPr>
            <a:picLocks noChangeAspect="1" noChangeArrowheads="1"/>
          </p:cNvPicPr>
          <p:nvPr/>
        </p:nvPicPr>
        <p:blipFill>
          <a:blip r:embed="rId5" cstate="print"/>
          <a:srcRect/>
          <a:stretch>
            <a:fillRect/>
          </a:stretch>
        </p:blipFill>
        <p:spPr bwMode="auto">
          <a:xfrm>
            <a:off x="762000" y="5029200"/>
            <a:ext cx="838200" cy="982620"/>
          </a:xfrm>
          <a:prstGeom prst="rect">
            <a:avLst/>
          </a:prstGeom>
          <a:noFill/>
        </p:spPr>
      </p:pic>
      <p:pic>
        <p:nvPicPr>
          <p:cNvPr id="72712" name="Picture 8" descr="eagle"/>
          <p:cNvPicPr>
            <a:picLocks noChangeAspect="1" noChangeArrowheads="1"/>
          </p:cNvPicPr>
          <p:nvPr/>
        </p:nvPicPr>
        <p:blipFill>
          <a:blip r:embed="rId6" cstate="print"/>
          <a:srcRect/>
          <a:stretch>
            <a:fillRect/>
          </a:stretch>
        </p:blipFill>
        <p:spPr bwMode="auto">
          <a:xfrm>
            <a:off x="7086600" y="4191000"/>
            <a:ext cx="1798451" cy="2514600"/>
          </a:xfrm>
          <a:prstGeom prst="rect">
            <a:avLst/>
          </a:prstGeom>
          <a:noFill/>
        </p:spPr>
      </p:pic>
      <p:pic>
        <p:nvPicPr>
          <p:cNvPr id="72714" name="Picture 10" descr="nesting eagle"/>
          <p:cNvPicPr>
            <a:picLocks noChangeAspect="1" noChangeArrowheads="1"/>
          </p:cNvPicPr>
          <p:nvPr/>
        </p:nvPicPr>
        <p:blipFill>
          <a:blip r:embed="rId7" cstate="print"/>
          <a:srcRect/>
          <a:stretch>
            <a:fillRect/>
          </a:stretch>
        </p:blipFill>
        <p:spPr bwMode="auto">
          <a:xfrm>
            <a:off x="457200" y="1676400"/>
            <a:ext cx="1676400" cy="1093851"/>
          </a:xfrm>
          <a:prstGeom prst="rect">
            <a:avLst/>
          </a:prstGeom>
          <a:noFill/>
        </p:spPr>
      </p:pic>
      <p:sp>
        <p:nvSpPr>
          <p:cNvPr id="10" name="Rectangle 9"/>
          <p:cNvSpPr/>
          <p:nvPr/>
        </p:nvSpPr>
        <p:spPr>
          <a:xfrm>
            <a:off x="457200" y="2895600"/>
            <a:ext cx="6629400" cy="369332"/>
          </a:xfrm>
          <a:prstGeom prst="rect">
            <a:avLst/>
          </a:prstGeom>
        </p:spPr>
        <p:txBody>
          <a:bodyPr wrap="square">
            <a:spAutoFit/>
          </a:bodyPr>
          <a:lstStyle/>
          <a:p>
            <a:r>
              <a:rPr lang="en-US" b="1" dirty="0" smtClean="0"/>
              <a:t>2. Embryo</a:t>
            </a:r>
            <a:r>
              <a:rPr lang="en-US" sz="1000" dirty="0" smtClean="0"/>
              <a:t>- the new living thing is an embryo from the time it is in the egg until it is born or hatched.</a:t>
            </a:r>
            <a:endParaRPr lang="en-US" sz="1000" dirty="0"/>
          </a:p>
        </p:txBody>
      </p:sp>
      <p:sp>
        <p:nvSpPr>
          <p:cNvPr id="11" name="Rectangle 10"/>
          <p:cNvSpPr/>
          <p:nvPr/>
        </p:nvSpPr>
        <p:spPr>
          <a:xfrm>
            <a:off x="2286000" y="1905000"/>
            <a:ext cx="4572000" cy="369332"/>
          </a:xfrm>
          <a:prstGeom prst="rect">
            <a:avLst/>
          </a:prstGeom>
        </p:spPr>
        <p:txBody>
          <a:bodyPr>
            <a:spAutoFit/>
          </a:bodyPr>
          <a:lstStyle/>
          <a:p>
            <a:r>
              <a:rPr lang="en-US" b="1" dirty="0" smtClean="0"/>
              <a:t>1. Egg</a:t>
            </a:r>
            <a:r>
              <a:rPr lang="en-US" dirty="0" smtClean="0"/>
              <a:t>- </a:t>
            </a:r>
            <a:r>
              <a:rPr lang="en-US" sz="1000" dirty="0" smtClean="0"/>
              <a:t>an egg is produced by a female.</a:t>
            </a:r>
            <a:endParaRPr lang="en-US" sz="1000" dirty="0"/>
          </a:p>
        </p:txBody>
      </p:sp>
      <p:sp>
        <p:nvSpPr>
          <p:cNvPr id="12" name="Rectangle 11"/>
          <p:cNvSpPr/>
          <p:nvPr/>
        </p:nvSpPr>
        <p:spPr>
          <a:xfrm>
            <a:off x="2057400" y="3733800"/>
            <a:ext cx="4572000" cy="369332"/>
          </a:xfrm>
          <a:prstGeom prst="rect">
            <a:avLst/>
          </a:prstGeom>
        </p:spPr>
        <p:txBody>
          <a:bodyPr>
            <a:spAutoFit/>
          </a:bodyPr>
          <a:lstStyle/>
          <a:p>
            <a:r>
              <a:rPr lang="en-US" b="1" dirty="0" smtClean="0"/>
              <a:t>3. Infant </a:t>
            </a:r>
            <a:r>
              <a:rPr lang="en-US" sz="1000" b="1" dirty="0" smtClean="0"/>
              <a:t>–</a:t>
            </a:r>
            <a:r>
              <a:rPr lang="en-US" sz="1000" dirty="0" smtClean="0"/>
              <a:t>an infant is a new born or newly hatched creature</a:t>
            </a:r>
            <a:endParaRPr lang="en-US" sz="1000" dirty="0"/>
          </a:p>
        </p:txBody>
      </p:sp>
      <p:sp>
        <p:nvSpPr>
          <p:cNvPr id="13" name="Rectangle 12"/>
          <p:cNvSpPr/>
          <p:nvPr/>
        </p:nvSpPr>
        <p:spPr>
          <a:xfrm>
            <a:off x="1752600" y="5181600"/>
            <a:ext cx="5334000" cy="369332"/>
          </a:xfrm>
          <a:prstGeom prst="rect">
            <a:avLst/>
          </a:prstGeom>
        </p:spPr>
        <p:txBody>
          <a:bodyPr wrap="square">
            <a:spAutoFit/>
          </a:bodyPr>
          <a:lstStyle/>
          <a:p>
            <a:r>
              <a:rPr lang="en-US" b="1" dirty="0" smtClean="0"/>
              <a:t>4. Adolescent </a:t>
            </a:r>
            <a:r>
              <a:rPr lang="en-US" sz="900" b="1" dirty="0" smtClean="0"/>
              <a:t>– </a:t>
            </a:r>
            <a:r>
              <a:rPr lang="en-US" sz="1000" dirty="0" smtClean="0"/>
              <a:t>a living creature is an adolescent as it grows up to be an adult</a:t>
            </a:r>
            <a:endParaRPr lang="en-US" dirty="0"/>
          </a:p>
        </p:txBody>
      </p:sp>
      <p:sp>
        <p:nvSpPr>
          <p:cNvPr id="14" name="Rectangle 13"/>
          <p:cNvSpPr/>
          <p:nvPr/>
        </p:nvSpPr>
        <p:spPr>
          <a:xfrm>
            <a:off x="3657600" y="6096000"/>
            <a:ext cx="4572000" cy="369332"/>
          </a:xfrm>
          <a:prstGeom prst="rect">
            <a:avLst/>
          </a:prstGeom>
        </p:spPr>
        <p:txBody>
          <a:bodyPr>
            <a:spAutoFit/>
          </a:bodyPr>
          <a:lstStyle/>
          <a:p>
            <a:r>
              <a:rPr lang="en-US" b="1" dirty="0" smtClean="0"/>
              <a:t>5. Adult </a:t>
            </a:r>
            <a:r>
              <a:rPr lang="en-US" sz="1000" b="1" dirty="0" smtClean="0"/>
              <a:t>– </a:t>
            </a:r>
            <a:r>
              <a:rPr lang="en-US" sz="1000" dirty="0" smtClean="0"/>
              <a:t>an adult is a fully mature living organism</a:t>
            </a:r>
            <a:endParaRPr lang="en-US" sz="1000" dirty="0"/>
          </a:p>
        </p:txBody>
      </p:sp>
      <p:pic>
        <p:nvPicPr>
          <p:cNvPr id="33794" name="Picture 2" descr="Egg"/>
          <p:cNvPicPr>
            <a:picLocks noChangeAspect="1" noChangeArrowheads="1"/>
          </p:cNvPicPr>
          <p:nvPr/>
        </p:nvPicPr>
        <p:blipFill>
          <a:blip r:embed="rId8" cstate="print"/>
          <a:srcRect/>
          <a:stretch>
            <a:fillRect/>
          </a:stretch>
        </p:blipFill>
        <p:spPr bwMode="auto">
          <a:xfrm>
            <a:off x="6629400" y="2362200"/>
            <a:ext cx="2076450" cy="1219201"/>
          </a:xfrm>
          <a:prstGeom prst="rect">
            <a:avLst/>
          </a:prstGeom>
          <a:noFill/>
        </p:spPr>
      </p:pic>
      <p:sp>
        <p:nvSpPr>
          <p:cNvPr id="15" name="Rectangle 14"/>
          <p:cNvSpPr/>
          <p:nvPr/>
        </p:nvSpPr>
        <p:spPr>
          <a:xfrm>
            <a:off x="304800" y="457200"/>
            <a:ext cx="5104795" cy="769441"/>
          </a:xfrm>
          <a:prstGeom prst="rect">
            <a:avLst/>
          </a:prstGeom>
        </p:spPr>
        <p:txBody>
          <a:bodyPr wrap="none">
            <a:spAutoFit/>
          </a:bodyPr>
          <a:lstStyle/>
          <a:p>
            <a:r>
              <a:rPr lang="en-US" sz="4400" b="1" dirty="0" smtClean="0">
                <a:solidFill>
                  <a:schemeClr val="accent2">
                    <a:lumMod val="75000"/>
                  </a:schemeClr>
                </a:solidFill>
                <a:latin typeface="+mj-lt"/>
              </a:rPr>
              <a:t>Life Cycle of Animals </a:t>
            </a:r>
            <a:endParaRPr lang="en-US" sz="4400" b="1" dirty="0">
              <a:solidFill>
                <a:schemeClr val="accent2">
                  <a:lumMod val="75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457200"/>
            <a:ext cx="7924800" cy="781050"/>
          </a:xfrm>
        </p:spPr>
        <p:txBody>
          <a:bodyPr/>
          <a:lstStyle/>
          <a:p>
            <a:r>
              <a:rPr lang="en-US" sz="4600" b="1" dirty="0" smtClean="0"/>
              <a:t>Life Cycle of Plants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Most plants go through a similar life cycle. </a:t>
            </a:r>
          </a:p>
          <a:p>
            <a:pPr>
              <a:lnSpc>
                <a:spcPct val="90000"/>
              </a:lnSpc>
              <a:buNone/>
            </a:pPr>
            <a:r>
              <a:rPr lang="en-US" sz="2800" dirty="0" smtClean="0">
                <a:latin typeface="Arial" pitchFamily="34" charset="0"/>
                <a:cs typeface="Arial" pitchFamily="34" charset="0"/>
              </a:rPr>
              <a:t>Follow the life cycle of a lima bean plant.</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4" name="Rectangle 3"/>
          <p:cNvSpPr/>
          <p:nvPr/>
        </p:nvSpPr>
        <p:spPr>
          <a:xfrm>
            <a:off x="228600" y="3048000"/>
            <a:ext cx="4475905" cy="646331"/>
          </a:xfrm>
          <a:prstGeom prst="rect">
            <a:avLst/>
          </a:prstGeom>
        </p:spPr>
        <p:txBody>
          <a:bodyPr wrap="none">
            <a:spAutoFit/>
          </a:bodyPr>
          <a:lstStyle/>
          <a:p>
            <a:pPr marL="342900" indent="-342900" algn="ctr">
              <a:buAutoNum type="arabicPeriod"/>
            </a:pPr>
            <a:r>
              <a:rPr lang="en-US" b="1" dirty="0" smtClean="0"/>
              <a:t>Seed</a:t>
            </a:r>
            <a:r>
              <a:rPr lang="en-US" dirty="0" smtClean="0"/>
              <a:t>-</a:t>
            </a:r>
          </a:p>
          <a:p>
            <a:pPr marL="342900" indent="-342900" algn="ctr"/>
            <a:r>
              <a:rPr lang="en-US" dirty="0" smtClean="0"/>
              <a:t> </a:t>
            </a:r>
            <a:r>
              <a:rPr lang="en-US" sz="1000" dirty="0" smtClean="0"/>
              <a:t>a seed contains a tiny undeveloped plant and a supply of food for the plant.</a:t>
            </a:r>
            <a:endParaRPr lang="en-US" sz="1000" dirty="0"/>
          </a:p>
        </p:txBody>
      </p:sp>
      <p:sp>
        <p:nvSpPr>
          <p:cNvPr id="6" name="Rectangle 5"/>
          <p:cNvSpPr/>
          <p:nvPr/>
        </p:nvSpPr>
        <p:spPr>
          <a:xfrm>
            <a:off x="5151401" y="3733800"/>
            <a:ext cx="3573414" cy="523220"/>
          </a:xfrm>
          <a:prstGeom prst="rect">
            <a:avLst/>
          </a:prstGeom>
        </p:spPr>
        <p:txBody>
          <a:bodyPr wrap="none">
            <a:spAutoFit/>
          </a:bodyPr>
          <a:lstStyle/>
          <a:p>
            <a:pPr algn="ctr"/>
            <a:r>
              <a:rPr lang="en-US" b="1" dirty="0" smtClean="0"/>
              <a:t>2. Seedling</a:t>
            </a:r>
            <a:r>
              <a:rPr lang="en-US" dirty="0" smtClean="0"/>
              <a:t>- </a:t>
            </a:r>
          </a:p>
          <a:p>
            <a:pPr algn="ctr"/>
            <a:r>
              <a:rPr lang="en-US" sz="1000" dirty="0" smtClean="0"/>
              <a:t>a young plant developing out of a plant embryo from a seed.</a:t>
            </a:r>
            <a:endParaRPr lang="en-US" sz="1000" dirty="0"/>
          </a:p>
        </p:txBody>
      </p:sp>
      <p:sp>
        <p:nvSpPr>
          <p:cNvPr id="7" name="Rectangle 6"/>
          <p:cNvSpPr/>
          <p:nvPr/>
        </p:nvSpPr>
        <p:spPr>
          <a:xfrm>
            <a:off x="2258744" y="5715000"/>
            <a:ext cx="2332691" cy="523220"/>
          </a:xfrm>
          <a:prstGeom prst="rect">
            <a:avLst/>
          </a:prstGeom>
        </p:spPr>
        <p:txBody>
          <a:bodyPr wrap="none">
            <a:spAutoFit/>
          </a:bodyPr>
          <a:lstStyle/>
          <a:p>
            <a:pPr algn="ctr"/>
            <a:r>
              <a:rPr lang="en-US" b="1" dirty="0" smtClean="0"/>
              <a:t>3. Plant</a:t>
            </a:r>
            <a:endParaRPr lang="en-US" dirty="0" smtClean="0"/>
          </a:p>
          <a:p>
            <a:pPr algn="ctr"/>
            <a:r>
              <a:rPr lang="en-US" sz="1000" dirty="0" smtClean="0"/>
              <a:t>A living organism in the plant kingdom</a:t>
            </a:r>
            <a:endParaRPr lang="en-US" sz="1000" dirty="0"/>
          </a:p>
        </p:txBody>
      </p:sp>
      <p:pic>
        <p:nvPicPr>
          <p:cNvPr id="28674" name="Picture 2" descr="http://users.hfcc.edu/~jkelly/images/botany/fruit/Picture-079-copy.jpg"/>
          <p:cNvPicPr>
            <a:picLocks noChangeAspect="1" noChangeArrowheads="1"/>
          </p:cNvPicPr>
          <p:nvPr/>
        </p:nvPicPr>
        <p:blipFill>
          <a:blip r:embed="rId3" cstate="print"/>
          <a:srcRect/>
          <a:stretch>
            <a:fillRect/>
          </a:stretch>
        </p:blipFill>
        <p:spPr bwMode="auto">
          <a:xfrm>
            <a:off x="1905000" y="2057400"/>
            <a:ext cx="1371600" cy="1074420"/>
          </a:xfrm>
          <a:prstGeom prst="rect">
            <a:avLst/>
          </a:prstGeom>
          <a:noFill/>
        </p:spPr>
      </p:pic>
      <p:pic>
        <p:nvPicPr>
          <p:cNvPr id="28676" name="Picture 4" descr="http://image.shutterstock.com/display_pic_with_logo/113263/113263,1243829721,1/stock-photo-clay-starter-pots-with-lima-bean-seedlings-emerging-macro-image-with-soft-side-lighting-and-31226356.jpg"/>
          <p:cNvPicPr>
            <a:picLocks noChangeAspect="1" noChangeArrowheads="1"/>
          </p:cNvPicPr>
          <p:nvPr/>
        </p:nvPicPr>
        <p:blipFill>
          <a:blip r:embed="rId4" cstate="print"/>
          <a:srcRect/>
          <a:stretch>
            <a:fillRect/>
          </a:stretch>
        </p:blipFill>
        <p:spPr bwMode="auto">
          <a:xfrm>
            <a:off x="5943600" y="2286000"/>
            <a:ext cx="1993900" cy="1422315"/>
          </a:xfrm>
          <a:prstGeom prst="rect">
            <a:avLst/>
          </a:prstGeom>
          <a:noFill/>
        </p:spPr>
      </p:pic>
      <p:pic>
        <p:nvPicPr>
          <p:cNvPr id="28678" name="Picture 6" descr="http://www.liseed.org/soy.jpg"/>
          <p:cNvPicPr>
            <a:picLocks noChangeAspect="1" noChangeArrowheads="1"/>
          </p:cNvPicPr>
          <p:nvPr/>
        </p:nvPicPr>
        <p:blipFill>
          <a:blip r:embed="rId5" cstate="print"/>
          <a:srcRect/>
          <a:stretch>
            <a:fillRect/>
          </a:stretch>
        </p:blipFill>
        <p:spPr bwMode="auto">
          <a:xfrm>
            <a:off x="2438400" y="4419600"/>
            <a:ext cx="1828800" cy="1210285"/>
          </a:xfrm>
          <a:prstGeom prst="rect">
            <a:avLst/>
          </a:prstGeom>
          <a:noFill/>
        </p:spPr>
      </p:pic>
      <p:cxnSp>
        <p:nvCxnSpPr>
          <p:cNvPr id="11" name="Straight Arrow Connector 10"/>
          <p:cNvCxnSpPr/>
          <p:nvPr/>
        </p:nvCxnSpPr>
        <p:spPr>
          <a:xfrm>
            <a:off x="3657600" y="2590800"/>
            <a:ext cx="198120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rot="10800000" flipV="1">
            <a:off x="4572000" y="4343400"/>
            <a:ext cx="1295400" cy="990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457200"/>
            <a:ext cx="7924800" cy="781050"/>
          </a:xfrm>
        </p:spPr>
        <p:txBody>
          <a:bodyPr/>
          <a:lstStyle/>
          <a:p>
            <a:r>
              <a:rPr lang="en-US" sz="4600" b="1" dirty="0" smtClean="0"/>
              <a:t>Life Cycle of Plants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Most plants go through a similar life cycle. </a:t>
            </a:r>
          </a:p>
          <a:p>
            <a:pPr>
              <a:lnSpc>
                <a:spcPct val="90000"/>
              </a:lnSpc>
              <a:buNone/>
            </a:pPr>
            <a:r>
              <a:rPr lang="en-US" sz="2800" dirty="0" smtClean="0">
                <a:latin typeface="Arial" pitchFamily="34" charset="0"/>
                <a:cs typeface="Arial" pitchFamily="34" charset="0"/>
              </a:rPr>
              <a:t>Follow the life cycle of a lemon tree.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4" name="Rectangle 3"/>
          <p:cNvSpPr/>
          <p:nvPr/>
        </p:nvSpPr>
        <p:spPr>
          <a:xfrm>
            <a:off x="228600" y="3048000"/>
            <a:ext cx="4475905" cy="646331"/>
          </a:xfrm>
          <a:prstGeom prst="rect">
            <a:avLst/>
          </a:prstGeom>
        </p:spPr>
        <p:txBody>
          <a:bodyPr wrap="none">
            <a:spAutoFit/>
          </a:bodyPr>
          <a:lstStyle/>
          <a:p>
            <a:pPr marL="342900" indent="-342900" algn="ctr">
              <a:buAutoNum type="arabicPeriod"/>
            </a:pPr>
            <a:r>
              <a:rPr lang="en-US" b="1" dirty="0" smtClean="0"/>
              <a:t>Seed</a:t>
            </a:r>
            <a:r>
              <a:rPr lang="en-US" dirty="0" smtClean="0"/>
              <a:t>-</a:t>
            </a:r>
          </a:p>
          <a:p>
            <a:pPr marL="342900" indent="-342900" algn="ctr"/>
            <a:r>
              <a:rPr lang="en-US" dirty="0" smtClean="0"/>
              <a:t> </a:t>
            </a:r>
            <a:r>
              <a:rPr lang="en-US" sz="1000" dirty="0" smtClean="0"/>
              <a:t>a seed contains a tiny undeveloped plant and a supply of food for the plant.</a:t>
            </a:r>
            <a:endParaRPr lang="en-US" sz="1000" dirty="0"/>
          </a:p>
        </p:txBody>
      </p:sp>
      <p:sp>
        <p:nvSpPr>
          <p:cNvPr id="6" name="Rectangle 5"/>
          <p:cNvSpPr/>
          <p:nvPr/>
        </p:nvSpPr>
        <p:spPr>
          <a:xfrm>
            <a:off x="5151401" y="3733800"/>
            <a:ext cx="3573414" cy="523220"/>
          </a:xfrm>
          <a:prstGeom prst="rect">
            <a:avLst/>
          </a:prstGeom>
        </p:spPr>
        <p:txBody>
          <a:bodyPr wrap="none">
            <a:spAutoFit/>
          </a:bodyPr>
          <a:lstStyle/>
          <a:p>
            <a:pPr algn="ctr"/>
            <a:r>
              <a:rPr lang="en-US" b="1" dirty="0" smtClean="0"/>
              <a:t>2. Seedling</a:t>
            </a:r>
            <a:r>
              <a:rPr lang="en-US" dirty="0" smtClean="0"/>
              <a:t>- </a:t>
            </a:r>
          </a:p>
          <a:p>
            <a:pPr algn="ctr"/>
            <a:r>
              <a:rPr lang="en-US" sz="1000" dirty="0" smtClean="0"/>
              <a:t>a young plant developing out of a plant embryo from a seed.</a:t>
            </a:r>
            <a:endParaRPr lang="en-US" sz="1000" dirty="0"/>
          </a:p>
        </p:txBody>
      </p:sp>
      <p:sp>
        <p:nvSpPr>
          <p:cNvPr id="7" name="Rectangle 6"/>
          <p:cNvSpPr/>
          <p:nvPr/>
        </p:nvSpPr>
        <p:spPr>
          <a:xfrm>
            <a:off x="1752600" y="6019800"/>
            <a:ext cx="2332691" cy="523220"/>
          </a:xfrm>
          <a:prstGeom prst="rect">
            <a:avLst/>
          </a:prstGeom>
        </p:spPr>
        <p:txBody>
          <a:bodyPr wrap="none">
            <a:spAutoFit/>
          </a:bodyPr>
          <a:lstStyle/>
          <a:p>
            <a:pPr algn="ctr"/>
            <a:r>
              <a:rPr lang="en-US" b="1" dirty="0" smtClean="0"/>
              <a:t>3. Plant</a:t>
            </a:r>
            <a:endParaRPr lang="en-US" dirty="0" smtClean="0"/>
          </a:p>
          <a:p>
            <a:pPr algn="ctr"/>
            <a:r>
              <a:rPr lang="en-US" sz="1000" dirty="0" smtClean="0"/>
              <a:t>A living organism in the plant kingdom</a:t>
            </a:r>
            <a:endParaRPr lang="en-US" sz="1000" dirty="0"/>
          </a:p>
        </p:txBody>
      </p:sp>
      <p:cxnSp>
        <p:nvCxnSpPr>
          <p:cNvPr id="11" name="Straight Arrow Connector 10"/>
          <p:cNvCxnSpPr/>
          <p:nvPr/>
        </p:nvCxnSpPr>
        <p:spPr>
          <a:xfrm>
            <a:off x="3657600" y="2590800"/>
            <a:ext cx="198120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rot="10800000" flipV="1">
            <a:off x="2743200" y="4343400"/>
            <a:ext cx="3124200" cy="1524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3730" name="Picture 2" descr="http://3.bp.blogspot.com/_zj8ByrvVGRE/SZevcHWtYpI/AAAAAAAAAEg/UHF0RX2-6Hc/s400/Citrus+Seeds.JPG"/>
          <p:cNvPicPr>
            <a:picLocks noChangeAspect="1" noChangeArrowheads="1"/>
          </p:cNvPicPr>
          <p:nvPr/>
        </p:nvPicPr>
        <p:blipFill>
          <a:blip r:embed="rId3" cstate="print"/>
          <a:srcRect/>
          <a:stretch>
            <a:fillRect/>
          </a:stretch>
        </p:blipFill>
        <p:spPr bwMode="auto">
          <a:xfrm>
            <a:off x="1828800" y="2133600"/>
            <a:ext cx="1295400" cy="971550"/>
          </a:xfrm>
          <a:prstGeom prst="rect">
            <a:avLst/>
          </a:prstGeom>
          <a:noFill/>
        </p:spPr>
      </p:pic>
      <p:pic>
        <p:nvPicPr>
          <p:cNvPr id="73732" name="Picture 4" descr="http://3.bp.blogspot.com/_PuoJ2BG8mkc/S3po6z-P2AI/AAAAAAAACBA/rZ5Uu8LrYs8/s400/lemon+seedling"/>
          <p:cNvPicPr>
            <a:picLocks noChangeAspect="1" noChangeArrowheads="1"/>
          </p:cNvPicPr>
          <p:nvPr/>
        </p:nvPicPr>
        <p:blipFill>
          <a:blip r:embed="rId4" cstate="print"/>
          <a:srcRect/>
          <a:stretch>
            <a:fillRect/>
          </a:stretch>
        </p:blipFill>
        <p:spPr bwMode="auto">
          <a:xfrm>
            <a:off x="6019800" y="1905000"/>
            <a:ext cx="2527300" cy="1800701"/>
          </a:xfrm>
          <a:prstGeom prst="rect">
            <a:avLst/>
          </a:prstGeom>
          <a:noFill/>
        </p:spPr>
      </p:pic>
      <p:pic>
        <p:nvPicPr>
          <p:cNvPr id="73734" name="Picture 6" descr="[Lemons.jpg]"/>
          <p:cNvPicPr>
            <a:picLocks noChangeAspect="1" noChangeArrowheads="1"/>
          </p:cNvPicPr>
          <p:nvPr/>
        </p:nvPicPr>
        <p:blipFill>
          <a:blip r:embed="rId5" cstate="print"/>
          <a:srcRect/>
          <a:stretch>
            <a:fillRect/>
          </a:stretch>
        </p:blipFill>
        <p:spPr bwMode="auto">
          <a:xfrm>
            <a:off x="609600" y="3733800"/>
            <a:ext cx="1834979" cy="228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457200"/>
            <a:ext cx="7924800" cy="781050"/>
          </a:xfrm>
        </p:spPr>
        <p:txBody>
          <a:bodyPr/>
          <a:lstStyle/>
          <a:p>
            <a:r>
              <a:rPr lang="en-US" sz="4600" b="1" dirty="0" smtClean="0"/>
              <a:t>Life Cycle of Plants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Most plants go through a similar life cycle. </a:t>
            </a:r>
          </a:p>
          <a:p>
            <a:pPr>
              <a:lnSpc>
                <a:spcPct val="90000"/>
              </a:lnSpc>
              <a:buNone/>
            </a:pPr>
            <a:r>
              <a:rPr lang="en-US" sz="2800" dirty="0" smtClean="0">
                <a:latin typeface="Arial" pitchFamily="34" charset="0"/>
                <a:cs typeface="Arial" pitchFamily="34" charset="0"/>
              </a:rPr>
              <a:t>Follow the life cycle of lettuce.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4" name="Rectangle 3"/>
          <p:cNvSpPr/>
          <p:nvPr/>
        </p:nvSpPr>
        <p:spPr>
          <a:xfrm>
            <a:off x="228600" y="3048000"/>
            <a:ext cx="4475905" cy="646331"/>
          </a:xfrm>
          <a:prstGeom prst="rect">
            <a:avLst/>
          </a:prstGeom>
        </p:spPr>
        <p:txBody>
          <a:bodyPr wrap="none">
            <a:spAutoFit/>
          </a:bodyPr>
          <a:lstStyle/>
          <a:p>
            <a:pPr marL="342900" indent="-342900" algn="ctr">
              <a:buAutoNum type="arabicPeriod"/>
            </a:pPr>
            <a:r>
              <a:rPr lang="en-US" b="1" dirty="0" smtClean="0"/>
              <a:t>Seed</a:t>
            </a:r>
            <a:r>
              <a:rPr lang="en-US" dirty="0" smtClean="0"/>
              <a:t>-</a:t>
            </a:r>
          </a:p>
          <a:p>
            <a:pPr marL="342900" indent="-342900" algn="ctr"/>
            <a:r>
              <a:rPr lang="en-US" dirty="0" smtClean="0"/>
              <a:t> </a:t>
            </a:r>
            <a:r>
              <a:rPr lang="en-US" sz="1000" dirty="0" smtClean="0"/>
              <a:t>a seed contains a tiny undeveloped plant and a supply of food for the plant.</a:t>
            </a:r>
            <a:endParaRPr lang="en-US" sz="1000" dirty="0"/>
          </a:p>
        </p:txBody>
      </p:sp>
      <p:sp>
        <p:nvSpPr>
          <p:cNvPr id="6" name="Rectangle 5"/>
          <p:cNvSpPr/>
          <p:nvPr/>
        </p:nvSpPr>
        <p:spPr>
          <a:xfrm>
            <a:off x="5151401" y="3733800"/>
            <a:ext cx="3573414" cy="523220"/>
          </a:xfrm>
          <a:prstGeom prst="rect">
            <a:avLst/>
          </a:prstGeom>
        </p:spPr>
        <p:txBody>
          <a:bodyPr wrap="none">
            <a:spAutoFit/>
          </a:bodyPr>
          <a:lstStyle/>
          <a:p>
            <a:pPr algn="ctr"/>
            <a:r>
              <a:rPr lang="en-US" b="1" dirty="0" smtClean="0"/>
              <a:t>2. Seedling</a:t>
            </a:r>
            <a:r>
              <a:rPr lang="en-US" dirty="0" smtClean="0"/>
              <a:t>- </a:t>
            </a:r>
          </a:p>
          <a:p>
            <a:pPr algn="ctr"/>
            <a:r>
              <a:rPr lang="en-US" sz="1000" dirty="0" smtClean="0"/>
              <a:t>a young plant developing out of a plant embryo from a seed.</a:t>
            </a:r>
            <a:endParaRPr lang="en-US" sz="1000" dirty="0"/>
          </a:p>
        </p:txBody>
      </p:sp>
      <p:sp>
        <p:nvSpPr>
          <p:cNvPr id="7" name="Rectangle 6"/>
          <p:cNvSpPr/>
          <p:nvPr/>
        </p:nvSpPr>
        <p:spPr>
          <a:xfrm>
            <a:off x="2258744" y="5715000"/>
            <a:ext cx="2332691" cy="523220"/>
          </a:xfrm>
          <a:prstGeom prst="rect">
            <a:avLst/>
          </a:prstGeom>
        </p:spPr>
        <p:txBody>
          <a:bodyPr wrap="none">
            <a:spAutoFit/>
          </a:bodyPr>
          <a:lstStyle/>
          <a:p>
            <a:pPr algn="ctr"/>
            <a:r>
              <a:rPr lang="en-US" b="1" dirty="0" smtClean="0"/>
              <a:t>3. Plant</a:t>
            </a:r>
            <a:endParaRPr lang="en-US" dirty="0" smtClean="0"/>
          </a:p>
          <a:p>
            <a:pPr algn="ctr"/>
            <a:r>
              <a:rPr lang="en-US" sz="1000" dirty="0" smtClean="0"/>
              <a:t>A living organism in the plant kingdom</a:t>
            </a:r>
            <a:endParaRPr lang="en-US" sz="1000" dirty="0"/>
          </a:p>
        </p:txBody>
      </p:sp>
      <p:cxnSp>
        <p:nvCxnSpPr>
          <p:cNvPr id="11" name="Straight Arrow Connector 10"/>
          <p:cNvCxnSpPr/>
          <p:nvPr/>
        </p:nvCxnSpPr>
        <p:spPr>
          <a:xfrm>
            <a:off x="2590800" y="2819400"/>
            <a:ext cx="3048000" cy="228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rot="10800000" flipV="1">
            <a:off x="3276600" y="4343400"/>
            <a:ext cx="2590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1682" name="Picture 2" descr="http://www.ppdl.purdue.edu/PPDL/images/seeds.jpg"/>
          <p:cNvPicPr>
            <a:picLocks noChangeAspect="1" noChangeArrowheads="1"/>
          </p:cNvPicPr>
          <p:nvPr/>
        </p:nvPicPr>
        <p:blipFill>
          <a:blip r:embed="rId3" cstate="print"/>
          <a:srcRect/>
          <a:stretch>
            <a:fillRect/>
          </a:stretch>
        </p:blipFill>
        <p:spPr bwMode="auto">
          <a:xfrm>
            <a:off x="304800" y="2133600"/>
            <a:ext cx="1612900" cy="1209675"/>
          </a:xfrm>
          <a:prstGeom prst="rect">
            <a:avLst/>
          </a:prstGeom>
          <a:noFill/>
        </p:spPr>
      </p:pic>
      <p:pic>
        <p:nvPicPr>
          <p:cNvPr id="71684" name="Picture 4" descr="http://www.laughingduckgardens.com/wp-content/uploads/2009/03/lettuce-seedling-mid-march-out.jpg"/>
          <p:cNvPicPr>
            <a:picLocks noChangeAspect="1" noChangeArrowheads="1"/>
          </p:cNvPicPr>
          <p:nvPr/>
        </p:nvPicPr>
        <p:blipFill>
          <a:blip r:embed="rId4" cstate="print"/>
          <a:srcRect/>
          <a:stretch>
            <a:fillRect/>
          </a:stretch>
        </p:blipFill>
        <p:spPr bwMode="auto">
          <a:xfrm>
            <a:off x="5791200" y="1752600"/>
            <a:ext cx="2667000" cy="2000250"/>
          </a:xfrm>
          <a:prstGeom prst="rect">
            <a:avLst/>
          </a:prstGeom>
          <a:noFill/>
        </p:spPr>
      </p:pic>
      <p:pic>
        <p:nvPicPr>
          <p:cNvPr id="71686" name="Picture 6" descr="http://www.veggiegardeningtips.com/wp-content/uploads/2008/04/lettuce-plant.jpg"/>
          <p:cNvPicPr>
            <a:picLocks noChangeAspect="1" noChangeArrowheads="1"/>
          </p:cNvPicPr>
          <p:nvPr/>
        </p:nvPicPr>
        <p:blipFill>
          <a:blip r:embed="rId5" cstate="print"/>
          <a:srcRect/>
          <a:stretch>
            <a:fillRect/>
          </a:stretch>
        </p:blipFill>
        <p:spPr bwMode="auto">
          <a:xfrm>
            <a:off x="228600" y="3962400"/>
            <a:ext cx="2667000" cy="20002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b="1"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Partner A: Talk to Partner B</a:t>
            </a:r>
          </a:p>
          <a:p>
            <a:pPr>
              <a:buFont typeface="Wingdings 2" pitchFamily="18" charset="2"/>
              <a:buNone/>
            </a:pPr>
            <a:r>
              <a:rPr lang="en-US" sz="3200" dirty="0" smtClean="0"/>
              <a:t>Describe the life cycle of most animals</a:t>
            </a:r>
          </a:p>
          <a:p>
            <a:pPr>
              <a:buFont typeface="Wingdings 2" pitchFamily="18" charset="2"/>
              <a:buNone/>
            </a:pPr>
            <a:endParaRPr lang="en-US" sz="3200" dirty="0" smtClean="0"/>
          </a:p>
          <a:p>
            <a:pPr>
              <a:buFont typeface="Wingdings 2" pitchFamily="18" charset="2"/>
              <a:buNone/>
            </a:pPr>
            <a:r>
              <a:rPr lang="en-US" sz="3200" dirty="0" smtClean="0"/>
              <a:t>Partner B: Talk to Partner A</a:t>
            </a:r>
          </a:p>
          <a:p>
            <a:pPr>
              <a:buFont typeface="Wingdings 2" pitchFamily="18" charset="2"/>
              <a:buNone/>
            </a:pPr>
            <a:r>
              <a:rPr lang="en-US" sz="3200" dirty="0" smtClean="0"/>
              <a:t>Describe the life cycle of </a:t>
            </a:r>
          </a:p>
          <a:p>
            <a:pPr>
              <a:buFont typeface="Wingdings 2" pitchFamily="18" charset="2"/>
              <a:buNone/>
            </a:pPr>
            <a:r>
              <a:rPr lang="en-US" sz="3200" dirty="0" smtClean="0"/>
              <a:t>most plants</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5486400" y="3352800"/>
            <a:ext cx="2825750" cy="2825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2246769"/>
          </a:xfrm>
          <a:prstGeom prst="rect">
            <a:avLst/>
          </a:prstGeom>
          <a:noFill/>
          <a:ln w="9525">
            <a:noFill/>
            <a:miter lim="800000"/>
            <a:headEnd/>
            <a:tailEnd/>
          </a:ln>
        </p:spPr>
        <p:txBody>
          <a:bodyPr>
            <a:spAutoFit/>
          </a:bodyPr>
          <a:lstStyle/>
          <a:p>
            <a:pPr>
              <a:spcBef>
                <a:spcPct val="50000"/>
              </a:spcBef>
            </a:pPr>
            <a:r>
              <a:rPr lang="en-US" sz="2800" dirty="0" smtClean="0"/>
              <a:t>Guided Instruction:</a:t>
            </a:r>
          </a:p>
          <a:p>
            <a:pPr>
              <a:spcBef>
                <a:spcPct val="50000"/>
              </a:spcBef>
            </a:pPr>
            <a:r>
              <a:rPr lang="en-US" sz="2800" dirty="0" smtClean="0"/>
              <a:t>Talk to your shoulder partner about the answer to each question.  Check your work.</a:t>
            </a:r>
          </a:p>
          <a:p>
            <a:pPr>
              <a:spcBef>
                <a:spcPct val="50000"/>
              </a:spcBef>
            </a:pPr>
            <a:endParaRPr lang="en-US" sz="2800" dirty="0"/>
          </a:p>
        </p:txBody>
      </p:sp>
      <p:sp>
        <p:nvSpPr>
          <p:cNvPr id="21506" name="Rectangle 2"/>
          <p:cNvSpPr>
            <a:spLocks noChangeArrowheads="1"/>
          </p:cNvSpPr>
          <p:nvPr/>
        </p:nvSpPr>
        <p:spPr bwMode="auto">
          <a:xfrm>
            <a:off x="219121" y="2590800"/>
            <a:ext cx="8924879" cy="34470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mj-lt"/>
                <a:ea typeface="Calibri" pitchFamily="34" charset="0"/>
                <a:cs typeface="Times New Roman" pitchFamily="18" charset="0"/>
              </a:rPr>
              <a:t>The life cycle of both butterflies and grasshoppers starts at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mj-lt"/>
                <a:ea typeface="Calibri" pitchFamily="34" charset="0"/>
                <a:cs typeface="Times New Roman" pitchFamily="18" charset="0"/>
              </a:rPr>
              <a:t>same stage. The pictures below show the</a:t>
            </a:r>
            <a:r>
              <a:rPr kumimoji="0" lang="en-US" sz="2400" b="0" i="0" u="none" strike="noStrike" cap="none" normalizeH="0" dirty="0" smtClean="0">
                <a:ln>
                  <a:noFill/>
                </a:ln>
                <a:solidFill>
                  <a:srgbClr val="0070C0"/>
                </a:solidFill>
                <a:effectLst/>
                <a:latin typeface="+mj-l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latin typeface="+mj-lt"/>
                <a:ea typeface="Calibri" pitchFamily="34" charset="0"/>
                <a:cs typeface="Times New Roman" pitchFamily="18" charset="0"/>
              </a:rPr>
              <a:t>life cycle of both organisms.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mj-lt"/>
                <a:ea typeface="Calibri" pitchFamily="34" charset="0"/>
                <a:cs typeface="Times New Roman" pitchFamily="18" charset="0"/>
              </a:rPr>
              <a:t>Which of the following is the beginning stage of the life cycle for both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mj-lt"/>
                <a:ea typeface="Calibri" pitchFamily="34" charset="0"/>
                <a:cs typeface="Times New Roman" pitchFamily="18" charset="0"/>
              </a:rPr>
              <a:t>the butterfly and the grasshopper?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mj-lt"/>
            </a:endParaRPr>
          </a:p>
          <a:p>
            <a:pPr marL="914400" lvl="1" indent="-457200" eaLnBrk="0" hangingPunct="0">
              <a:buFont typeface="+mj-lt"/>
              <a:buAutoNum type="alphaLcPeriod"/>
            </a:pPr>
            <a:r>
              <a:rPr kumimoji="0" lang="en-US" sz="2000" b="0" i="0" u="none" strike="noStrike" cap="none" normalizeH="0" baseline="0" dirty="0" smtClean="0">
                <a:ln>
                  <a:noFill/>
                </a:ln>
                <a:solidFill>
                  <a:srgbClr val="0070C0"/>
                </a:solidFill>
                <a:effectLst/>
                <a:latin typeface="+mj-lt"/>
                <a:ea typeface="Calibri" pitchFamily="34" charset="0"/>
                <a:cs typeface="Times New Roman" pitchFamily="18" charset="0"/>
              </a:rPr>
              <a:t>egg </a:t>
            </a:r>
            <a:endParaRPr kumimoji="0" lang="en-US" sz="2000" b="0" i="0" u="none" strike="noStrike" cap="none" normalizeH="0" baseline="0" dirty="0" smtClean="0">
              <a:ln>
                <a:noFill/>
              </a:ln>
              <a:solidFill>
                <a:srgbClr val="0070C0"/>
              </a:solidFill>
              <a:effectLst/>
              <a:latin typeface="+mj-lt"/>
            </a:endParaRPr>
          </a:p>
          <a:p>
            <a:pPr marL="914400" lvl="1" indent="-457200" eaLnBrk="0" hangingPunct="0">
              <a:buFont typeface="+mj-lt"/>
              <a:buAutoNum type="alphaLcPeriod"/>
            </a:pPr>
            <a:r>
              <a:rPr kumimoji="0" lang="en-US" sz="2000" b="0" i="0" u="none" strike="noStrike" cap="none" normalizeH="0" baseline="0" dirty="0" smtClean="0">
                <a:ln>
                  <a:noFill/>
                </a:ln>
                <a:solidFill>
                  <a:srgbClr val="0070C0"/>
                </a:solidFill>
                <a:effectLst/>
                <a:latin typeface="+mj-lt"/>
                <a:ea typeface="Calibri" pitchFamily="34" charset="0"/>
                <a:cs typeface="Times New Roman" pitchFamily="18" charset="0"/>
              </a:rPr>
              <a:t>larva </a:t>
            </a:r>
            <a:endParaRPr kumimoji="0" lang="en-US" sz="2000" b="0" i="0" u="none" strike="noStrike" cap="none" normalizeH="0" baseline="0" dirty="0" smtClean="0">
              <a:ln>
                <a:noFill/>
              </a:ln>
              <a:solidFill>
                <a:srgbClr val="0070C0"/>
              </a:solidFill>
              <a:effectLst/>
              <a:latin typeface="+mj-lt"/>
            </a:endParaRPr>
          </a:p>
          <a:p>
            <a:pPr marL="914400" lvl="1" indent="-457200" eaLnBrk="0" hangingPunct="0">
              <a:buFont typeface="+mj-lt"/>
              <a:buAutoNum type="alphaLcPeriod"/>
            </a:pPr>
            <a:r>
              <a:rPr kumimoji="0" lang="en-US" sz="2000" b="0" i="0" u="none" strike="noStrike" cap="none" normalizeH="0" baseline="0" dirty="0" smtClean="0">
                <a:ln>
                  <a:noFill/>
                </a:ln>
                <a:solidFill>
                  <a:srgbClr val="0070C0"/>
                </a:solidFill>
                <a:effectLst/>
                <a:latin typeface="+mj-lt"/>
                <a:ea typeface="Calibri" pitchFamily="34" charset="0"/>
                <a:cs typeface="Times New Roman" pitchFamily="18" charset="0"/>
              </a:rPr>
              <a:t>nymph </a:t>
            </a:r>
            <a:endParaRPr kumimoji="0" lang="en-US" sz="2000" b="0" i="0" u="none" strike="noStrike" cap="none" normalizeH="0" baseline="0" dirty="0" smtClean="0">
              <a:ln>
                <a:noFill/>
              </a:ln>
              <a:solidFill>
                <a:srgbClr val="0070C0"/>
              </a:solidFill>
              <a:effectLst/>
              <a:latin typeface="+mj-lt"/>
            </a:endParaRPr>
          </a:p>
          <a:p>
            <a:pPr marL="914400" lvl="1" indent="-457200" eaLnBrk="0" hangingPunct="0">
              <a:buFont typeface="+mj-lt"/>
              <a:buAutoNum type="alphaLcPeriod"/>
            </a:pPr>
            <a:r>
              <a:rPr kumimoji="0" lang="en-US" sz="2000" b="0" i="0" u="none" strike="noStrike" cap="none" normalizeH="0" baseline="0" dirty="0" smtClean="0">
                <a:ln>
                  <a:noFill/>
                </a:ln>
                <a:solidFill>
                  <a:srgbClr val="0070C0"/>
                </a:solidFill>
                <a:effectLst/>
                <a:latin typeface="+mj-lt"/>
                <a:ea typeface="Calibri" pitchFamily="34" charset="0"/>
                <a:cs typeface="Times New Roman" pitchFamily="18" charset="0"/>
              </a:rPr>
              <a:t>pupa </a:t>
            </a:r>
            <a:endParaRPr kumimoji="0" lang="en-US" sz="2000" b="0" i="0" u="none" strike="noStrike" cap="none" normalizeH="0" baseline="0" dirty="0" smtClean="0">
              <a:ln>
                <a:noFill/>
              </a:ln>
              <a:solidFill>
                <a:srgbClr val="0070C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5"/>
          <p:cNvPicPr/>
          <p:nvPr/>
        </p:nvPicPr>
        <p:blipFill>
          <a:blip r:embed="rId3" cstate="print"/>
          <a:srcRect/>
          <a:stretch>
            <a:fillRect/>
          </a:stretch>
        </p:blipFill>
        <p:spPr bwMode="auto">
          <a:xfrm>
            <a:off x="2209800" y="4800600"/>
            <a:ext cx="5943600" cy="1811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646331"/>
          </a:xfrm>
          <a:prstGeom prst="rect">
            <a:avLst/>
          </a:prstGeom>
          <a:noFill/>
          <a:ln w="9525">
            <a:noFill/>
            <a:miter lim="800000"/>
            <a:headEnd/>
            <a:tailEnd/>
          </a:ln>
        </p:spPr>
        <p:txBody>
          <a:bodyPr>
            <a:spAutoFit/>
          </a:bodyPr>
          <a:lstStyle/>
          <a:p>
            <a:pPr>
              <a:spcBef>
                <a:spcPct val="50000"/>
              </a:spcBef>
            </a:pPr>
            <a:r>
              <a:rPr lang="en-US" sz="3600" smtClean="0"/>
              <a:t>The answer is…</a:t>
            </a:r>
            <a:endParaRPr lang="en-US" sz="3600" dirty="0">
              <a:solidFill>
                <a:srgbClr val="0000FF"/>
              </a:solidFill>
            </a:endParaRPr>
          </a:p>
        </p:txBody>
      </p:sp>
      <p:sp>
        <p:nvSpPr>
          <p:cNvPr id="5" name="TextBox 4"/>
          <p:cNvSpPr txBox="1"/>
          <p:nvPr/>
        </p:nvSpPr>
        <p:spPr>
          <a:xfrm rot="1681020">
            <a:off x="4199036" y="677046"/>
            <a:ext cx="1266225" cy="1323439"/>
          </a:xfrm>
          <a:prstGeom prst="rect">
            <a:avLst/>
          </a:prstGeom>
          <a:noFill/>
          <a:effectLst>
            <a:innerShdw blurRad="63500" dist="50800" dir="8100000">
              <a:prstClr val="black">
                <a:alpha val="50000"/>
              </a:prstClr>
            </a:innerShdw>
          </a:effectLst>
          <a:scene3d>
            <a:camera prst="orthographicFront"/>
            <a:lightRig rig="threePt" dir="t"/>
          </a:scene3d>
          <a:sp3d>
            <a:bevelT/>
          </a:sp3d>
        </p:spPr>
        <p:txBody>
          <a:bodyPr wrap="square" rtlCol="0">
            <a:spAutoFit/>
          </a:bodyPr>
          <a:lstStyle/>
          <a:p>
            <a:r>
              <a:rPr lang="en-US" sz="8000" dirty="0" smtClean="0">
                <a:solidFill>
                  <a:schemeClr val="accent2">
                    <a:lumMod val="50000"/>
                  </a:schemeClr>
                </a:solidFill>
              </a:rPr>
              <a:t>A</a:t>
            </a:r>
            <a:endParaRPr lang="en-US" sz="8000" dirty="0">
              <a:solidFill>
                <a:schemeClr val="accent2">
                  <a:lumMod val="50000"/>
                </a:schemeClr>
              </a:solidFill>
            </a:endParaRPr>
          </a:p>
        </p:txBody>
      </p:sp>
      <p:sp>
        <p:nvSpPr>
          <p:cNvPr id="7" name="TextBox 6"/>
          <p:cNvSpPr txBox="1"/>
          <p:nvPr/>
        </p:nvSpPr>
        <p:spPr>
          <a:xfrm>
            <a:off x="533400" y="2286000"/>
            <a:ext cx="3962400" cy="1754326"/>
          </a:xfrm>
          <a:prstGeom prst="rect">
            <a:avLst/>
          </a:prstGeom>
          <a:noFill/>
        </p:spPr>
        <p:txBody>
          <a:bodyPr wrap="square" rtlCol="0">
            <a:spAutoFit/>
          </a:bodyPr>
          <a:lstStyle/>
          <a:p>
            <a:r>
              <a:rPr lang="en-US" sz="3600" dirty="0" smtClean="0"/>
              <a:t>All insect life cycles start with an egg!</a:t>
            </a:r>
            <a:endParaRPr lang="en-US" sz="3600" dirty="0"/>
          </a:p>
        </p:txBody>
      </p:sp>
      <p:pic>
        <p:nvPicPr>
          <p:cNvPr id="19458" name="Picture 2" descr="http://magickcanoe.com/insects/egg-laying-1.jpg"/>
          <p:cNvPicPr>
            <a:picLocks noChangeAspect="1" noChangeArrowheads="1"/>
          </p:cNvPicPr>
          <p:nvPr/>
        </p:nvPicPr>
        <p:blipFill>
          <a:blip r:embed="rId3" cstate="print"/>
          <a:srcRect/>
          <a:stretch>
            <a:fillRect/>
          </a:stretch>
        </p:blipFill>
        <p:spPr bwMode="auto">
          <a:xfrm>
            <a:off x="5562600" y="1066800"/>
            <a:ext cx="2984500" cy="2041161"/>
          </a:xfrm>
          <a:prstGeom prst="rect">
            <a:avLst/>
          </a:prstGeom>
          <a:noFill/>
        </p:spPr>
      </p:pic>
      <p:pic>
        <p:nvPicPr>
          <p:cNvPr id="19460" name="Picture 4" descr="http://www.backyardnature.net/pix/egg_sqbg.jpg"/>
          <p:cNvPicPr>
            <a:picLocks noChangeAspect="1" noChangeArrowheads="1"/>
          </p:cNvPicPr>
          <p:nvPr/>
        </p:nvPicPr>
        <p:blipFill>
          <a:blip r:embed="rId4" cstate="print"/>
          <a:srcRect/>
          <a:stretch>
            <a:fillRect/>
          </a:stretch>
        </p:blipFill>
        <p:spPr bwMode="auto">
          <a:xfrm>
            <a:off x="2667000" y="3581400"/>
            <a:ext cx="1905000" cy="2286000"/>
          </a:xfrm>
          <a:prstGeom prst="rect">
            <a:avLst/>
          </a:prstGeom>
          <a:noFill/>
        </p:spPr>
      </p:pic>
      <p:pic>
        <p:nvPicPr>
          <p:cNvPr id="19462" name="Picture 6" descr="http://bartoo4.files.wordpress.com/2009/07/bug-eggs-2a.jpg"/>
          <p:cNvPicPr>
            <a:picLocks noChangeAspect="1" noChangeArrowheads="1"/>
          </p:cNvPicPr>
          <p:nvPr/>
        </p:nvPicPr>
        <p:blipFill>
          <a:blip r:embed="rId5" cstate="print"/>
          <a:srcRect/>
          <a:stretch>
            <a:fillRect/>
          </a:stretch>
        </p:blipFill>
        <p:spPr bwMode="auto">
          <a:xfrm>
            <a:off x="5029200" y="4191000"/>
            <a:ext cx="3429000" cy="2265328"/>
          </a:xfrm>
          <a:prstGeom prst="rect">
            <a:avLst/>
          </a:prstGeom>
          <a:noFill/>
        </p:spPr>
      </p:pic>
      <p:pic>
        <p:nvPicPr>
          <p:cNvPr id="19464" name="Picture 8" descr="http://ant.edb.miyakyo-u.ac.jp/INTRODUCTION/Gakken79E/Page_26%20/fig5L.jpg"/>
          <p:cNvPicPr>
            <a:picLocks noChangeAspect="1" noChangeArrowheads="1"/>
          </p:cNvPicPr>
          <p:nvPr/>
        </p:nvPicPr>
        <p:blipFill>
          <a:blip r:embed="rId6" cstate="print"/>
          <a:srcRect/>
          <a:stretch>
            <a:fillRect/>
          </a:stretch>
        </p:blipFill>
        <p:spPr bwMode="auto">
          <a:xfrm>
            <a:off x="228600" y="4495800"/>
            <a:ext cx="2070100" cy="17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SC4.L.16.4</a:t>
            </a:r>
          </a:p>
        </p:txBody>
      </p:sp>
      <p:sp>
        <p:nvSpPr>
          <p:cNvPr id="99330" name="Content Placeholder 2"/>
          <p:cNvSpPr>
            <a:spLocks noGrp="1"/>
          </p:cNvSpPr>
          <p:nvPr>
            <p:ph idx="4294967295"/>
          </p:nvPr>
        </p:nvSpPr>
        <p:spPr>
          <a:xfrm>
            <a:off x="457200" y="1371600"/>
            <a:ext cx="8229600" cy="4800600"/>
          </a:xfrm>
        </p:spPr>
        <p:txBody>
          <a:bodyPr/>
          <a:lstStyle/>
          <a:p>
            <a:pPr eaLnBrk="1" hangingPunct="1">
              <a:lnSpc>
                <a:spcPct val="80000"/>
              </a:lnSpc>
              <a:buNone/>
            </a:pPr>
            <a:r>
              <a:rPr lang="en-US" sz="2700" dirty="0" smtClean="0"/>
              <a:t>Benchmark: </a:t>
            </a:r>
            <a:r>
              <a:rPr lang="en-US" sz="2800" dirty="0" smtClean="0"/>
              <a:t>Compare and contrast the major stages in the life cycles of Florida plants and animals, such as those that undergo incomplete and complete metamorphosis, and flowering and </a:t>
            </a:r>
            <a:r>
              <a:rPr lang="en-US" sz="2800" dirty="0" err="1" smtClean="0"/>
              <a:t>nonflowering</a:t>
            </a:r>
            <a:r>
              <a:rPr lang="en-US" sz="2800" dirty="0" smtClean="0"/>
              <a:t> seed-bearing plants.</a:t>
            </a:r>
            <a:endParaRPr lang="en-US" sz="2700" dirty="0" smtClean="0"/>
          </a:p>
          <a:p>
            <a:pPr eaLnBrk="1" hangingPunct="1">
              <a:lnSpc>
                <a:spcPct val="80000"/>
              </a:lnSpc>
              <a:buFont typeface="Wingdings 2" pitchFamily="18" charset="2"/>
              <a:buNone/>
            </a:pP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None/>
            </a:pPr>
            <a:r>
              <a:rPr lang="en-US" sz="3200" dirty="0" smtClean="0"/>
              <a:t>What similarities and differences exist in the life cycles of Florida plants and animals?</a:t>
            </a:r>
            <a:endParaRPr lang="en-US" sz="27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a:t>
            </a:r>
          </a:p>
          <a:p>
            <a:pPr>
              <a:buNone/>
            </a:pPr>
            <a:r>
              <a:rPr lang="en-US" sz="2800" dirty="0" smtClean="0"/>
              <a:t>metamorphosis</a:t>
            </a:r>
          </a:p>
          <a:p>
            <a:pPr>
              <a:buNone/>
            </a:pPr>
            <a:r>
              <a:rPr lang="en-US" sz="2800" dirty="0" smtClean="0"/>
              <a:t>organism</a:t>
            </a:r>
          </a:p>
          <a:p>
            <a:pPr eaLnBrk="1" hangingPunct="1">
              <a:lnSpc>
                <a:spcPct val="80000"/>
              </a:lnSpc>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457200" y="1676400"/>
            <a:ext cx="4648200" cy="7186583"/>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0000FF"/>
                </a:solidFill>
              </a:rPr>
              <a:t> Look at the photograph showing a stage in the life cycle of a Sunflower. Which word best describes this stage of development?</a:t>
            </a:r>
          </a:p>
          <a:p>
            <a:pPr marL="971550" lvl="1" indent="-514350">
              <a:spcBef>
                <a:spcPct val="50000"/>
              </a:spcBef>
              <a:buFont typeface="+mj-lt"/>
              <a:buAutoNum type="alphaLcPeriod"/>
            </a:pPr>
            <a:r>
              <a:rPr lang="en-US" sz="2800" dirty="0" smtClean="0">
                <a:solidFill>
                  <a:srgbClr val="0000FF"/>
                </a:solidFill>
              </a:rPr>
              <a:t>plant</a:t>
            </a:r>
          </a:p>
          <a:p>
            <a:pPr marL="971550" lvl="1" indent="-514350">
              <a:spcBef>
                <a:spcPct val="50000"/>
              </a:spcBef>
              <a:buFont typeface="+mj-lt"/>
              <a:buAutoNum type="alphaLcPeriod"/>
            </a:pPr>
            <a:r>
              <a:rPr lang="en-US" sz="2800" dirty="0" smtClean="0">
                <a:solidFill>
                  <a:srgbClr val="0000FF"/>
                </a:solidFill>
              </a:rPr>
              <a:t>seed</a:t>
            </a:r>
          </a:p>
          <a:p>
            <a:pPr marL="971550" lvl="1" indent="-514350">
              <a:spcBef>
                <a:spcPct val="50000"/>
              </a:spcBef>
              <a:buFont typeface="+mj-lt"/>
              <a:buAutoNum type="alphaLcPeriod"/>
            </a:pPr>
            <a:r>
              <a:rPr lang="en-US" sz="2800" dirty="0" smtClean="0">
                <a:solidFill>
                  <a:srgbClr val="0000FF"/>
                </a:solidFill>
              </a:rPr>
              <a:t>egg</a:t>
            </a:r>
          </a:p>
          <a:p>
            <a:pPr marL="971550" lvl="1" indent="-514350">
              <a:spcBef>
                <a:spcPct val="50000"/>
              </a:spcBef>
              <a:buFont typeface="+mj-lt"/>
              <a:buAutoNum type="alphaLcPeriod"/>
            </a:pPr>
            <a:r>
              <a:rPr lang="en-US" sz="2800" dirty="0" smtClean="0">
                <a:solidFill>
                  <a:srgbClr val="0000FF"/>
                </a:solidFill>
              </a:rPr>
              <a:t>seedling</a:t>
            </a:r>
          </a:p>
          <a:p>
            <a:pPr marL="514350" indent="-514350">
              <a:spcBef>
                <a:spcPct val="50000"/>
              </a:spcBef>
              <a:buFont typeface="+mj-lt"/>
              <a:buAutoNum type="alphaLcPeriod"/>
            </a:pPr>
            <a:endParaRPr lang="en-US" sz="2800" dirty="0" smtClean="0">
              <a:solidFill>
                <a:srgbClr val="0000FF"/>
              </a:solidFill>
            </a:endParaRPr>
          </a:p>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pic>
        <p:nvPicPr>
          <p:cNvPr id="2" name="Picture 2" descr="http://rpmedia.ask.com/ts?u=/wikipedia/commons/thumb/7/75/Sunflower_seedlings.jpg/120px-Sunflower_seedlings.jpg"/>
          <p:cNvPicPr>
            <a:picLocks noChangeAspect="1" noChangeArrowheads="1"/>
          </p:cNvPicPr>
          <p:nvPr/>
        </p:nvPicPr>
        <p:blipFill>
          <a:blip r:embed="rId3" cstate="print"/>
          <a:srcRect/>
          <a:stretch>
            <a:fillRect/>
          </a:stretch>
        </p:blipFill>
        <p:spPr bwMode="auto">
          <a:xfrm>
            <a:off x="5638800" y="1600200"/>
            <a:ext cx="2832100" cy="24805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461665"/>
          </a:xfrm>
          <a:prstGeom prst="rect">
            <a:avLst/>
          </a:prstGeom>
          <a:noFill/>
          <a:ln w="9525">
            <a:noFill/>
            <a:miter lim="800000"/>
            <a:headEnd/>
            <a:tailEnd/>
          </a:ln>
        </p:spPr>
        <p:txBody>
          <a:bodyPr>
            <a:spAutoFit/>
          </a:bodyPr>
          <a:lstStyle/>
          <a:p>
            <a:pPr>
              <a:spcBef>
                <a:spcPct val="50000"/>
              </a:spcBef>
            </a:pPr>
            <a:r>
              <a:rPr lang="en-US" sz="2400" dirty="0" smtClean="0"/>
              <a:t>The answer is</a:t>
            </a:r>
            <a:endParaRPr lang="en-US" sz="2400" dirty="0">
              <a:solidFill>
                <a:srgbClr val="0000FF"/>
              </a:solidFill>
            </a:endParaRPr>
          </a:p>
        </p:txBody>
      </p:sp>
      <p:sp>
        <p:nvSpPr>
          <p:cNvPr id="5" name="TextBox 4"/>
          <p:cNvSpPr txBox="1"/>
          <p:nvPr/>
        </p:nvSpPr>
        <p:spPr>
          <a:xfrm rot="20308697">
            <a:off x="3052055" y="426334"/>
            <a:ext cx="937502" cy="1446550"/>
          </a:xfrm>
          <a:prstGeom prst="rect">
            <a:avLst/>
          </a:prstGeom>
          <a:noFill/>
        </p:spPr>
        <p:txBody>
          <a:bodyPr wrap="square" rtlCol="0">
            <a:spAutoFit/>
          </a:bodyPr>
          <a:lstStyle/>
          <a:p>
            <a:r>
              <a:rPr lang="en-US" sz="8800" b="1" dirty="0" smtClean="0">
                <a:solidFill>
                  <a:schemeClr val="accent2">
                    <a:lumMod val="75000"/>
                  </a:schemeClr>
                </a:solidFill>
              </a:rPr>
              <a:t>D</a:t>
            </a:r>
            <a:endParaRPr lang="en-US" sz="8800" b="1" dirty="0">
              <a:solidFill>
                <a:schemeClr val="accent2">
                  <a:lumMod val="75000"/>
                </a:schemeClr>
              </a:solidFill>
            </a:endParaRPr>
          </a:p>
        </p:txBody>
      </p:sp>
      <p:sp>
        <p:nvSpPr>
          <p:cNvPr id="6" name="TextBox 5"/>
          <p:cNvSpPr txBox="1"/>
          <p:nvPr/>
        </p:nvSpPr>
        <p:spPr>
          <a:xfrm>
            <a:off x="304800" y="1676400"/>
            <a:ext cx="4038600" cy="2554545"/>
          </a:xfrm>
          <a:prstGeom prst="rect">
            <a:avLst/>
          </a:prstGeom>
          <a:noFill/>
        </p:spPr>
        <p:txBody>
          <a:bodyPr wrap="square" rtlCol="0">
            <a:spAutoFit/>
          </a:bodyPr>
          <a:lstStyle/>
          <a:p>
            <a:r>
              <a:rPr lang="en-US" sz="4000" dirty="0" smtClean="0">
                <a:solidFill>
                  <a:srgbClr val="0070C0"/>
                </a:solidFill>
              </a:rPr>
              <a:t>When plants first sprout from a seed they are called seedlings</a:t>
            </a:r>
            <a:endParaRPr lang="en-US" sz="4000" dirty="0">
              <a:solidFill>
                <a:srgbClr val="0070C0"/>
              </a:solidFill>
            </a:endParaRPr>
          </a:p>
        </p:txBody>
      </p:sp>
      <p:pic>
        <p:nvPicPr>
          <p:cNvPr id="15362" name="Picture 2" descr="http://alt.coxnewsweb.com/shared-blogs/austin/gardening/upload/2009/02/tomato%20seedlings.jpg"/>
          <p:cNvPicPr>
            <a:picLocks noChangeAspect="1" noChangeArrowheads="1"/>
          </p:cNvPicPr>
          <p:nvPr/>
        </p:nvPicPr>
        <p:blipFill>
          <a:blip r:embed="rId3" cstate="print"/>
          <a:srcRect/>
          <a:stretch>
            <a:fillRect/>
          </a:stretch>
        </p:blipFill>
        <p:spPr bwMode="auto">
          <a:xfrm>
            <a:off x="5257800" y="457200"/>
            <a:ext cx="3517900" cy="2495510"/>
          </a:xfrm>
          <a:prstGeom prst="rect">
            <a:avLst/>
          </a:prstGeom>
          <a:noFill/>
        </p:spPr>
      </p:pic>
      <p:pic>
        <p:nvPicPr>
          <p:cNvPr id="15364" name="Picture 4" descr="http://www.buychilliseeds.com/wp-content/uploads/2009/07/chilli_seedlings.jpg"/>
          <p:cNvPicPr>
            <a:picLocks noChangeAspect="1" noChangeArrowheads="1"/>
          </p:cNvPicPr>
          <p:nvPr/>
        </p:nvPicPr>
        <p:blipFill>
          <a:blip r:embed="rId4" cstate="print"/>
          <a:srcRect/>
          <a:stretch>
            <a:fillRect/>
          </a:stretch>
        </p:blipFill>
        <p:spPr bwMode="auto">
          <a:xfrm>
            <a:off x="457200" y="4495800"/>
            <a:ext cx="2743200" cy="2057400"/>
          </a:xfrm>
          <a:prstGeom prst="rect">
            <a:avLst/>
          </a:prstGeom>
          <a:noFill/>
        </p:spPr>
      </p:pic>
      <p:pic>
        <p:nvPicPr>
          <p:cNvPr id="15366" name="Picture 6" descr="http://www.extension.umn.edu/yardandgarden/YGLNews/images2/May1507/First_year_pine_seedlings_are_easily_confused_with_spruce_and_other_conifers.jpg"/>
          <p:cNvPicPr>
            <a:picLocks noChangeAspect="1" noChangeArrowheads="1"/>
          </p:cNvPicPr>
          <p:nvPr/>
        </p:nvPicPr>
        <p:blipFill>
          <a:blip r:embed="rId5" cstate="print"/>
          <a:srcRect/>
          <a:stretch>
            <a:fillRect/>
          </a:stretch>
        </p:blipFill>
        <p:spPr bwMode="auto">
          <a:xfrm>
            <a:off x="6248400" y="3200400"/>
            <a:ext cx="2603500" cy="3347357"/>
          </a:xfrm>
          <a:prstGeom prst="rect">
            <a:avLst/>
          </a:prstGeom>
          <a:noFill/>
        </p:spPr>
      </p:pic>
      <p:sp>
        <p:nvSpPr>
          <p:cNvPr id="10" name="TextBox 9"/>
          <p:cNvSpPr txBox="1"/>
          <p:nvPr/>
        </p:nvSpPr>
        <p:spPr>
          <a:xfrm>
            <a:off x="6096000" y="2514600"/>
            <a:ext cx="1447800" cy="369332"/>
          </a:xfrm>
          <a:prstGeom prst="rect">
            <a:avLst/>
          </a:prstGeom>
          <a:noFill/>
        </p:spPr>
        <p:txBody>
          <a:bodyPr wrap="square" rtlCol="0">
            <a:spAutoFit/>
          </a:bodyPr>
          <a:lstStyle/>
          <a:p>
            <a:r>
              <a:rPr lang="en-US" dirty="0" smtClean="0"/>
              <a:t>Tomato</a:t>
            </a:r>
            <a:endParaRPr lang="en-US" dirty="0"/>
          </a:p>
        </p:txBody>
      </p:sp>
      <p:sp>
        <p:nvSpPr>
          <p:cNvPr id="11" name="TextBox 10"/>
          <p:cNvSpPr txBox="1"/>
          <p:nvPr/>
        </p:nvSpPr>
        <p:spPr>
          <a:xfrm>
            <a:off x="6629400" y="3429000"/>
            <a:ext cx="838200" cy="369332"/>
          </a:xfrm>
          <a:prstGeom prst="rect">
            <a:avLst/>
          </a:prstGeom>
          <a:noFill/>
        </p:spPr>
        <p:txBody>
          <a:bodyPr wrap="square" rtlCol="0">
            <a:spAutoFit/>
          </a:bodyPr>
          <a:lstStyle/>
          <a:p>
            <a:r>
              <a:rPr lang="en-US" dirty="0" smtClean="0"/>
              <a:t>Pine</a:t>
            </a:r>
            <a:endParaRPr lang="en-US" dirty="0"/>
          </a:p>
        </p:txBody>
      </p:sp>
      <p:sp>
        <p:nvSpPr>
          <p:cNvPr id="12" name="TextBox 11"/>
          <p:cNvSpPr txBox="1"/>
          <p:nvPr/>
        </p:nvSpPr>
        <p:spPr>
          <a:xfrm>
            <a:off x="609600" y="6096000"/>
            <a:ext cx="2209800" cy="369332"/>
          </a:xfrm>
          <a:prstGeom prst="rect">
            <a:avLst/>
          </a:prstGeom>
          <a:noFill/>
        </p:spPr>
        <p:txBody>
          <a:bodyPr wrap="square" rtlCol="0">
            <a:spAutoFit/>
          </a:bodyPr>
          <a:lstStyle/>
          <a:p>
            <a:r>
              <a:rPr lang="en-US" dirty="0" smtClean="0">
                <a:solidFill>
                  <a:schemeClr val="bg1"/>
                </a:solidFill>
              </a:rPr>
              <a:t>Chili Peppers</a:t>
            </a:r>
            <a:endParaRPr lang="en-US" dirty="0">
              <a:solidFill>
                <a:schemeClr val="bg1"/>
              </a:solidFill>
            </a:endParaRPr>
          </a:p>
        </p:txBody>
      </p:sp>
      <p:pic>
        <p:nvPicPr>
          <p:cNvPr id="15368" name="Picture 8" descr="http://www.dailybulldog.com/db/images/jo_onion_seedlings600.jpg"/>
          <p:cNvPicPr>
            <a:picLocks noChangeAspect="1" noChangeArrowheads="1"/>
          </p:cNvPicPr>
          <p:nvPr/>
        </p:nvPicPr>
        <p:blipFill>
          <a:blip r:embed="rId6" cstate="print"/>
          <a:srcRect/>
          <a:stretch>
            <a:fillRect/>
          </a:stretch>
        </p:blipFill>
        <p:spPr bwMode="auto">
          <a:xfrm>
            <a:off x="3657600" y="4114800"/>
            <a:ext cx="2209800" cy="1657350"/>
          </a:xfrm>
          <a:prstGeom prst="rect">
            <a:avLst/>
          </a:prstGeom>
          <a:noFill/>
        </p:spPr>
      </p:pic>
      <p:sp>
        <p:nvSpPr>
          <p:cNvPr id="14" name="TextBox 13"/>
          <p:cNvSpPr txBox="1"/>
          <p:nvPr/>
        </p:nvSpPr>
        <p:spPr>
          <a:xfrm>
            <a:off x="4343400" y="5867400"/>
            <a:ext cx="838200" cy="369332"/>
          </a:xfrm>
          <a:prstGeom prst="rect">
            <a:avLst/>
          </a:prstGeom>
          <a:noFill/>
        </p:spPr>
        <p:txBody>
          <a:bodyPr wrap="square" rtlCol="0">
            <a:spAutoFit/>
          </a:bodyPr>
          <a:lstStyle/>
          <a:p>
            <a:r>
              <a:rPr lang="en-US" dirty="0" smtClean="0"/>
              <a:t>Onion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457200" y="1676400"/>
            <a:ext cx="4648200" cy="7894469"/>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0000FF"/>
                </a:solidFill>
              </a:rPr>
              <a:t> Compare the diagram of the stages in the life cycle of a fly to other life cycle diagrams you have seen. Which organism has a similar life cycle?</a:t>
            </a:r>
          </a:p>
          <a:p>
            <a:pPr marL="514350" indent="-514350">
              <a:spcBef>
                <a:spcPct val="50000"/>
              </a:spcBef>
              <a:buFont typeface="+mj-lt"/>
              <a:buAutoNum type="alphaLcParenR"/>
            </a:pPr>
            <a:r>
              <a:rPr lang="en-US" sz="2400" dirty="0" smtClean="0">
                <a:solidFill>
                  <a:srgbClr val="0000FF"/>
                </a:solidFill>
              </a:rPr>
              <a:t>swan</a:t>
            </a:r>
          </a:p>
          <a:p>
            <a:pPr marL="514350" indent="-514350">
              <a:spcBef>
                <a:spcPct val="50000"/>
              </a:spcBef>
              <a:buFont typeface="+mj-lt"/>
              <a:buAutoNum type="alphaLcParenR"/>
            </a:pPr>
            <a:r>
              <a:rPr lang="en-US" sz="2400" dirty="0" smtClean="0">
                <a:solidFill>
                  <a:srgbClr val="0000FF"/>
                </a:solidFill>
              </a:rPr>
              <a:t>butterfly</a:t>
            </a:r>
          </a:p>
          <a:p>
            <a:pPr marL="514350" indent="-514350">
              <a:spcBef>
                <a:spcPct val="50000"/>
              </a:spcBef>
              <a:buFont typeface="+mj-lt"/>
              <a:buAutoNum type="alphaLcParenR"/>
            </a:pPr>
            <a:r>
              <a:rPr lang="en-US" sz="2400" dirty="0" smtClean="0">
                <a:solidFill>
                  <a:srgbClr val="0000FF"/>
                </a:solidFill>
              </a:rPr>
              <a:t>citrus tree</a:t>
            </a:r>
          </a:p>
          <a:p>
            <a:pPr marL="514350" indent="-514350">
              <a:spcBef>
                <a:spcPct val="50000"/>
              </a:spcBef>
              <a:buFont typeface="+mj-lt"/>
              <a:buAutoNum type="alphaLcParenR"/>
            </a:pPr>
            <a:r>
              <a:rPr lang="en-US" sz="2400" dirty="0" smtClean="0">
                <a:solidFill>
                  <a:srgbClr val="0000FF"/>
                </a:solidFill>
              </a:rPr>
              <a:t>grasshopper</a:t>
            </a:r>
          </a:p>
          <a:p>
            <a:pPr marL="514350" indent="-514350">
              <a:spcBef>
                <a:spcPct val="50000"/>
              </a:spcBef>
              <a:buFont typeface="+mj-lt"/>
              <a:buAutoNum type="alphaLcParenR"/>
            </a:pPr>
            <a:endParaRPr lang="en-US" sz="2800" dirty="0" smtClean="0">
              <a:solidFill>
                <a:srgbClr val="0000FF"/>
              </a:solidFill>
            </a:endParaRPr>
          </a:p>
          <a:p>
            <a:pPr marL="514350" indent="-514350">
              <a:spcBef>
                <a:spcPct val="50000"/>
              </a:spcBef>
              <a:buFont typeface="+mj-lt"/>
              <a:buAutoNum type="alphaLcParenR"/>
            </a:pPr>
            <a:endParaRPr lang="en-US" sz="2800" dirty="0" smtClean="0">
              <a:solidFill>
                <a:srgbClr val="0000FF"/>
              </a:solidFill>
            </a:endParaRPr>
          </a:p>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pic>
        <p:nvPicPr>
          <p:cNvPr id="13314" name="Picture 2" descr="http://www.medicaledu.com/images/maggotLifeCycleSmall.gif"/>
          <p:cNvPicPr>
            <a:picLocks noChangeAspect="1" noChangeArrowheads="1"/>
          </p:cNvPicPr>
          <p:nvPr/>
        </p:nvPicPr>
        <p:blipFill>
          <a:blip r:embed="rId3" cstate="print"/>
          <a:srcRect/>
          <a:stretch>
            <a:fillRect/>
          </a:stretch>
        </p:blipFill>
        <p:spPr bwMode="auto">
          <a:xfrm>
            <a:off x="4800600" y="2667000"/>
            <a:ext cx="3481870" cy="2895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461665"/>
          </a:xfrm>
          <a:prstGeom prst="rect">
            <a:avLst/>
          </a:prstGeom>
          <a:noFill/>
          <a:ln w="9525">
            <a:noFill/>
            <a:miter lim="800000"/>
            <a:headEnd/>
            <a:tailEnd/>
          </a:ln>
        </p:spPr>
        <p:txBody>
          <a:bodyPr>
            <a:spAutoFit/>
          </a:bodyPr>
          <a:lstStyle/>
          <a:p>
            <a:pPr>
              <a:spcBef>
                <a:spcPct val="50000"/>
              </a:spcBef>
            </a:pPr>
            <a:r>
              <a:rPr lang="en-US" sz="2400" dirty="0" smtClean="0"/>
              <a:t>The answer is…</a:t>
            </a:r>
            <a:endParaRPr lang="en-US" sz="2400" dirty="0">
              <a:solidFill>
                <a:srgbClr val="0000FF"/>
              </a:solidFill>
            </a:endParaRPr>
          </a:p>
        </p:txBody>
      </p:sp>
      <p:sp>
        <p:nvSpPr>
          <p:cNvPr id="5" name="TextBox 4"/>
          <p:cNvSpPr txBox="1"/>
          <p:nvPr/>
        </p:nvSpPr>
        <p:spPr>
          <a:xfrm rot="487163">
            <a:off x="3065168" y="573716"/>
            <a:ext cx="1752600" cy="1446550"/>
          </a:xfrm>
          <a:prstGeom prst="rect">
            <a:avLst/>
          </a:prstGeom>
          <a:noFill/>
        </p:spPr>
        <p:txBody>
          <a:bodyPr wrap="square" rtlCol="0">
            <a:spAutoFit/>
          </a:bodyPr>
          <a:lstStyle/>
          <a:p>
            <a:r>
              <a:rPr lang="en-US" sz="8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B</a:t>
            </a:r>
            <a:endParaRPr lang="en-US" sz="88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flipH="1">
            <a:off x="609600" y="2209800"/>
            <a:ext cx="5974081" cy="2554545"/>
          </a:xfrm>
          <a:prstGeom prst="rect">
            <a:avLst/>
          </a:prstGeom>
          <a:noFill/>
        </p:spPr>
        <p:txBody>
          <a:bodyPr wrap="square" rtlCol="0">
            <a:spAutoFit/>
          </a:bodyPr>
          <a:lstStyle/>
          <a:p>
            <a:r>
              <a:rPr lang="en-US" sz="3200" dirty="0" smtClean="0">
                <a:solidFill>
                  <a:srgbClr val="0070C0"/>
                </a:solidFill>
              </a:rPr>
              <a:t>A fly, like most insects, has a 4 stage life cycle.  This is called complete metamorphosis.  Other examples are a lady bug, a butterfly and a beetle.</a:t>
            </a:r>
            <a:endParaRPr lang="en-US" sz="3200" dirty="0">
              <a:solidFill>
                <a:srgbClr val="0070C0"/>
              </a:solidFill>
            </a:endParaRPr>
          </a:p>
        </p:txBody>
      </p:sp>
      <p:pic>
        <p:nvPicPr>
          <p:cNvPr id="11266" name="Picture 2" descr="http://farm2.static.flickr.com/1193/640499324_74e2182964.jpg"/>
          <p:cNvPicPr>
            <a:picLocks noChangeAspect="1" noChangeArrowheads="1"/>
          </p:cNvPicPr>
          <p:nvPr/>
        </p:nvPicPr>
        <p:blipFill>
          <a:blip r:embed="rId3" cstate="print"/>
          <a:srcRect/>
          <a:stretch>
            <a:fillRect/>
          </a:stretch>
        </p:blipFill>
        <p:spPr bwMode="auto">
          <a:xfrm>
            <a:off x="4495800" y="685800"/>
            <a:ext cx="2146300" cy="1686992"/>
          </a:xfrm>
          <a:prstGeom prst="rect">
            <a:avLst/>
          </a:prstGeom>
          <a:noFill/>
        </p:spPr>
      </p:pic>
      <p:pic>
        <p:nvPicPr>
          <p:cNvPr id="11268" name="Picture 4" descr="http://photos.somd.com/data/500/medium/Tiger-Swallowtail-Butterfly.jpg"/>
          <p:cNvPicPr>
            <a:picLocks noChangeAspect="1" noChangeArrowheads="1"/>
          </p:cNvPicPr>
          <p:nvPr/>
        </p:nvPicPr>
        <p:blipFill>
          <a:blip r:embed="rId4" cstate="print"/>
          <a:srcRect/>
          <a:stretch>
            <a:fillRect/>
          </a:stretch>
        </p:blipFill>
        <p:spPr bwMode="auto">
          <a:xfrm>
            <a:off x="6629400" y="1981200"/>
            <a:ext cx="2108655" cy="2955925"/>
          </a:xfrm>
          <a:prstGeom prst="rect">
            <a:avLst/>
          </a:prstGeom>
          <a:noFill/>
        </p:spPr>
      </p:pic>
      <p:pic>
        <p:nvPicPr>
          <p:cNvPr id="11270" name="Picture 6" descr="http://jl170.k12.sd.us/CET721%20assign%206/Ladybugs/adult_ladybug.jpg"/>
          <p:cNvPicPr>
            <a:picLocks noChangeAspect="1" noChangeArrowheads="1"/>
          </p:cNvPicPr>
          <p:nvPr/>
        </p:nvPicPr>
        <p:blipFill>
          <a:blip r:embed="rId5" cstate="print"/>
          <a:srcRect/>
          <a:stretch>
            <a:fillRect/>
          </a:stretch>
        </p:blipFill>
        <p:spPr bwMode="auto">
          <a:xfrm>
            <a:off x="0" y="4816475"/>
            <a:ext cx="2041525" cy="2041525"/>
          </a:xfrm>
          <a:prstGeom prst="rect">
            <a:avLst/>
          </a:prstGeom>
          <a:noFill/>
        </p:spPr>
      </p:pic>
      <p:pic>
        <p:nvPicPr>
          <p:cNvPr id="11272" name="Picture 8" descr="http://www.pestproducts.com/images/colorado-potato-beetle.jpg"/>
          <p:cNvPicPr>
            <a:picLocks noChangeAspect="1" noChangeArrowheads="1"/>
          </p:cNvPicPr>
          <p:nvPr/>
        </p:nvPicPr>
        <p:blipFill>
          <a:blip r:embed="rId6" cstate="print"/>
          <a:srcRect/>
          <a:stretch>
            <a:fillRect/>
          </a:stretch>
        </p:blipFill>
        <p:spPr bwMode="auto">
          <a:xfrm>
            <a:off x="3657600" y="4724400"/>
            <a:ext cx="2603500" cy="18931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sp>
        <p:nvSpPr>
          <p:cNvPr id="188419" name="Rectangle 3"/>
          <p:cNvSpPr>
            <a:spLocks noGrp="1"/>
          </p:cNvSpPr>
          <p:nvPr>
            <p:ph type="body" idx="1"/>
          </p:nvPr>
        </p:nvSpPr>
        <p:spPr/>
        <p:txBody>
          <a:bodyPr/>
          <a:lstStyle/>
          <a:p>
            <a:pPr>
              <a:buFont typeface="Wingdings 2" pitchFamily="18" charset="2"/>
              <a:buNone/>
            </a:pPr>
            <a:r>
              <a:rPr lang="en-US" sz="3200" dirty="0" smtClean="0"/>
              <a:t>Think about the life cycles of ALL organisms. Identify ways that they are alike. Use talking chips and work with your table group to identify similarities.</a:t>
            </a:r>
          </a:p>
          <a:p>
            <a:pPr>
              <a:buFont typeface="Wingdings 2" pitchFamily="18" charset="2"/>
              <a:buNone/>
            </a:pPr>
            <a:endParaRPr lang="en-US" sz="3200" dirty="0" smtClean="0"/>
          </a:p>
          <a:p>
            <a:pPr>
              <a:buFont typeface="Wingdings 2" pitchFamily="18" charset="2"/>
              <a:buNone/>
            </a:pPr>
            <a:r>
              <a:rPr lang="en-US" sz="3200" dirty="0" smtClean="0"/>
              <a:t>Essential Question:</a:t>
            </a:r>
          </a:p>
          <a:p>
            <a:pPr>
              <a:buFont typeface="Wingdings 2" pitchFamily="18" charset="2"/>
              <a:buNone/>
            </a:pPr>
            <a:r>
              <a:rPr lang="en-US" sz="3200" dirty="0" smtClean="0"/>
              <a:t>What do</a:t>
            </a:r>
            <a:r>
              <a:rPr lang="en-US" sz="3200" dirty="0" smtClean="0">
                <a:solidFill>
                  <a:srgbClr val="0070C0"/>
                </a:solidFill>
              </a:rPr>
              <a:t> all </a:t>
            </a:r>
            <a:r>
              <a:rPr lang="en-US" sz="3200" dirty="0" smtClean="0"/>
              <a:t>life cycles have </a:t>
            </a:r>
          </a:p>
          <a:p>
            <a:pPr>
              <a:buFont typeface="Wingdings 2" pitchFamily="18" charset="2"/>
              <a:buNone/>
            </a:pPr>
            <a:r>
              <a:rPr lang="en-US" sz="3200" dirty="0" smtClean="0"/>
              <a:t>in common?</a:t>
            </a:r>
          </a:p>
        </p:txBody>
      </p:sp>
      <p:pic>
        <p:nvPicPr>
          <p:cNvPr id="188420" name="Picture 4" descr="MCj04404280000[1]"/>
          <p:cNvPicPr>
            <a:picLocks noChangeAspect="1" noChangeArrowheads="1"/>
          </p:cNvPicPr>
          <p:nvPr/>
        </p:nvPicPr>
        <p:blipFill>
          <a:blip r:embed="rId3" cstate="print"/>
          <a:srcRect/>
          <a:stretch>
            <a:fillRect/>
          </a:stretch>
        </p:blipFill>
        <p:spPr bwMode="auto">
          <a:xfrm>
            <a:off x="6324600" y="4114800"/>
            <a:ext cx="1809535" cy="190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304800" y="1676400"/>
            <a:ext cx="8229600" cy="4876800"/>
          </a:xfrm>
        </p:spPr>
        <p:txBody>
          <a:bodyPr/>
          <a:lstStyle/>
          <a:p>
            <a:pPr marL="495300" indent="-495300">
              <a:buFont typeface="Wingdings 2" pitchFamily="18" charset="2"/>
              <a:buNone/>
            </a:pPr>
            <a:r>
              <a:rPr lang="en-US" sz="3200" dirty="0" smtClean="0"/>
              <a:t>Write your answer for each question.  </a:t>
            </a:r>
          </a:p>
          <a:p>
            <a:pPr marL="495300" indent="-495300">
              <a:buFont typeface="Wingdings 2" pitchFamily="18" charset="2"/>
              <a:buNone/>
            </a:pPr>
            <a:r>
              <a:rPr lang="en-US" sz="3200" dirty="0" smtClean="0"/>
              <a:t>	Self-Check at the end!	</a:t>
            </a:r>
          </a:p>
          <a:p>
            <a:pPr marL="514350" indent="-514350">
              <a:buNone/>
            </a:pPr>
            <a:r>
              <a:rPr lang="en-US" sz="3200" dirty="0" smtClean="0">
                <a:solidFill>
                  <a:srgbClr val="0070C0"/>
                </a:solidFill>
              </a:rPr>
              <a:t>1. When a frog emerges from the egg it is called a tadpole.  What stage of the animal life cycle is a tadpole?</a:t>
            </a:r>
          </a:p>
          <a:p>
            <a:pPr marL="1155700" lvl="2" indent="-514350">
              <a:buFont typeface="+mj-lt"/>
              <a:buAutoNum type="alphaLcPeriod"/>
            </a:pPr>
            <a:r>
              <a:rPr lang="en-US" sz="2500" dirty="0" smtClean="0">
                <a:solidFill>
                  <a:srgbClr val="0070C0"/>
                </a:solidFill>
              </a:rPr>
              <a:t>adult</a:t>
            </a:r>
          </a:p>
          <a:p>
            <a:pPr marL="1155700" lvl="2" indent="-514350">
              <a:buFont typeface="+mj-lt"/>
              <a:buAutoNum type="alphaLcPeriod"/>
            </a:pPr>
            <a:r>
              <a:rPr lang="en-US" sz="2500" dirty="0" smtClean="0">
                <a:solidFill>
                  <a:srgbClr val="0070C0"/>
                </a:solidFill>
              </a:rPr>
              <a:t>embryo</a:t>
            </a:r>
          </a:p>
          <a:p>
            <a:pPr marL="1155700" lvl="2" indent="-514350">
              <a:buFont typeface="+mj-lt"/>
              <a:buAutoNum type="alphaLcPeriod"/>
            </a:pPr>
            <a:r>
              <a:rPr lang="en-US" sz="2500" dirty="0" smtClean="0">
                <a:solidFill>
                  <a:srgbClr val="0070C0"/>
                </a:solidFill>
              </a:rPr>
              <a:t>infant</a:t>
            </a:r>
          </a:p>
          <a:p>
            <a:pPr marL="1155700" lvl="2" indent="-514350">
              <a:buFont typeface="+mj-lt"/>
              <a:buAutoNum type="alphaLcPeriod"/>
            </a:pPr>
            <a:r>
              <a:rPr lang="en-US" sz="2500" dirty="0" smtClean="0">
                <a:solidFill>
                  <a:srgbClr val="0070C0"/>
                </a:solidFill>
              </a:rPr>
              <a:t>adolescent</a:t>
            </a:r>
          </a:p>
        </p:txBody>
      </p:sp>
      <p:pic>
        <p:nvPicPr>
          <p:cNvPr id="8194" name="Picture 2" descr="http://www.ourclassweb.com/projects/webquest_frogs_lifecycle.jpg"/>
          <p:cNvPicPr>
            <a:picLocks noChangeAspect="1" noChangeArrowheads="1"/>
          </p:cNvPicPr>
          <p:nvPr/>
        </p:nvPicPr>
        <p:blipFill>
          <a:blip r:embed="rId2" cstate="print"/>
          <a:srcRect/>
          <a:stretch>
            <a:fillRect/>
          </a:stretch>
        </p:blipFill>
        <p:spPr bwMode="auto">
          <a:xfrm>
            <a:off x="6019800" y="4191000"/>
            <a:ext cx="2514600" cy="2143697"/>
          </a:xfrm>
          <a:prstGeom prst="rect">
            <a:avLst/>
          </a:prstGeom>
          <a:noFill/>
        </p:spPr>
      </p:pic>
      <p:sp>
        <p:nvSpPr>
          <p:cNvPr id="6" name="Rectangle 5"/>
          <p:cNvSpPr/>
          <p:nvPr/>
        </p:nvSpPr>
        <p:spPr>
          <a:xfrm>
            <a:off x="7848600" y="45720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53200" y="41910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10200" y="48006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62800" y="61722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828800"/>
            <a:ext cx="8229600" cy="4389437"/>
          </a:xfrm>
        </p:spPr>
        <p:txBody>
          <a:bodyPr/>
          <a:lstStyle/>
          <a:p>
            <a:pPr marL="495300" indent="-495300">
              <a:buNone/>
            </a:pPr>
            <a:r>
              <a:rPr lang="en-US" sz="3200" dirty="0" smtClean="0"/>
              <a:t>2</a:t>
            </a:r>
            <a:r>
              <a:rPr lang="en-US" sz="3200" dirty="0" smtClean="0">
                <a:solidFill>
                  <a:srgbClr val="0070C0"/>
                </a:solidFill>
              </a:rPr>
              <a:t>. A young Praying Mantis comes out of the egg case ready to eat and grow. What is this stage of incomplete metamorphosis called?</a:t>
            </a:r>
          </a:p>
          <a:p>
            <a:pPr marL="1155700" lvl="2" indent="-514350">
              <a:buFont typeface="+mj-lt"/>
              <a:buAutoNum type="alphaLcPeriod"/>
            </a:pPr>
            <a:r>
              <a:rPr lang="en-US" sz="2700" dirty="0" smtClean="0">
                <a:solidFill>
                  <a:srgbClr val="0070C0"/>
                </a:solidFill>
              </a:rPr>
              <a:t>pupa</a:t>
            </a:r>
          </a:p>
          <a:p>
            <a:pPr marL="1155700" lvl="2" indent="-514350">
              <a:buFont typeface="+mj-lt"/>
              <a:buAutoNum type="alphaLcPeriod"/>
            </a:pPr>
            <a:r>
              <a:rPr lang="en-US" sz="2700" dirty="0" smtClean="0">
                <a:solidFill>
                  <a:srgbClr val="0070C0"/>
                </a:solidFill>
              </a:rPr>
              <a:t>adult</a:t>
            </a:r>
          </a:p>
          <a:p>
            <a:pPr marL="1155700" lvl="2" indent="-514350">
              <a:buFont typeface="+mj-lt"/>
              <a:buAutoNum type="alphaLcPeriod"/>
            </a:pPr>
            <a:r>
              <a:rPr lang="en-US" sz="2700" dirty="0" smtClean="0">
                <a:solidFill>
                  <a:srgbClr val="0070C0"/>
                </a:solidFill>
              </a:rPr>
              <a:t>egg</a:t>
            </a:r>
          </a:p>
          <a:p>
            <a:pPr marL="1155700" lvl="2" indent="-514350">
              <a:buFont typeface="+mj-lt"/>
              <a:buAutoNum type="alphaLcPeriod"/>
            </a:pPr>
            <a:r>
              <a:rPr lang="en-US" sz="2700" dirty="0" smtClean="0">
                <a:solidFill>
                  <a:srgbClr val="0070C0"/>
                </a:solidFill>
              </a:rPr>
              <a:t>nymph</a:t>
            </a:r>
          </a:p>
          <a:p>
            <a:pPr marL="881063" lvl="1" indent="-514350">
              <a:buFont typeface="+mj-lt"/>
              <a:buAutoNum type="alphaLcPeriod"/>
            </a:pPr>
            <a:endParaRPr lang="en-US" sz="3000" dirty="0" smtClean="0"/>
          </a:p>
          <a:p>
            <a:pPr marL="881063" lvl="1" indent="-514350">
              <a:buNone/>
            </a:pPr>
            <a:endParaRPr lang="en-US" sz="3000" dirty="0" smtClean="0"/>
          </a:p>
        </p:txBody>
      </p:sp>
      <p:pic>
        <p:nvPicPr>
          <p:cNvPr id="6" name="Picture 5"/>
          <p:cNvPicPr/>
          <p:nvPr/>
        </p:nvPicPr>
        <p:blipFill>
          <a:blip r:embed="rId2" cstate="print"/>
          <a:srcRect/>
          <a:stretch>
            <a:fillRect/>
          </a:stretch>
        </p:blipFill>
        <p:spPr bwMode="auto">
          <a:xfrm>
            <a:off x="5562600" y="3581401"/>
            <a:ext cx="1295400" cy="13716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7315200" y="5029200"/>
            <a:ext cx="1543050" cy="1314450"/>
          </a:xfrm>
          <a:prstGeom prst="rect">
            <a:avLst/>
          </a:prstGeom>
          <a:noFill/>
          <a:ln w="9525">
            <a:noFill/>
            <a:miter lim="800000"/>
            <a:headEnd/>
            <a:tailEnd/>
          </a:ln>
        </p:spPr>
      </p:pic>
      <p:pic>
        <p:nvPicPr>
          <p:cNvPr id="8" name="Picture 7" descr="Praying Mantis"/>
          <p:cNvPicPr/>
          <p:nvPr/>
        </p:nvPicPr>
        <p:blipFill>
          <a:blip r:embed="rId4" cstate="print"/>
          <a:srcRect/>
          <a:stretch>
            <a:fillRect/>
          </a:stretch>
        </p:blipFill>
        <p:spPr bwMode="auto">
          <a:xfrm>
            <a:off x="4191000" y="5410200"/>
            <a:ext cx="1524000" cy="990600"/>
          </a:xfrm>
          <a:prstGeom prst="rect">
            <a:avLst/>
          </a:prstGeom>
          <a:noFill/>
          <a:ln w="9525">
            <a:noFill/>
            <a:miter lim="800000"/>
            <a:headEnd/>
            <a:tailEnd/>
          </a:ln>
        </p:spPr>
      </p:pic>
      <p:cxnSp>
        <p:nvCxnSpPr>
          <p:cNvPr id="10" name="Straight Arrow Connector 9"/>
          <p:cNvCxnSpPr/>
          <p:nvPr/>
        </p:nvCxnSpPr>
        <p:spPr>
          <a:xfrm>
            <a:off x="7010400" y="4191000"/>
            <a:ext cx="8382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562600" y="5943600"/>
            <a:ext cx="1600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724400" y="4572000"/>
            <a:ext cx="8382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304800" y="1600200"/>
            <a:ext cx="7239000" cy="4389437"/>
          </a:xfrm>
        </p:spPr>
        <p:txBody>
          <a:bodyPr/>
          <a:lstStyle/>
          <a:p>
            <a:pPr marL="514350" indent="-514350">
              <a:buNone/>
            </a:pPr>
            <a:r>
              <a:rPr lang="en-US" sz="3200" dirty="0" smtClean="0"/>
              <a:t>3</a:t>
            </a:r>
            <a:r>
              <a:rPr lang="en-US" sz="3200" dirty="0" smtClean="0">
                <a:solidFill>
                  <a:srgbClr val="0070C0"/>
                </a:solidFill>
              </a:rPr>
              <a:t>. </a:t>
            </a:r>
            <a:r>
              <a:rPr lang="en-US" sz="2800" dirty="0" smtClean="0">
                <a:solidFill>
                  <a:srgbClr val="0070C0"/>
                </a:solidFill>
              </a:rPr>
              <a:t>When moths and butterflies emerge from their eggs they are called caterpillars.  Newly emerged flies are called maggots. Newly emerged beetles are called grubs.  What stage of </a:t>
            </a:r>
            <a:r>
              <a:rPr lang="en-US" sz="2800" i="1" dirty="0" smtClean="0">
                <a:solidFill>
                  <a:srgbClr val="0070C0"/>
                </a:solidFill>
              </a:rPr>
              <a:t>complete metamorphosis </a:t>
            </a:r>
            <a:r>
              <a:rPr lang="en-US" sz="2800" dirty="0" smtClean="0">
                <a:solidFill>
                  <a:srgbClr val="0070C0"/>
                </a:solidFill>
              </a:rPr>
              <a:t>are caterpillars, grubs and maggots?</a:t>
            </a:r>
            <a:endParaRPr lang="en-US" sz="3200" dirty="0" smtClean="0">
              <a:solidFill>
                <a:srgbClr val="0070C0"/>
              </a:solidFill>
            </a:endParaRPr>
          </a:p>
          <a:p>
            <a:pPr marL="1155700" lvl="2" indent="-514350">
              <a:buFont typeface="+mj-lt"/>
              <a:buAutoNum type="alphaLcPeriod"/>
            </a:pPr>
            <a:r>
              <a:rPr lang="en-US" dirty="0" smtClean="0">
                <a:solidFill>
                  <a:srgbClr val="0070C0"/>
                </a:solidFill>
              </a:rPr>
              <a:t>adult</a:t>
            </a:r>
          </a:p>
          <a:p>
            <a:pPr marL="1155700" lvl="2" indent="-514350">
              <a:buFont typeface="+mj-lt"/>
              <a:buAutoNum type="alphaLcPeriod"/>
            </a:pPr>
            <a:r>
              <a:rPr lang="en-US" dirty="0" smtClean="0">
                <a:solidFill>
                  <a:srgbClr val="0070C0"/>
                </a:solidFill>
              </a:rPr>
              <a:t>pupa</a:t>
            </a:r>
          </a:p>
          <a:p>
            <a:pPr marL="1155700" lvl="2" indent="-514350">
              <a:buFont typeface="+mj-lt"/>
              <a:buAutoNum type="alphaLcPeriod"/>
            </a:pPr>
            <a:r>
              <a:rPr lang="en-US" dirty="0" smtClean="0">
                <a:solidFill>
                  <a:srgbClr val="0070C0"/>
                </a:solidFill>
              </a:rPr>
              <a:t>larva</a:t>
            </a:r>
          </a:p>
          <a:p>
            <a:pPr marL="1155700" lvl="2" indent="-514350">
              <a:buFont typeface="+mj-lt"/>
              <a:buAutoNum type="alphaLcPeriod"/>
            </a:pPr>
            <a:r>
              <a:rPr lang="en-US" dirty="0" smtClean="0">
                <a:solidFill>
                  <a:srgbClr val="0070C0"/>
                </a:solidFill>
              </a:rPr>
              <a:t>egg</a:t>
            </a:r>
          </a:p>
        </p:txBody>
      </p:sp>
      <p:pic>
        <p:nvPicPr>
          <p:cNvPr id="6146" name="Picture 2" descr="http://butterflyhabitats.com/monarch%20caterpillars.jpg"/>
          <p:cNvPicPr>
            <a:picLocks noChangeAspect="1" noChangeArrowheads="1"/>
          </p:cNvPicPr>
          <p:nvPr/>
        </p:nvPicPr>
        <p:blipFill>
          <a:blip r:embed="rId2" cstate="print"/>
          <a:srcRect/>
          <a:stretch>
            <a:fillRect/>
          </a:stretch>
        </p:blipFill>
        <p:spPr bwMode="auto">
          <a:xfrm>
            <a:off x="7467600" y="1828800"/>
            <a:ext cx="1676400" cy="1257300"/>
          </a:xfrm>
          <a:prstGeom prst="rect">
            <a:avLst/>
          </a:prstGeom>
          <a:noFill/>
        </p:spPr>
      </p:pic>
      <p:sp>
        <p:nvSpPr>
          <p:cNvPr id="5" name="TextBox 4"/>
          <p:cNvSpPr txBox="1"/>
          <p:nvPr/>
        </p:nvSpPr>
        <p:spPr>
          <a:xfrm flipH="1">
            <a:off x="7467600" y="2743200"/>
            <a:ext cx="2362200" cy="646331"/>
          </a:xfrm>
          <a:prstGeom prst="rect">
            <a:avLst/>
          </a:prstGeom>
          <a:noFill/>
        </p:spPr>
        <p:txBody>
          <a:bodyPr wrap="square" rtlCol="0">
            <a:spAutoFit/>
          </a:bodyPr>
          <a:lstStyle/>
          <a:p>
            <a:r>
              <a:rPr lang="en-US" dirty="0" smtClean="0">
                <a:solidFill>
                  <a:schemeClr val="bg1"/>
                </a:solidFill>
              </a:rPr>
              <a:t>Monarch </a:t>
            </a:r>
          </a:p>
          <a:p>
            <a:r>
              <a:rPr lang="en-US" dirty="0" smtClean="0"/>
              <a:t>Caterpillar</a:t>
            </a:r>
            <a:endParaRPr lang="en-US" dirty="0"/>
          </a:p>
        </p:txBody>
      </p:sp>
      <p:pic>
        <p:nvPicPr>
          <p:cNvPr id="6148" name="Picture 4" descr="http://www.gypsy-moth.com/images/gypsy-moth-larva2.jpg"/>
          <p:cNvPicPr>
            <a:picLocks noChangeAspect="1" noChangeArrowheads="1"/>
          </p:cNvPicPr>
          <p:nvPr/>
        </p:nvPicPr>
        <p:blipFill>
          <a:blip r:embed="rId3" cstate="print"/>
          <a:srcRect/>
          <a:stretch>
            <a:fillRect/>
          </a:stretch>
        </p:blipFill>
        <p:spPr bwMode="auto">
          <a:xfrm>
            <a:off x="7543800" y="3962400"/>
            <a:ext cx="1381125" cy="2085975"/>
          </a:xfrm>
          <a:prstGeom prst="rect">
            <a:avLst/>
          </a:prstGeom>
          <a:noFill/>
        </p:spPr>
      </p:pic>
      <p:sp>
        <p:nvSpPr>
          <p:cNvPr id="7" name="TextBox 6"/>
          <p:cNvSpPr txBox="1"/>
          <p:nvPr/>
        </p:nvSpPr>
        <p:spPr>
          <a:xfrm flipH="1">
            <a:off x="6705600" y="6096000"/>
            <a:ext cx="2849881" cy="369332"/>
          </a:xfrm>
          <a:prstGeom prst="rect">
            <a:avLst/>
          </a:prstGeom>
          <a:noFill/>
        </p:spPr>
        <p:txBody>
          <a:bodyPr wrap="square" rtlCol="0">
            <a:spAutoFit/>
          </a:bodyPr>
          <a:lstStyle/>
          <a:p>
            <a:r>
              <a:rPr lang="en-US" dirty="0" smtClean="0"/>
              <a:t>Gypsy Moth Caterpillar</a:t>
            </a:r>
            <a:endParaRPr lang="en-US" dirty="0"/>
          </a:p>
        </p:txBody>
      </p:sp>
      <p:pic>
        <p:nvPicPr>
          <p:cNvPr id="6150" name="Picture 6" descr="http://www.numberwatch.co.uk/maggots.jpg"/>
          <p:cNvPicPr>
            <a:picLocks noChangeAspect="1" noChangeArrowheads="1"/>
          </p:cNvPicPr>
          <p:nvPr/>
        </p:nvPicPr>
        <p:blipFill>
          <a:blip r:embed="rId4" cstate="print"/>
          <a:srcRect/>
          <a:stretch>
            <a:fillRect/>
          </a:stretch>
        </p:blipFill>
        <p:spPr bwMode="auto">
          <a:xfrm>
            <a:off x="4495800" y="4419600"/>
            <a:ext cx="1722606" cy="1295400"/>
          </a:xfrm>
          <a:prstGeom prst="rect">
            <a:avLst/>
          </a:prstGeom>
          <a:noFill/>
        </p:spPr>
      </p:pic>
      <p:sp>
        <p:nvSpPr>
          <p:cNvPr id="9" name="TextBox 8"/>
          <p:cNvSpPr txBox="1"/>
          <p:nvPr/>
        </p:nvSpPr>
        <p:spPr>
          <a:xfrm flipH="1">
            <a:off x="4572000" y="5791200"/>
            <a:ext cx="2849881" cy="369332"/>
          </a:xfrm>
          <a:prstGeom prst="rect">
            <a:avLst/>
          </a:prstGeom>
          <a:noFill/>
        </p:spPr>
        <p:txBody>
          <a:bodyPr wrap="square" rtlCol="0">
            <a:spAutoFit/>
          </a:bodyPr>
          <a:lstStyle/>
          <a:p>
            <a:r>
              <a:rPr lang="en-US" dirty="0" smtClean="0"/>
              <a:t>Fly Maggots</a:t>
            </a:r>
            <a:endParaRPr lang="en-US" dirty="0"/>
          </a:p>
        </p:txBody>
      </p:sp>
      <p:pic>
        <p:nvPicPr>
          <p:cNvPr id="6152" name="Picture 8" descr="http://www.greensmiths.com/images/grub.gif"/>
          <p:cNvPicPr>
            <a:picLocks noChangeAspect="1" noChangeArrowheads="1"/>
          </p:cNvPicPr>
          <p:nvPr/>
        </p:nvPicPr>
        <p:blipFill>
          <a:blip r:embed="rId5" cstate="print"/>
          <a:srcRect/>
          <a:stretch>
            <a:fillRect/>
          </a:stretch>
        </p:blipFill>
        <p:spPr bwMode="auto">
          <a:xfrm>
            <a:off x="2362200" y="4876800"/>
            <a:ext cx="1219200" cy="1339550"/>
          </a:xfrm>
          <a:prstGeom prst="rect">
            <a:avLst/>
          </a:prstGeom>
          <a:noFill/>
        </p:spPr>
      </p:pic>
      <p:sp>
        <p:nvSpPr>
          <p:cNvPr id="11" name="TextBox 10"/>
          <p:cNvSpPr txBox="1"/>
          <p:nvPr/>
        </p:nvSpPr>
        <p:spPr>
          <a:xfrm flipH="1">
            <a:off x="2286000" y="6248400"/>
            <a:ext cx="2849881" cy="369332"/>
          </a:xfrm>
          <a:prstGeom prst="rect">
            <a:avLst/>
          </a:prstGeom>
          <a:noFill/>
        </p:spPr>
        <p:txBody>
          <a:bodyPr wrap="square" rtlCol="0">
            <a:spAutoFit/>
          </a:bodyPr>
          <a:lstStyle/>
          <a:p>
            <a:r>
              <a:rPr lang="en-US" dirty="0" smtClean="0"/>
              <a:t>Beetle Grub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dirty="0" smtClean="0"/>
              <a:t>Check Your Answers</a:t>
            </a:r>
          </a:p>
        </p:txBody>
      </p:sp>
      <p:sp>
        <p:nvSpPr>
          <p:cNvPr id="118786" name="Rectangle 3"/>
          <p:cNvSpPr>
            <a:spLocks noGrp="1"/>
          </p:cNvSpPr>
          <p:nvPr>
            <p:ph type="body" idx="1"/>
          </p:nvPr>
        </p:nvSpPr>
        <p:spPr/>
        <p:txBody>
          <a:bodyPr/>
          <a:lstStyle/>
          <a:p>
            <a:pPr marL="495300" indent="-495300">
              <a:buFont typeface="Wingdings 2" pitchFamily="18" charset="2"/>
              <a:buAutoNum type="arabicPeriod"/>
            </a:pPr>
            <a:r>
              <a:rPr lang="en-US" sz="2800" dirty="0" smtClean="0"/>
              <a:t>C-a tadpole is an “infant” frog. An infant is newly born or newly hatched</a:t>
            </a:r>
          </a:p>
          <a:p>
            <a:pPr marL="495300" indent="-495300">
              <a:buFont typeface="Wingdings 2" pitchFamily="18" charset="2"/>
              <a:buAutoNum type="arabicPeriod"/>
            </a:pPr>
            <a:r>
              <a:rPr lang="en-US" sz="2800" dirty="0" smtClean="0"/>
              <a:t>D-the stage between egg and adult in </a:t>
            </a:r>
            <a:r>
              <a:rPr lang="en-US" sz="2800" i="1" dirty="0" smtClean="0"/>
              <a:t>incomplete metamorphosis </a:t>
            </a:r>
            <a:r>
              <a:rPr lang="en-US" sz="2800" dirty="0" smtClean="0"/>
              <a:t>is called a nymph.  A nymph is much like an adult but is smaller and has no wings.</a:t>
            </a:r>
          </a:p>
          <a:p>
            <a:pPr marL="495300" indent="-495300">
              <a:buFont typeface="Wingdings 2" pitchFamily="18" charset="2"/>
              <a:buAutoNum type="arabicPeriod"/>
            </a:pPr>
            <a:r>
              <a:rPr lang="en-US" sz="2800" dirty="0" smtClean="0"/>
              <a:t>C-newly emerged insects which undergo complete metamorphosis are called larva.  Larva have a worm like shape and do not look like adults.</a:t>
            </a:r>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7239000" y="0"/>
            <a:ext cx="1679822" cy="2133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752600"/>
            <a:ext cx="8229600" cy="4389437"/>
          </a:xfrm>
        </p:spPr>
        <p:txBody>
          <a:bodyPr/>
          <a:lstStyle/>
          <a:p>
            <a:pPr>
              <a:lnSpc>
                <a:spcPct val="80000"/>
              </a:lnSpc>
              <a:buFont typeface="Wingdings 2" pitchFamily="18" charset="2"/>
              <a:buNone/>
            </a:pPr>
            <a:r>
              <a:rPr lang="en-US" sz="2000" dirty="0" smtClean="0"/>
              <a:t>	 </a:t>
            </a:r>
          </a:p>
          <a:p>
            <a:pPr>
              <a:lnSpc>
                <a:spcPct val="80000"/>
              </a:lnSpc>
              <a:buFont typeface="Wingdings 2" pitchFamily="18" charset="2"/>
              <a:buNone/>
            </a:pPr>
            <a:r>
              <a:rPr lang="en-US" sz="3600" dirty="0" smtClean="0"/>
              <a:t>Choose one organism that lives in Florida.  Diagram and describe its life cycle.  Share with your group.</a:t>
            </a:r>
          </a:p>
        </p:txBody>
      </p:sp>
      <p:sp>
        <p:nvSpPr>
          <p:cNvPr id="119810" name="Rectangle 4"/>
          <p:cNvSpPr>
            <a:spLocks noGrp="1"/>
          </p:cNvSpPr>
          <p:nvPr>
            <p:ph type="title"/>
          </p:nvPr>
        </p:nvSpPr>
        <p:spPr/>
        <p:txBody>
          <a:bodyPr/>
          <a:lstStyle/>
          <a:p>
            <a:r>
              <a:rPr lang="en-US" dirty="0" smtClean="0"/>
              <a:t>Summary Question</a:t>
            </a:r>
          </a:p>
        </p:txBody>
      </p:sp>
      <p:pic>
        <p:nvPicPr>
          <p:cNvPr id="3074" name="Picture 2" descr="http://www.cedu.niu.edu/ceduhelp/tutorials/Images/3stepcyclediagram.gif"/>
          <p:cNvPicPr>
            <a:picLocks noChangeAspect="1" noChangeArrowheads="1"/>
          </p:cNvPicPr>
          <p:nvPr/>
        </p:nvPicPr>
        <p:blipFill>
          <a:blip r:embed="rId3" cstate="print"/>
          <a:srcRect/>
          <a:stretch>
            <a:fillRect/>
          </a:stretch>
        </p:blipFill>
        <p:spPr bwMode="auto">
          <a:xfrm>
            <a:off x="2667000" y="3733800"/>
            <a:ext cx="2895600" cy="268492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Animated smiling spider on its web"/>
          <p:cNvPicPr>
            <a:picLocks noChangeAspect="1" noChangeArrowheads="1" noCrop="1"/>
          </p:cNvPicPr>
          <p:nvPr/>
        </p:nvPicPr>
        <p:blipFill>
          <a:blip r:embed="rId3" cstate="print"/>
          <a:srcRect/>
          <a:stretch>
            <a:fillRect/>
          </a:stretch>
        </p:blipFill>
        <p:spPr bwMode="auto">
          <a:xfrm>
            <a:off x="2133600" y="5029200"/>
            <a:ext cx="1828801" cy="1828800"/>
          </a:xfrm>
          <a:prstGeom prst="rect">
            <a:avLst/>
          </a:prstGeom>
          <a:noFill/>
        </p:spPr>
      </p:pic>
      <p:pic>
        <p:nvPicPr>
          <p:cNvPr id="40962" name="Picture 2"/>
          <p:cNvPicPr>
            <a:picLocks noChangeAspect="1" noChangeArrowheads="1"/>
          </p:cNvPicPr>
          <p:nvPr/>
        </p:nvPicPr>
        <p:blipFill>
          <a:blip r:embed="rId4" cstate="print"/>
          <a:srcRect/>
          <a:stretch>
            <a:fillRect/>
          </a:stretch>
        </p:blipFill>
        <p:spPr bwMode="auto">
          <a:xfrm>
            <a:off x="0" y="1828801"/>
            <a:ext cx="685800" cy="204716"/>
          </a:xfrm>
          <a:prstGeom prst="rect">
            <a:avLst/>
          </a:prstGeom>
          <a:noFill/>
          <a:ln w="9525">
            <a:noFill/>
            <a:miter lim="800000"/>
            <a:headEnd/>
            <a:tailEnd/>
          </a:ln>
          <a:effectLst/>
        </p:spPr>
      </p:pic>
      <p:sp>
        <p:nvSpPr>
          <p:cNvPr id="100353" name="Rectangle 2"/>
          <p:cNvSpPr>
            <a:spLocks noGrp="1"/>
          </p:cNvSpPr>
          <p:nvPr>
            <p:ph type="title"/>
          </p:nvPr>
        </p:nvSpPr>
        <p:spPr>
          <a:xfrm>
            <a:off x="304800" y="457200"/>
            <a:ext cx="8001000" cy="781050"/>
          </a:xfrm>
        </p:spPr>
        <p:txBody>
          <a:bodyPr/>
          <a:lstStyle/>
          <a:p>
            <a:r>
              <a:rPr lang="en-US" sz="4800" b="1" dirty="0" smtClean="0"/>
              <a:t>Life Cycles</a:t>
            </a:r>
            <a:endParaRPr lang="en-US" sz="4800" dirty="0"/>
          </a:p>
        </p:txBody>
      </p:sp>
      <p:sp>
        <p:nvSpPr>
          <p:cNvPr id="100354" name="Rectangle 3"/>
          <p:cNvSpPr>
            <a:spLocks noGrp="1"/>
          </p:cNvSpPr>
          <p:nvPr>
            <p:ph type="body" sz="half" idx="1"/>
          </p:nvPr>
        </p:nvSpPr>
        <p:spPr>
          <a:xfrm>
            <a:off x="304800" y="1219200"/>
            <a:ext cx="8458200" cy="4267200"/>
          </a:xfrm>
        </p:spPr>
        <p:txBody>
          <a:bodyPr/>
          <a:lstStyle/>
          <a:p>
            <a:pPr>
              <a:lnSpc>
                <a:spcPct val="90000"/>
              </a:lnSpc>
              <a:buNone/>
            </a:pPr>
            <a:r>
              <a:rPr lang="en-US" sz="2800" dirty="0" smtClean="0"/>
              <a:t>All living things grow and change in predictable patterns called life cycles. A life cycle is defined as the complete succession of changes undergone by an organism during its life. A new cycle occurs when an identical set of changes is begun.</a:t>
            </a:r>
          </a:p>
          <a:p>
            <a:pPr>
              <a:lnSpc>
                <a:spcPct val="90000"/>
              </a:lnSpc>
              <a:buFont typeface="Wingdings 2" pitchFamily="18" charset="2"/>
              <a:buNone/>
            </a:pPr>
            <a:endParaRPr lang="en-US" sz="2800" dirty="0" smtClean="0"/>
          </a:p>
          <a:p>
            <a:pPr>
              <a:lnSpc>
                <a:spcPct val="90000"/>
              </a:lnSpc>
              <a:buNone/>
            </a:pPr>
            <a:r>
              <a:rPr lang="en-US" sz="2800" b="1" i="1" dirty="0" smtClean="0"/>
              <a:t>Metamorphosis</a:t>
            </a:r>
            <a:r>
              <a:rPr lang="en-US" sz="2800" dirty="0" smtClean="0"/>
              <a:t> refers to the way that insects develop, grow, and change form. Metamorphosis actually means "change". There are two types of metamorphosis-complete and incomplete.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40963" name="Picture 3"/>
          <p:cNvPicPr>
            <a:picLocks noChangeAspect="1" noChangeArrowheads="1"/>
          </p:cNvPicPr>
          <p:nvPr/>
        </p:nvPicPr>
        <p:blipFill>
          <a:blip r:embed="rId5" cstate="print"/>
          <a:srcRect/>
          <a:stretch>
            <a:fillRect/>
          </a:stretch>
        </p:blipFill>
        <p:spPr bwMode="auto">
          <a:xfrm>
            <a:off x="7391400" y="762000"/>
            <a:ext cx="847725" cy="47625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6" cstate="print"/>
          <a:srcRect/>
          <a:stretch>
            <a:fillRect/>
          </a:stretch>
        </p:blipFill>
        <p:spPr bwMode="auto">
          <a:xfrm>
            <a:off x="457200" y="5410200"/>
            <a:ext cx="1143000" cy="1025338"/>
          </a:xfrm>
          <a:prstGeom prst="rect">
            <a:avLst/>
          </a:prstGeom>
          <a:noFill/>
          <a:ln w="9525">
            <a:noFill/>
            <a:miter lim="800000"/>
            <a:headEnd/>
            <a:tailEnd/>
          </a:ln>
          <a:effectLst/>
        </p:spPr>
      </p:pic>
      <p:pic>
        <p:nvPicPr>
          <p:cNvPr id="40965" name="Picture 5"/>
          <p:cNvPicPr>
            <a:picLocks noChangeAspect="1" noChangeArrowheads="1"/>
          </p:cNvPicPr>
          <p:nvPr/>
        </p:nvPicPr>
        <p:blipFill>
          <a:blip r:embed="rId7" cstate="print"/>
          <a:srcRect/>
          <a:stretch>
            <a:fillRect/>
          </a:stretch>
        </p:blipFill>
        <p:spPr bwMode="auto">
          <a:xfrm>
            <a:off x="7620000" y="5638800"/>
            <a:ext cx="1066800" cy="908756"/>
          </a:xfrm>
          <a:prstGeom prst="rect">
            <a:avLst/>
          </a:prstGeom>
          <a:noFill/>
          <a:ln w="9525">
            <a:noFill/>
            <a:miter lim="800000"/>
            <a:headEnd/>
            <a:tailEnd/>
          </a:ln>
          <a:effectLst/>
        </p:spPr>
      </p:pic>
      <p:pic>
        <p:nvPicPr>
          <p:cNvPr id="40966" name="Picture 6"/>
          <p:cNvPicPr>
            <a:picLocks noChangeAspect="1" noChangeArrowheads="1"/>
          </p:cNvPicPr>
          <p:nvPr/>
        </p:nvPicPr>
        <p:blipFill>
          <a:blip r:embed="rId8" cstate="print"/>
          <a:srcRect/>
          <a:stretch>
            <a:fillRect/>
          </a:stretch>
        </p:blipFill>
        <p:spPr bwMode="auto">
          <a:xfrm>
            <a:off x="5867400" y="2895600"/>
            <a:ext cx="1000125" cy="704850"/>
          </a:xfrm>
          <a:prstGeom prst="rect">
            <a:avLst/>
          </a:prstGeom>
          <a:noFill/>
          <a:ln w="9525">
            <a:noFill/>
            <a:miter lim="800000"/>
            <a:headEnd/>
            <a:tailEnd/>
          </a:ln>
          <a:effectLst/>
        </p:spPr>
      </p:pic>
      <p:pic>
        <p:nvPicPr>
          <p:cNvPr id="40970" name="Picture 10" descr="http://www.joelson.addr.com/frogmetamorphosis.gif"/>
          <p:cNvPicPr>
            <a:picLocks noChangeAspect="1" noChangeArrowheads="1" noCrop="1"/>
          </p:cNvPicPr>
          <p:nvPr/>
        </p:nvPicPr>
        <p:blipFill>
          <a:blip r:embed="rId9" cstate="print"/>
          <a:srcRect/>
          <a:stretch>
            <a:fillRect/>
          </a:stretch>
        </p:blipFill>
        <p:spPr bwMode="auto">
          <a:xfrm>
            <a:off x="3352800" y="533400"/>
            <a:ext cx="1638300" cy="68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04800" y="457200"/>
            <a:ext cx="8001000" cy="781050"/>
          </a:xfrm>
        </p:spPr>
        <p:txBody>
          <a:bodyPr/>
          <a:lstStyle/>
          <a:p>
            <a:r>
              <a:rPr lang="en-US" sz="4800" b="1" dirty="0" smtClean="0"/>
              <a:t>Complete Metamorphosis</a:t>
            </a:r>
            <a:endParaRPr lang="en-US" sz="4800" dirty="0"/>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latin typeface="Arial" pitchFamily="34" charset="0"/>
                <a:cs typeface="Arial" pitchFamily="34" charset="0"/>
              </a:rPr>
              <a:t>Most insects go through a life cycle called complete metamorphosis which has 4 stages. </a:t>
            </a:r>
          </a:p>
          <a:p>
            <a:pPr>
              <a:lnSpc>
                <a:spcPct val="90000"/>
              </a:lnSpc>
              <a:buFont typeface="Wingdings 2" pitchFamily="18" charset="2"/>
              <a:buNone/>
            </a:pPr>
            <a:r>
              <a:rPr lang="en-US" sz="2800" dirty="0" smtClean="0">
                <a:latin typeface="Arial" pitchFamily="34" charset="0"/>
                <a:cs typeface="Arial" pitchFamily="34" charset="0"/>
              </a:rPr>
              <a:t> A Lady Bug has a 4 stage life cycle.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050" name="Picture 2" descr="http://aggie-horticulture.tamu.edu/galveston/Gardening-Handbook/overview/Gar_Handbook-D=Fig1_complete_metamorphosis.jpg"/>
          <p:cNvPicPr>
            <a:picLocks noChangeAspect="1" noChangeArrowheads="1"/>
          </p:cNvPicPr>
          <p:nvPr/>
        </p:nvPicPr>
        <p:blipFill>
          <a:blip r:embed="rId3" cstate="print"/>
          <a:srcRect/>
          <a:stretch>
            <a:fillRect/>
          </a:stretch>
        </p:blipFill>
        <p:spPr bwMode="auto">
          <a:xfrm>
            <a:off x="2209800" y="3124200"/>
            <a:ext cx="3962400" cy="2971800"/>
          </a:xfrm>
          <a:prstGeom prst="rect">
            <a:avLst/>
          </a:prstGeom>
          <a:noFill/>
        </p:spPr>
      </p:pic>
      <p:sp>
        <p:nvSpPr>
          <p:cNvPr id="5" name="Rectangle 4"/>
          <p:cNvSpPr/>
          <p:nvPr/>
        </p:nvSpPr>
        <p:spPr>
          <a:xfrm>
            <a:off x="228600" y="4419600"/>
            <a:ext cx="2133600" cy="523220"/>
          </a:xfrm>
          <a:prstGeom prst="rect">
            <a:avLst/>
          </a:prstGeom>
        </p:spPr>
        <p:txBody>
          <a:bodyPr wrap="square">
            <a:spAutoFit/>
          </a:bodyPr>
          <a:lstStyle/>
          <a:p>
            <a:r>
              <a:rPr lang="en-US" b="1" dirty="0" smtClean="0"/>
              <a:t>1. Egg</a:t>
            </a:r>
            <a:r>
              <a:rPr lang="en-US" sz="1200" dirty="0" smtClean="0"/>
              <a:t> </a:t>
            </a:r>
            <a:r>
              <a:rPr lang="en-US" sz="1000" dirty="0" smtClean="0"/>
              <a:t>- A female insects lays eggs</a:t>
            </a:r>
            <a:endParaRPr lang="en-US" sz="1000" dirty="0"/>
          </a:p>
        </p:txBody>
      </p:sp>
      <p:sp>
        <p:nvSpPr>
          <p:cNvPr id="6" name="Rectangle 5"/>
          <p:cNvSpPr/>
          <p:nvPr/>
        </p:nvSpPr>
        <p:spPr>
          <a:xfrm>
            <a:off x="685800" y="2514600"/>
            <a:ext cx="7696200" cy="523220"/>
          </a:xfrm>
          <a:prstGeom prst="rect">
            <a:avLst/>
          </a:prstGeom>
        </p:spPr>
        <p:txBody>
          <a:bodyPr wrap="square">
            <a:spAutoFit/>
          </a:bodyPr>
          <a:lstStyle/>
          <a:p>
            <a:r>
              <a:rPr lang="en-US" b="1" dirty="0" smtClean="0"/>
              <a:t>2. Larva</a:t>
            </a:r>
            <a:r>
              <a:rPr lang="en-US" sz="1200" dirty="0" smtClean="0"/>
              <a:t> </a:t>
            </a:r>
            <a:r>
              <a:rPr lang="en-US" sz="1000" dirty="0" smtClean="0"/>
              <a:t>- Larvae hatch from the eggs. They do not look like adult insects. They usually have a worm-like shape. Caterpillars, maggots, and grubs are all just the larval stages of insects. Larvae molt their skin several times and they grow slightly larger. </a:t>
            </a:r>
            <a:endParaRPr lang="en-US" sz="1000" dirty="0"/>
          </a:p>
        </p:txBody>
      </p:sp>
      <p:sp>
        <p:nvSpPr>
          <p:cNvPr id="7" name="Rectangle 6"/>
          <p:cNvSpPr/>
          <p:nvPr/>
        </p:nvSpPr>
        <p:spPr>
          <a:xfrm>
            <a:off x="6096000" y="4038600"/>
            <a:ext cx="2895600" cy="1138773"/>
          </a:xfrm>
          <a:prstGeom prst="rect">
            <a:avLst/>
          </a:prstGeom>
        </p:spPr>
        <p:txBody>
          <a:bodyPr wrap="square">
            <a:spAutoFit/>
          </a:bodyPr>
          <a:lstStyle/>
          <a:p>
            <a:r>
              <a:rPr lang="en-US" b="1" dirty="0" smtClean="0"/>
              <a:t>3. Pupa</a:t>
            </a:r>
            <a:r>
              <a:rPr lang="en-US" sz="1200" b="1" dirty="0" smtClean="0"/>
              <a:t> </a:t>
            </a:r>
            <a:r>
              <a:rPr lang="en-US" sz="1000" dirty="0" smtClean="0"/>
              <a:t>- Larvae make cocoons around themselves. Larvae don't eat while they're inside their cocoons. Their bodies develop into an adult shape with wings, legs, internal organs, etc. This change takes anywhere from 4 days to many months. </a:t>
            </a:r>
            <a:endParaRPr lang="en-US" sz="1000" dirty="0"/>
          </a:p>
        </p:txBody>
      </p:sp>
      <p:sp>
        <p:nvSpPr>
          <p:cNvPr id="8" name="Rectangle 7"/>
          <p:cNvSpPr/>
          <p:nvPr/>
        </p:nvSpPr>
        <p:spPr>
          <a:xfrm>
            <a:off x="1981200" y="6172200"/>
            <a:ext cx="4572000" cy="523220"/>
          </a:xfrm>
          <a:prstGeom prst="rect">
            <a:avLst/>
          </a:prstGeom>
        </p:spPr>
        <p:txBody>
          <a:bodyPr>
            <a:spAutoFit/>
          </a:bodyPr>
          <a:lstStyle/>
          <a:p>
            <a:r>
              <a:rPr lang="en-US" b="1" dirty="0" smtClean="0"/>
              <a:t>4. Adult</a:t>
            </a:r>
            <a:r>
              <a:rPr lang="en-US" sz="1200" dirty="0" smtClean="0"/>
              <a:t> </a:t>
            </a:r>
            <a:r>
              <a:rPr lang="en-US" sz="1000" dirty="0" smtClean="0"/>
              <a:t>- Inside the cocoon, the larvae change into adults. After a period of time, the adult breaks out of the cocoon.</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bccranberrygrowers.com/ipm/images/beetle.jpg"/>
          <p:cNvPicPr>
            <a:picLocks noChangeAspect="1" noChangeArrowheads="1"/>
          </p:cNvPicPr>
          <p:nvPr/>
        </p:nvPicPr>
        <p:blipFill>
          <a:blip r:embed="rId3" cstate="print"/>
          <a:srcRect/>
          <a:stretch>
            <a:fillRect/>
          </a:stretch>
        </p:blipFill>
        <p:spPr bwMode="auto">
          <a:xfrm>
            <a:off x="2971800" y="2819400"/>
            <a:ext cx="2743200" cy="2743200"/>
          </a:xfrm>
          <a:prstGeom prst="rect">
            <a:avLst/>
          </a:prstGeom>
          <a:noFill/>
        </p:spPr>
      </p:pic>
      <p:sp>
        <p:nvSpPr>
          <p:cNvPr id="100353" name="Rectangle 2"/>
          <p:cNvSpPr>
            <a:spLocks noGrp="1"/>
          </p:cNvSpPr>
          <p:nvPr>
            <p:ph type="title"/>
          </p:nvPr>
        </p:nvSpPr>
        <p:spPr>
          <a:xfrm>
            <a:off x="304800" y="457200"/>
            <a:ext cx="8001000" cy="781050"/>
          </a:xfrm>
        </p:spPr>
        <p:txBody>
          <a:bodyPr/>
          <a:lstStyle/>
          <a:p>
            <a:r>
              <a:rPr lang="en-US" sz="4800" b="1" dirty="0" smtClean="0"/>
              <a:t>Complete Metamorphosis</a:t>
            </a:r>
            <a:endParaRPr lang="en-US" sz="4800" dirty="0"/>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5" name="Rectangle 4"/>
          <p:cNvSpPr/>
          <p:nvPr/>
        </p:nvSpPr>
        <p:spPr>
          <a:xfrm>
            <a:off x="1219200" y="2667000"/>
            <a:ext cx="2133600" cy="553998"/>
          </a:xfrm>
          <a:prstGeom prst="rect">
            <a:avLst/>
          </a:prstGeom>
        </p:spPr>
        <p:txBody>
          <a:bodyPr wrap="square">
            <a:spAutoFit/>
          </a:bodyPr>
          <a:lstStyle/>
          <a:p>
            <a:r>
              <a:rPr lang="en-US" b="1" dirty="0" smtClean="0"/>
              <a:t>1. Egg</a:t>
            </a:r>
            <a:r>
              <a:rPr lang="en-US" sz="1200" dirty="0" smtClean="0"/>
              <a:t> - A female insect lays eggs</a:t>
            </a:r>
            <a:endParaRPr lang="en-US" sz="1200" dirty="0"/>
          </a:p>
        </p:txBody>
      </p:sp>
      <p:sp>
        <p:nvSpPr>
          <p:cNvPr id="6" name="Rectangle 5"/>
          <p:cNvSpPr/>
          <p:nvPr/>
        </p:nvSpPr>
        <p:spPr>
          <a:xfrm>
            <a:off x="4876800" y="1905000"/>
            <a:ext cx="3581400" cy="984885"/>
          </a:xfrm>
          <a:prstGeom prst="rect">
            <a:avLst/>
          </a:prstGeom>
        </p:spPr>
        <p:txBody>
          <a:bodyPr wrap="square">
            <a:spAutoFit/>
          </a:bodyPr>
          <a:lstStyle/>
          <a:p>
            <a:r>
              <a:rPr lang="en-US" b="1" dirty="0" smtClean="0"/>
              <a:t>2. Larva</a:t>
            </a:r>
            <a:r>
              <a:rPr lang="en-US" sz="1200" dirty="0" smtClean="0"/>
              <a:t> </a:t>
            </a:r>
            <a:r>
              <a:rPr lang="en-US" sz="1000" dirty="0" smtClean="0"/>
              <a:t>- Larvae hatch from the eggs. They do not look like adult insects. They usually have a worm-like shape. Caterpillars, maggots, and grubs are all just the larval stages of insects. Larvae molt their skin several times and they grow slightly larger. </a:t>
            </a:r>
            <a:endParaRPr lang="en-US" sz="1000" dirty="0"/>
          </a:p>
        </p:txBody>
      </p:sp>
      <p:sp>
        <p:nvSpPr>
          <p:cNvPr id="7" name="Rectangle 6"/>
          <p:cNvSpPr/>
          <p:nvPr/>
        </p:nvSpPr>
        <p:spPr>
          <a:xfrm>
            <a:off x="5943600" y="4724400"/>
            <a:ext cx="2895600" cy="1138773"/>
          </a:xfrm>
          <a:prstGeom prst="rect">
            <a:avLst/>
          </a:prstGeom>
        </p:spPr>
        <p:txBody>
          <a:bodyPr wrap="square">
            <a:spAutoFit/>
          </a:bodyPr>
          <a:lstStyle/>
          <a:p>
            <a:r>
              <a:rPr lang="en-US" b="1" dirty="0" smtClean="0"/>
              <a:t>3. Pupa</a:t>
            </a:r>
            <a:r>
              <a:rPr lang="en-US" sz="1200" b="1" dirty="0" smtClean="0"/>
              <a:t> </a:t>
            </a:r>
            <a:r>
              <a:rPr lang="en-US" sz="1000" dirty="0" smtClean="0"/>
              <a:t>- Larvae make cocoons around themselves. Larvae don't eat while they're inside their cocoons. Their bodies develop into an adult shape with wings, legs, internal organs, etc. This change takes anywhere from 4 days to many months. </a:t>
            </a:r>
            <a:endParaRPr lang="en-US" sz="1000" dirty="0"/>
          </a:p>
        </p:txBody>
      </p:sp>
      <p:sp>
        <p:nvSpPr>
          <p:cNvPr id="8" name="Rectangle 7"/>
          <p:cNvSpPr/>
          <p:nvPr/>
        </p:nvSpPr>
        <p:spPr>
          <a:xfrm>
            <a:off x="685800" y="5029200"/>
            <a:ext cx="2133600" cy="830997"/>
          </a:xfrm>
          <a:prstGeom prst="rect">
            <a:avLst/>
          </a:prstGeom>
        </p:spPr>
        <p:txBody>
          <a:bodyPr wrap="square">
            <a:spAutoFit/>
          </a:bodyPr>
          <a:lstStyle/>
          <a:p>
            <a:r>
              <a:rPr lang="en-US" b="1" dirty="0" smtClean="0"/>
              <a:t>4. Adult</a:t>
            </a:r>
            <a:r>
              <a:rPr lang="en-US" sz="1200" dirty="0" smtClean="0"/>
              <a:t> </a:t>
            </a:r>
            <a:r>
              <a:rPr lang="en-US" sz="1000" dirty="0" smtClean="0"/>
              <a:t>- Inside the cocoon, the larvae change into adults. After a period of time, the adult breaks out of the cocoon.</a:t>
            </a:r>
            <a:endParaRPr lang="en-US" sz="1000" dirty="0"/>
          </a:p>
        </p:txBody>
      </p:sp>
      <p:sp>
        <p:nvSpPr>
          <p:cNvPr id="12" name="TextBox 11"/>
          <p:cNvSpPr txBox="1"/>
          <p:nvPr/>
        </p:nvSpPr>
        <p:spPr>
          <a:xfrm>
            <a:off x="304800" y="1219200"/>
            <a:ext cx="8610600" cy="523220"/>
          </a:xfrm>
          <a:prstGeom prst="rect">
            <a:avLst/>
          </a:prstGeom>
          <a:noFill/>
        </p:spPr>
        <p:txBody>
          <a:bodyPr wrap="square" rtlCol="0">
            <a:spAutoFit/>
          </a:bodyPr>
          <a:lstStyle/>
          <a:p>
            <a:r>
              <a:rPr lang="en-US" sz="2800" dirty="0" smtClean="0"/>
              <a:t>A beetle has a 4 stage life cycle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fairmanstudios.com/images/complete_metamorphosis.jpg"/>
          <p:cNvPicPr>
            <a:picLocks noChangeAspect="1" noChangeArrowheads="1"/>
          </p:cNvPicPr>
          <p:nvPr/>
        </p:nvPicPr>
        <p:blipFill>
          <a:blip r:embed="rId3" cstate="print"/>
          <a:srcRect/>
          <a:stretch>
            <a:fillRect/>
          </a:stretch>
        </p:blipFill>
        <p:spPr bwMode="auto">
          <a:xfrm>
            <a:off x="2895600" y="2362200"/>
            <a:ext cx="2743200" cy="3543300"/>
          </a:xfrm>
          <a:prstGeom prst="rect">
            <a:avLst/>
          </a:prstGeom>
          <a:noFill/>
        </p:spPr>
      </p:pic>
      <p:sp>
        <p:nvSpPr>
          <p:cNvPr id="100353" name="Rectangle 2"/>
          <p:cNvSpPr>
            <a:spLocks noGrp="1"/>
          </p:cNvSpPr>
          <p:nvPr>
            <p:ph type="title"/>
          </p:nvPr>
        </p:nvSpPr>
        <p:spPr>
          <a:xfrm>
            <a:off x="304800" y="457200"/>
            <a:ext cx="8001000" cy="781050"/>
          </a:xfrm>
        </p:spPr>
        <p:txBody>
          <a:bodyPr/>
          <a:lstStyle/>
          <a:p>
            <a:r>
              <a:rPr lang="en-US" sz="4800" b="1" dirty="0" smtClean="0"/>
              <a:t>Complete Metamorphosis</a:t>
            </a:r>
            <a:endParaRPr lang="en-US" sz="4800" dirty="0"/>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latin typeface="Arial" pitchFamily="34" charset="0"/>
                <a:cs typeface="Arial" pitchFamily="34" charset="0"/>
              </a:rPr>
              <a:t>A butterfly has a 4 stage life cycle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5" name="Rectangle 4"/>
          <p:cNvSpPr/>
          <p:nvPr/>
        </p:nvSpPr>
        <p:spPr>
          <a:xfrm>
            <a:off x="3124200" y="2362200"/>
            <a:ext cx="2133600" cy="523220"/>
          </a:xfrm>
          <a:prstGeom prst="rect">
            <a:avLst/>
          </a:prstGeom>
        </p:spPr>
        <p:txBody>
          <a:bodyPr wrap="square">
            <a:spAutoFit/>
          </a:bodyPr>
          <a:lstStyle/>
          <a:p>
            <a:r>
              <a:rPr lang="en-US" b="1" dirty="0" smtClean="0"/>
              <a:t>1. Egg</a:t>
            </a:r>
            <a:r>
              <a:rPr lang="en-US" sz="1200" dirty="0" smtClean="0"/>
              <a:t> </a:t>
            </a:r>
            <a:r>
              <a:rPr lang="en-US" sz="1000" dirty="0" smtClean="0"/>
              <a:t>- A female insects lays eggs</a:t>
            </a:r>
            <a:endParaRPr lang="en-US" sz="1000" dirty="0"/>
          </a:p>
        </p:txBody>
      </p:sp>
      <p:sp>
        <p:nvSpPr>
          <p:cNvPr id="6" name="Rectangle 5"/>
          <p:cNvSpPr/>
          <p:nvPr/>
        </p:nvSpPr>
        <p:spPr>
          <a:xfrm>
            <a:off x="5715000" y="3276600"/>
            <a:ext cx="3124200" cy="984885"/>
          </a:xfrm>
          <a:prstGeom prst="rect">
            <a:avLst/>
          </a:prstGeom>
        </p:spPr>
        <p:txBody>
          <a:bodyPr wrap="square">
            <a:spAutoFit/>
          </a:bodyPr>
          <a:lstStyle/>
          <a:p>
            <a:r>
              <a:rPr lang="en-US" b="1" dirty="0" smtClean="0"/>
              <a:t>2. Larva</a:t>
            </a:r>
            <a:r>
              <a:rPr lang="en-US" sz="1200" dirty="0" smtClean="0"/>
              <a:t> </a:t>
            </a:r>
            <a:r>
              <a:rPr lang="en-US" sz="1000" dirty="0" smtClean="0"/>
              <a:t>- Larvae hatch from the eggs. They do not look like adult insects. They usually have a worm-like shape. Caterpillars, maggots, and grubs are all just the larval stages of insects. Larvae molt their skin several times and they grow slightly larger. </a:t>
            </a:r>
            <a:endParaRPr lang="en-US" sz="1000" dirty="0"/>
          </a:p>
        </p:txBody>
      </p:sp>
      <p:sp>
        <p:nvSpPr>
          <p:cNvPr id="7" name="Rectangle 6"/>
          <p:cNvSpPr/>
          <p:nvPr/>
        </p:nvSpPr>
        <p:spPr>
          <a:xfrm>
            <a:off x="2971800" y="5486400"/>
            <a:ext cx="2895600" cy="1138773"/>
          </a:xfrm>
          <a:prstGeom prst="rect">
            <a:avLst/>
          </a:prstGeom>
        </p:spPr>
        <p:txBody>
          <a:bodyPr wrap="square">
            <a:spAutoFit/>
          </a:bodyPr>
          <a:lstStyle/>
          <a:p>
            <a:r>
              <a:rPr lang="en-US" b="1" dirty="0" smtClean="0"/>
              <a:t>3. Pupa</a:t>
            </a:r>
            <a:r>
              <a:rPr lang="en-US" sz="1200" b="1" dirty="0" smtClean="0"/>
              <a:t> </a:t>
            </a:r>
            <a:r>
              <a:rPr lang="en-US" sz="1000" dirty="0" smtClean="0"/>
              <a:t>- Larvae make cocoons around themselves. Larvae don't eat while they're inside their cocoons. Their bodies develop into an adult shape with wings, legs, internal organs, etc. This change takes anywhere from 4 days to many months. </a:t>
            </a:r>
            <a:endParaRPr lang="en-US" sz="1000" dirty="0"/>
          </a:p>
        </p:txBody>
      </p:sp>
      <p:sp>
        <p:nvSpPr>
          <p:cNvPr id="8" name="Rectangle 7"/>
          <p:cNvSpPr/>
          <p:nvPr/>
        </p:nvSpPr>
        <p:spPr>
          <a:xfrm>
            <a:off x="228600" y="3429000"/>
            <a:ext cx="2667000" cy="677108"/>
          </a:xfrm>
          <a:prstGeom prst="rect">
            <a:avLst/>
          </a:prstGeom>
        </p:spPr>
        <p:txBody>
          <a:bodyPr wrap="square">
            <a:spAutoFit/>
          </a:bodyPr>
          <a:lstStyle/>
          <a:p>
            <a:r>
              <a:rPr lang="en-US" b="1" dirty="0" smtClean="0"/>
              <a:t>4. Adult</a:t>
            </a:r>
            <a:r>
              <a:rPr lang="en-US" sz="1200" dirty="0" smtClean="0"/>
              <a:t> </a:t>
            </a:r>
            <a:r>
              <a:rPr lang="en-US" sz="1000" dirty="0" smtClean="0"/>
              <a:t>- Inside the cocoon, the larvae change into adults. After a period of time, the adult breaks out of the cocoon.</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457200"/>
            <a:ext cx="7772400" cy="781050"/>
          </a:xfrm>
        </p:spPr>
        <p:txBody>
          <a:bodyPr/>
          <a:lstStyle/>
          <a:p>
            <a:r>
              <a:rPr lang="en-US" sz="4600" b="1" dirty="0" smtClean="0"/>
              <a:t>Incomplete Metamorphosis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Some insects go through incomplete (simple) metamorphosis which only has 3 stages. </a:t>
            </a:r>
          </a:p>
          <a:p>
            <a:pPr>
              <a:lnSpc>
                <a:spcPct val="90000"/>
              </a:lnSpc>
              <a:buNone/>
            </a:pPr>
            <a:r>
              <a:rPr lang="en-US" sz="2800" dirty="0" smtClean="0">
                <a:latin typeface="Arial" pitchFamily="34" charset="0"/>
                <a:cs typeface="Arial" pitchFamily="34" charset="0"/>
              </a:rPr>
              <a:t>A leaf-footed bug has  a 3 stage life cycle.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4" name="Picture 2" descr="http://aggie-horticulture.tamu.edu/galveston/Gardening-Handbook/overview/Gar_Handbook-D=Fig2_simple_%20metamorphosis.jpg"/>
          <p:cNvPicPr>
            <a:picLocks noChangeAspect="1" noChangeArrowheads="1"/>
          </p:cNvPicPr>
          <p:nvPr/>
        </p:nvPicPr>
        <p:blipFill>
          <a:blip r:embed="rId3" cstate="print"/>
          <a:srcRect/>
          <a:stretch>
            <a:fillRect/>
          </a:stretch>
        </p:blipFill>
        <p:spPr bwMode="auto">
          <a:xfrm>
            <a:off x="2895600" y="3200400"/>
            <a:ext cx="2743200" cy="2057400"/>
          </a:xfrm>
          <a:prstGeom prst="rect">
            <a:avLst/>
          </a:prstGeom>
          <a:noFill/>
        </p:spPr>
      </p:pic>
      <p:sp>
        <p:nvSpPr>
          <p:cNvPr id="5" name="Rectangle 4"/>
          <p:cNvSpPr/>
          <p:nvPr/>
        </p:nvSpPr>
        <p:spPr>
          <a:xfrm>
            <a:off x="228600" y="3962400"/>
            <a:ext cx="2667000" cy="830997"/>
          </a:xfrm>
          <a:prstGeom prst="rect">
            <a:avLst/>
          </a:prstGeom>
        </p:spPr>
        <p:txBody>
          <a:bodyPr wrap="square">
            <a:spAutoFit/>
          </a:bodyPr>
          <a:lstStyle/>
          <a:p>
            <a:r>
              <a:rPr lang="en-US" b="1" dirty="0" smtClean="0"/>
              <a:t>1. Egg</a:t>
            </a:r>
            <a:r>
              <a:rPr lang="en-US" sz="1200" dirty="0" smtClean="0"/>
              <a:t> </a:t>
            </a:r>
            <a:r>
              <a:rPr lang="en-US" sz="1000" dirty="0" smtClean="0"/>
              <a:t>- A female insect lays eggs. These eggs are often covered by an egg case which protects the eggs and holds them together. </a:t>
            </a:r>
            <a:endParaRPr lang="en-US" sz="1000" dirty="0"/>
          </a:p>
        </p:txBody>
      </p:sp>
      <p:sp>
        <p:nvSpPr>
          <p:cNvPr id="6" name="Rectangle 5"/>
          <p:cNvSpPr/>
          <p:nvPr/>
        </p:nvSpPr>
        <p:spPr>
          <a:xfrm>
            <a:off x="5410200" y="2667000"/>
            <a:ext cx="3581400" cy="1292662"/>
          </a:xfrm>
          <a:prstGeom prst="rect">
            <a:avLst/>
          </a:prstGeom>
        </p:spPr>
        <p:txBody>
          <a:bodyPr wrap="square">
            <a:spAutoFit/>
          </a:bodyPr>
          <a:lstStyle/>
          <a:p>
            <a:r>
              <a:rPr lang="en-US" b="1" dirty="0" smtClean="0"/>
              <a:t>2. Nymph</a:t>
            </a:r>
            <a:r>
              <a:rPr lang="en-US" dirty="0" smtClean="0"/>
              <a:t> - </a:t>
            </a:r>
            <a:r>
              <a:rPr lang="en-US" sz="1000" dirty="0" smtClean="0"/>
              <a:t>The eggs hatch into nymphs. Nymphs looks like small adults, but usually don't have wings. Insect nymphs eat the same food that the adult insect eats. Nymphs shed or molt their exoskeletons (outer casings made up of a hard substance called chitin) and replace them with larger ones several times as they grow. Most nymphs molt 4-8 times. </a:t>
            </a:r>
            <a:endParaRPr lang="en-US" sz="1000" dirty="0"/>
          </a:p>
        </p:txBody>
      </p:sp>
      <p:sp>
        <p:nvSpPr>
          <p:cNvPr id="9" name="Rectangle 8"/>
          <p:cNvSpPr/>
          <p:nvPr/>
        </p:nvSpPr>
        <p:spPr>
          <a:xfrm>
            <a:off x="2971800" y="5486400"/>
            <a:ext cx="4572000" cy="523220"/>
          </a:xfrm>
          <a:prstGeom prst="rect">
            <a:avLst/>
          </a:prstGeom>
        </p:spPr>
        <p:txBody>
          <a:bodyPr>
            <a:spAutoFit/>
          </a:bodyPr>
          <a:lstStyle/>
          <a:p>
            <a:r>
              <a:rPr lang="en-US" b="1" dirty="0" smtClean="0"/>
              <a:t>3. Adult</a:t>
            </a:r>
            <a:r>
              <a:rPr lang="en-US" dirty="0" smtClean="0"/>
              <a:t> - </a:t>
            </a:r>
            <a:r>
              <a:rPr lang="en-US" sz="1000" dirty="0" smtClean="0"/>
              <a:t>The insects stop molting when they reach their adult size. By this time, they have also grown wings.</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rohlenscience.pbworks.com/w/page/7859192/f/Incomplete%20Metamorphosis.jpg"/>
          <p:cNvPicPr>
            <a:picLocks noChangeAspect="1" noChangeArrowheads="1"/>
          </p:cNvPicPr>
          <p:nvPr/>
        </p:nvPicPr>
        <p:blipFill>
          <a:blip r:embed="rId3" cstate="print"/>
          <a:srcRect/>
          <a:stretch>
            <a:fillRect/>
          </a:stretch>
        </p:blipFill>
        <p:spPr bwMode="auto">
          <a:xfrm>
            <a:off x="2667000" y="2971800"/>
            <a:ext cx="3225424" cy="2362200"/>
          </a:xfrm>
          <a:prstGeom prst="rect">
            <a:avLst/>
          </a:prstGeom>
          <a:noFill/>
        </p:spPr>
      </p:pic>
      <p:sp>
        <p:nvSpPr>
          <p:cNvPr id="100353" name="Rectangle 2"/>
          <p:cNvSpPr>
            <a:spLocks noGrp="1"/>
          </p:cNvSpPr>
          <p:nvPr>
            <p:ph type="title"/>
          </p:nvPr>
        </p:nvSpPr>
        <p:spPr>
          <a:xfrm>
            <a:off x="228600" y="457200"/>
            <a:ext cx="7772400" cy="781050"/>
          </a:xfrm>
        </p:spPr>
        <p:txBody>
          <a:bodyPr/>
          <a:lstStyle/>
          <a:p>
            <a:r>
              <a:rPr lang="en-US" sz="4600" b="1" dirty="0" smtClean="0"/>
              <a:t>Incomplete Metamorphosis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A grasshopper has  a 3 stage life cycle.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5" name="Rectangle 4"/>
          <p:cNvSpPr/>
          <p:nvPr/>
        </p:nvSpPr>
        <p:spPr>
          <a:xfrm>
            <a:off x="228600" y="3962400"/>
            <a:ext cx="2667000" cy="830997"/>
          </a:xfrm>
          <a:prstGeom prst="rect">
            <a:avLst/>
          </a:prstGeom>
        </p:spPr>
        <p:txBody>
          <a:bodyPr wrap="square">
            <a:spAutoFit/>
          </a:bodyPr>
          <a:lstStyle/>
          <a:p>
            <a:r>
              <a:rPr lang="en-US" b="1" dirty="0" smtClean="0"/>
              <a:t>1. Egg</a:t>
            </a:r>
            <a:r>
              <a:rPr lang="en-US" sz="1200" dirty="0" smtClean="0"/>
              <a:t> </a:t>
            </a:r>
            <a:r>
              <a:rPr lang="en-US" sz="1000" dirty="0" smtClean="0"/>
              <a:t>- A female insect lays eggs. These eggs are often covered by an egg case which protects the eggs and holds them together. </a:t>
            </a:r>
            <a:endParaRPr lang="en-US" sz="1000" dirty="0"/>
          </a:p>
        </p:txBody>
      </p:sp>
      <p:sp>
        <p:nvSpPr>
          <p:cNvPr id="6" name="Rectangle 5"/>
          <p:cNvSpPr/>
          <p:nvPr/>
        </p:nvSpPr>
        <p:spPr>
          <a:xfrm>
            <a:off x="5257800" y="1981200"/>
            <a:ext cx="3581400" cy="1292662"/>
          </a:xfrm>
          <a:prstGeom prst="rect">
            <a:avLst/>
          </a:prstGeom>
        </p:spPr>
        <p:txBody>
          <a:bodyPr wrap="square">
            <a:spAutoFit/>
          </a:bodyPr>
          <a:lstStyle/>
          <a:p>
            <a:r>
              <a:rPr lang="en-US" b="1" dirty="0" smtClean="0"/>
              <a:t>2. Nymph</a:t>
            </a:r>
            <a:r>
              <a:rPr lang="en-US" dirty="0" smtClean="0"/>
              <a:t> - </a:t>
            </a:r>
            <a:r>
              <a:rPr lang="en-US" sz="1000" dirty="0" smtClean="0"/>
              <a:t>The eggs hatch into nymphs. Nymphs looks like small adults, but usually don't have wings. Insect nymphs eat the same food that the adult insect eats. Nymphs shed or molt their exoskeletons (outer casings made up of a hard substance called chitin) and replace them with larger ones several times as they grow. Most nymphs molt 4-8 times. </a:t>
            </a:r>
            <a:endParaRPr lang="en-US" sz="1000" dirty="0"/>
          </a:p>
        </p:txBody>
      </p:sp>
      <p:sp>
        <p:nvSpPr>
          <p:cNvPr id="9" name="Rectangle 8"/>
          <p:cNvSpPr/>
          <p:nvPr/>
        </p:nvSpPr>
        <p:spPr>
          <a:xfrm>
            <a:off x="2971800" y="5486400"/>
            <a:ext cx="4572000" cy="523220"/>
          </a:xfrm>
          <a:prstGeom prst="rect">
            <a:avLst/>
          </a:prstGeom>
        </p:spPr>
        <p:txBody>
          <a:bodyPr>
            <a:spAutoFit/>
          </a:bodyPr>
          <a:lstStyle/>
          <a:p>
            <a:r>
              <a:rPr lang="en-US" b="1" dirty="0" smtClean="0"/>
              <a:t>3. Adult</a:t>
            </a:r>
            <a:r>
              <a:rPr lang="en-US" dirty="0" smtClean="0"/>
              <a:t> - </a:t>
            </a:r>
            <a:r>
              <a:rPr lang="en-US" sz="1000" dirty="0" smtClean="0"/>
              <a:t>The insects stop molting when they reach their adult size. By this time, they have also grown wings.</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utahbugclub.org/ubcgraphics/dragonflylc.jpg"/>
          <p:cNvPicPr>
            <a:picLocks noChangeAspect="1" noChangeArrowheads="1"/>
          </p:cNvPicPr>
          <p:nvPr/>
        </p:nvPicPr>
        <p:blipFill>
          <a:blip r:embed="rId3" cstate="print"/>
          <a:srcRect/>
          <a:stretch>
            <a:fillRect/>
          </a:stretch>
        </p:blipFill>
        <p:spPr bwMode="auto">
          <a:xfrm>
            <a:off x="3124200" y="2133600"/>
            <a:ext cx="2841356" cy="3352800"/>
          </a:xfrm>
          <a:prstGeom prst="rect">
            <a:avLst/>
          </a:prstGeom>
          <a:noFill/>
        </p:spPr>
      </p:pic>
      <p:sp>
        <p:nvSpPr>
          <p:cNvPr id="100353" name="Rectangle 2"/>
          <p:cNvSpPr>
            <a:spLocks noGrp="1"/>
          </p:cNvSpPr>
          <p:nvPr>
            <p:ph type="title"/>
          </p:nvPr>
        </p:nvSpPr>
        <p:spPr>
          <a:xfrm>
            <a:off x="228600" y="457200"/>
            <a:ext cx="7772400" cy="781050"/>
          </a:xfrm>
        </p:spPr>
        <p:txBody>
          <a:bodyPr/>
          <a:lstStyle/>
          <a:p>
            <a:r>
              <a:rPr lang="en-US" sz="4600" dirty="0" smtClean="0"/>
              <a:t>Incomplete Metamorphosis</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None/>
            </a:pPr>
            <a:r>
              <a:rPr lang="en-US" sz="2800" dirty="0" smtClean="0">
                <a:latin typeface="Arial" pitchFamily="34" charset="0"/>
                <a:cs typeface="Arial" pitchFamily="34" charset="0"/>
              </a:rPr>
              <a:t>A dragonfly has  a 3 stage life cycle</a:t>
            </a:r>
            <a:r>
              <a:rPr lang="en-US" sz="2800" dirty="0" smtClean="0"/>
              <a:t>.</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5" name="Rectangle 4"/>
          <p:cNvSpPr/>
          <p:nvPr/>
        </p:nvSpPr>
        <p:spPr>
          <a:xfrm>
            <a:off x="304800" y="3352800"/>
            <a:ext cx="2667000" cy="830997"/>
          </a:xfrm>
          <a:prstGeom prst="rect">
            <a:avLst/>
          </a:prstGeom>
        </p:spPr>
        <p:txBody>
          <a:bodyPr wrap="square">
            <a:spAutoFit/>
          </a:bodyPr>
          <a:lstStyle/>
          <a:p>
            <a:r>
              <a:rPr lang="en-US" b="1" dirty="0" smtClean="0"/>
              <a:t>1. Egg</a:t>
            </a:r>
            <a:r>
              <a:rPr lang="en-US" sz="1200" dirty="0" smtClean="0"/>
              <a:t> </a:t>
            </a:r>
            <a:r>
              <a:rPr lang="en-US" sz="1000" dirty="0" smtClean="0"/>
              <a:t>- A female insect lays eggs. These eggs are often covered by an egg case which protects the eggs and holds them together. </a:t>
            </a:r>
            <a:endParaRPr lang="en-US" sz="1000" dirty="0"/>
          </a:p>
        </p:txBody>
      </p:sp>
      <p:sp>
        <p:nvSpPr>
          <p:cNvPr id="6" name="Rectangle 5"/>
          <p:cNvSpPr/>
          <p:nvPr/>
        </p:nvSpPr>
        <p:spPr>
          <a:xfrm>
            <a:off x="5867400" y="1676400"/>
            <a:ext cx="2895600" cy="1446550"/>
          </a:xfrm>
          <a:prstGeom prst="rect">
            <a:avLst/>
          </a:prstGeom>
        </p:spPr>
        <p:txBody>
          <a:bodyPr wrap="square">
            <a:spAutoFit/>
          </a:bodyPr>
          <a:lstStyle/>
          <a:p>
            <a:r>
              <a:rPr lang="en-US" b="1" dirty="0" smtClean="0"/>
              <a:t>2. Nymph</a:t>
            </a:r>
            <a:r>
              <a:rPr lang="en-US" dirty="0" smtClean="0"/>
              <a:t> - </a:t>
            </a:r>
            <a:r>
              <a:rPr lang="en-US" sz="1000" dirty="0" smtClean="0"/>
              <a:t>The eggs hatch into nymphs. Nymphs looks like small adults, but usually don't have wings. Insect nymphs eat the same food that the adult insect eats. Nymphs shed or molt their exoskeletons (outer casings made up of a hard substance called chitin) and replace them with larger ones several times as they grow. Most nymphs molt 4-8 times. </a:t>
            </a:r>
            <a:endParaRPr lang="en-US" sz="1000" dirty="0"/>
          </a:p>
        </p:txBody>
      </p:sp>
      <p:sp>
        <p:nvSpPr>
          <p:cNvPr id="9" name="Rectangle 8"/>
          <p:cNvSpPr/>
          <p:nvPr/>
        </p:nvSpPr>
        <p:spPr>
          <a:xfrm>
            <a:off x="2971800" y="5486400"/>
            <a:ext cx="4572000" cy="523220"/>
          </a:xfrm>
          <a:prstGeom prst="rect">
            <a:avLst/>
          </a:prstGeom>
        </p:spPr>
        <p:txBody>
          <a:bodyPr>
            <a:spAutoFit/>
          </a:bodyPr>
          <a:lstStyle/>
          <a:p>
            <a:r>
              <a:rPr lang="en-US" b="1" dirty="0" smtClean="0"/>
              <a:t>3. Adult</a:t>
            </a:r>
            <a:r>
              <a:rPr lang="en-US" dirty="0" smtClean="0"/>
              <a:t> - </a:t>
            </a:r>
            <a:r>
              <a:rPr lang="en-US" sz="1000" dirty="0" smtClean="0"/>
              <a:t>The insects stop molting when they reach their adult size. By this time, they have also grown wings.</a:t>
            </a:r>
            <a:endParaRPr lang="en-US"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3760</TotalTime>
  <Words>2718</Words>
  <Application>Microsoft Office PowerPoint</Application>
  <PresentationFormat>On-screen Show (4:3)</PresentationFormat>
  <Paragraphs>332</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Elementary Science</vt:lpstr>
      <vt:lpstr>SC4.L.16.4</vt:lpstr>
      <vt:lpstr>Life Cycles</vt:lpstr>
      <vt:lpstr>Complete Metamorphosis</vt:lpstr>
      <vt:lpstr>Complete Metamorphosis</vt:lpstr>
      <vt:lpstr>Complete Metamorphosis</vt:lpstr>
      <vt:lpstr>Incomplete Metamorphosis</vt:lpstr>
      <vt:lpstr>Incomplete Metamorphosis</vt:lpstr>
      <vt:lpstr>Incomplete Metamorphosis</vt:lpstr>
      <vt:lpstr>Summarizing</vt:lpstr>
      <vt:lpstr>Life Cycle of Animals </vt:lpstr>
      <vt:lpstr>Slide 12</vt:lpstr>
      <vt:lpstr>Slide 13</vt:lpstr>
      <vt:lpstr>Life Cycle of Plants</vt:lpstr>
      <vt:lpstr>Life Cycle of Plants</vt:lpstr>
      <vt:lpstr>Life Cycle of Plants</vt:lpstr>
      <vt:lpstr>Summarizing</vt:lpstr>
      <vt:lpstr>Slide 18</vt:lpstr>
      <vt:lpstr>Slide 19</vt:lpstr>
      <vt:lpstr>Slide 20</vt:lpstr>
      <vt:lpstr>Slide 21</vt:lpstr>
      <vt:lpstr>Slide 22</vt:lpstr>
      <vt:lpstr>Slide 23</vt:lpstr>
      <vt:lpstr>Summarizing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325</cp:revision>
  <dcterms:created xsi:type="dcterms:W3CDTF">2009-01-20T16:21:40Z</dcterms:created>
  <dcterms:modified xsi:type="dcterms:W3CDTF">2011-08-04T16:48:31Z</dcterms:modified>
</cp:coreProperties>
</file>