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66" r:id="rId2"/>
    <p:sldId id="359" r:id="rId3"/>
    <p:sldId id="391" r:id="rId4"/>
    <p:sldId id="383" r:id="rId5"/>
    <p:sldId id="384" r:id="rId6"/>
    <p:sldId id="373" r:id="rId7"/>
    <p:sldId id="397" r:id="rId8"/>
    <p:sldId id="398" r:id="rId9"/>
    <p:sldId id="400" r:id="rId10"/>
    <p:sldId id="379" r:id="rId11"/>
    <p:sldId id="393" r:id="rId12"/>
    <p:sldId id="396" r:id="rId13"/>
    <p:sldId id="395" r:id="rId14"/>
    <p:sldId id="394" r:id="rId15"/>
    <p:sldId id="392" r:id="rId16"/>
    <p:sldId id="401" r:id="rId17"/>
    <p:sldId id="399" r:id="rId18"/>
    <p:sldId id="375" r:id="rId19"/>
    <p:sldId id="402" r:id="rId20"/>
    <p:sldId id="403" r:id="rId21"/>
    <p:sldId id="405" r:id="rId22"/>
    <p:sldId id="404" r:id="rId23"/>
    <p:sldId id="381"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BFCC8"/>
    <a:srgbClr val="009900"/>
    <a:srgbClr val="CC00FF"/>
    <a:srgbClr val="F6E998"/>
    <a:srgbClr val="996633"/>
    <a:srgbClr val="CCFF99"/>
    <a:srgbClr val="686E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79052" autoAdjust="0"/>
  </p:normalViewPr>
  <p:slideViewPr>
    <p:cSldViewPr>
      <p:cViewPr varScale="1">
        <p:scale>
          <a:sx n="61" d="100"/>
          <a:sy n="61" d="100"/>
        </p:scale>
        <p:origin x="-139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8/4/2011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8/4/2011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TEST ITEM SPECIFICATIONS:</a:t>
            </a:r>
          </a:p>
          <a:p>
            <a:r>
              <a:rPr lang="en-US" sz="1200" b="1" kern="1200" baseline="0" dirty="0" smtClean="0">
                <a:solidFill>
                  <a:schemeClr val="tx1"/>
                </a:solidFill>
                <a:latin typeface="+mn-lt"/>
                <a:ea typeface="+mn-ea"/>
                <a:cs typeface="+mn-cs"/>
              </a:rPr>
              <a:t>Benchmark Clarifications </a:t>
            </a:r>
          </a:p>
          <a:p>
            <a:r>
              <a:rPr lang="en-US" sz="1200" kern="1200" baseline="0" dirty="0" smtClean="0">
                <a:solidFill>
                  <a:schemeClr val="tx1"/>
                </a:solidFill>
                <a:latin typeface="+mn-lt"/>
                <a:ea typeface="+mn-ea"/>
                <a:cs typeface="+mn-cs"/>
              </a:rPr>
              <a:t>Students will describe or explain how energy is transferred from the Sun through a food chain. </a:t>
            </a:r>
          </a:p>
          <a:p>
            <a:r>
              <a:rPr lang="en-US" sz="1200" kern="1200" baseline="0" dirty="0" smtClean="0">
                <a:solidFill>
                  <a:schemeClr val="tx1"/>
                </a:solidFill>
                <a:latin typeface="+mn-lt"/>
                <a:ea typeface="+mn-ea"/>
                <a:cs typeface="+mn-cs"/>
              </a:rPr>
              <a:t>Students will explain that plants make their own food using carbon dioxide, water, and energy from the Sun. </a:t>
            </a:r>
          </a:p>
          <a:p>
            <a:r>
              <a:rPr lang="en-US" sz="1200" kern="1200" baseline="0" dirty="0" smtClean="0">
                <a:solidFill>
                  <a:schemeClr val="tx1"/>
                </a:solidFill>
                <a:latin typeface="+mn-lt"/>
                <a:ea typeface="+mn-ea"/>
                <a:cs typeface="+mn-cs"/>
              </a:rPr>
              <a:t>Students will explain that animals obtain energy from the plants and/or animals they eat. </a:t>
            </a:r>
          </a:p>
          <a:p>
            <a:r>
              <a:rPr lang="en-US" sz="1200" b="1" kern="1200" baseline="0" dirty="0" smtClean="0">
                <a:solidFill>
                  <a:schemeClr val="tx1"/>
                </a:solidFill>
                <a:latin typeface="+mn-lt"/>
                <a:ea typeface="+mn-ea"/>
                <a:cs typeface="+mn-cs"/>
              </a:rPr>
              <a:t>Content Limits </a:t>
            </a:r>
          </a:p>
          <a:p>
            <a:r>
              <a:rPr lang="en-US" sz="1200" kern="1200" baseline="0" dirty="0" smtClean="0">
                <a:solidFill>
                  <a:schemeClr val="tx1"/>
                </a:solidFill>
                <a:latin typeface="+mn-lt"/>
                <a:ea typeface="+mn-ea"/>
                <a:cs typeface="+mn-cs"/>
              </a:rPr>
              <a:t>Items assessing the flow of energy from the Sun through a food chain are limited to the direction of energy flow. Items will not address or assess the amounts of energy flowing through the food chain or the efficiency of the energy transfers. </a:t>
            </a:r>
          </a:p>
          <a:p>
            <a:r>
              <a:rPr lang="en-US" sz="1200" kern="1200" baseline="0" dirty="0" smtClean="0">
                <a:solidFill>
                  <a:schemeClr val="tx1"/>
                </a:solidFill>
                <a:latin typeface="+mn-lt"/>
                <a:ea typeface="+mn-ea"/>
                <a:cs typeface="+mn-cs"/>
              </a:rPr>
              <a:t>Items will not address or assess cellular respiration or any other cellular process. </a:t>
            </a:r>
          </a:p>
          <a:p>
            <a:r>
              <a:rPr lang="en-US" sz="1200" kern="1200" baseline="0" dirty="0" smtClean="0">
                <a:solidFill>
                  <a:schemeClr val="tx1"/>
                </a:solidFill>
                <a:latin typeface="+mn-lt"/>
                <a:ea typeface="+mn-ea"/>
                <a:cs typeface="+mn-cs"/>
              </a:rPr>
              <a:t>Items will not address or assess decomposers. </a:t>
            </a:r>
          </a:p>
          <a:p>
            <a:r>
              <a:rPr lang="en-US" sz="1200" kern="1200" baseline="0" dirty="0" smtClean="0">
                <a:solidFill>
                  <a:schemeClr val="tx1"/>
                </a:solidFill>
                <a:latin typeface="+mn-lt"/>
                <a:ea typeface="+mn-ea"/>
                <a:cs typeface="+mn-cs"/>
              </a:rPr>
              <a:t>Items will not address or assess food webs, </a:t>
            </a:r>
            <a:r>
              <a:rPr lang="en-US" sz="1200" kern="1200" baseline="0" dirty="0" err="1" smtClean="0">
                <a:solidFill>
                  <a:schemeClr val="tx1"/>
                </a:solidFill>
                <a:latin typeface="+mn-lt"/>
                <a:ea typeface="+mn-ea"/>
                <a:cs typeface="+mn-cs"/>
              </a:rPr>
              <a:t>trophic</a:t>
            </a:r>
            <a:r>
              <a:rPr lang="en-US" sz="1200" kern="1200" baseline="0" dirty="0" smtClean="0">
                <a:solidFill>
                  <a:schemeClr val="tx1"/>
                </a:solidFill>
                <a:latin typeface="+mn-lt"/>
                <a:ea typeface="+mn-ea"/>
                <a:cs typeface="+mn-cs"/>
              </a:rPr>
              <a:t> levels, or energy pyramids. </a:t>
            </a:r>
          </a:p>
          <a:p>
            <a:r>
              <a:rPr lang="en-US" sz="1200" kern="1200" baseline="0" dirty="0" smtClean="0">
                <a:solidFill>
                  <a:schemeClr val="tx1"/>
                </a:solidFill>
                <a:latin typeface="+mn-lt"/>
                <a:ea typeface="+mn-ea"/>
                <a:cs typeface="+mn-cs"/>
              </a:rPr>
              <a:t>Items will not assess more than five components (links) in a food chain.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 student brings up the fact that some humans don’t eat meat, that is a choice called vegetarianism.</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students that the arrow points in the direction that the energy flows.</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 sun</a:t>
            </a:r>
          </a:p>
          <a:p>
            <a:pPr marL="228600" indent="-228600">
              <a:buAutoNum type="arabicPeriod"/>
            </a:pPr>
            <a:r>
              <a:rPr lang="en-US" dirty="0" smtClean="0"/>
              <a:t>Producer</a:t>
            </a:r>
          </a:p>
          <a:p>
            <a:pPr marL="228600" indent="-228600">
              <a:buAutoNum type="arabicPeriod"/>
            </a:pPr>
            <a:r>
              <a:rPr lang="en-US" dirty="0" smtClean="0"/>
              <a:t>The flow</a:t>
            </a:r>
            <a:r>
              <a:rPr lang="en-US" baseline="0" dirty="0" smtClean="0"/>
              <a:t> of Energy</a:t>
            </a:r>
          </a:p>
          <a:p>
            <a:pPr marL="228600" indent="-228600">
              <a:buAutoNum type="arabicPeriod"/>
            </a:pPr>
            <a:r>
              <a:rPr lang="en-US" baseline="0" dirty="0" smtClean="0"/>
              <a:t>Primary Consumer</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 food chain must begin with the Sun</a:t>
            </a:r>
          </a:p>
          <a:p>
            <a:r>
              <a:rPr lang="en-US" dirty="0" smtClean="0"/>
              <a:t>A plant must is</a:t>
            </a:r>
            <a:r>
              <a:rPr lang="en-US" baseline="0" dirty="0" smtClean="0"/>
              <a:t> the only organism that can capture the sun’s energy</a:t>
            </a:r>
          </a:p>
          <a:p>
            <a:r>
              <a:rPr lang="en-US" baseline="0" dirty="0" smtClean="0"/>
              <a:t>Herbivores and animals that  only eat plants</a:t>
            </a:r>
          </a:p>
          <a:p>
            <a:r>
              <a:rPr lang="en-US" baseline="0" dirty="0" smtClean="0"/>
              <a:t>Carnivores are animals that only eat meat</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 food chain shows one path (a food web shows multiple paths)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 snail kite would eventually die if his food source was eliminated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Plants can</a:t>
            </a:r>
            <a:r>
              <a:rPr lang="en-US" baseline="0" dirty="0" smtClean="0"/>
              <a:t> be used by SOME animals for all 4 of these choices.  However ALL animals, not just some, depend on plants for energy.</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could make signs for themselves such as:</a:t>
            </a:r>
          </a:p>
          <a:p>
            <a:endParaRPr lang="en-US" dirty="0" smtClean="0"/>
          </a:p>
          <a:p>
            <a:r>
              <a:rPr lang="en-US" dirty="0" smtClean="0"/>
              <a:t>Sun-eucalyptus</a:t>
            </a:r>
            <a:r>
              <a:rPr lang="en-US" baseline="0" dirty="0" smtClean="0"/>
              <a:t> tree-</a:t>
            </a:r>
            <a:r>
              <a:rPr lang="en-US" baseline="0" dirty="0" err="1" smtClean="0"/>
              <a:t>kaola</a:t>
            </a:r>
            <a:endParaRPr lang="en-US" baseline="0" dirty="0" smtClean="0"/>
          </a:p>
          <a:p>
            <a:r>
              <a:rPr lang="en-US" baseline="0" dirty="0" smtClean="0"/>
              <a:t>Sun-grass-grasshopper-mouse-owl</a:t>
            </a:r>
          </a:p>
          <a:p>
            <a:endParaRPr lang="en-US" baseline="0" dirty="0" smtClean="0"/>
          </a:p>
          <a:p>
            <a:r>
              <a:rPr lang="en-US" baseline="0" dirty="0" smtClean="0"/>
              <a:t>(The number of links depends on the number of students, must always begin with the sun and then a producer)</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Animals depend on plants for shelter,</a:t>
            </a:r>
            <a:r>
              <a:rPr lang="en-US" baseline="0" dirty="0" smtClean="0"/>
              <a:t> oxygen, medicine, protection, source of water, food source (energy)</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Inside each leaf cell are tiny green structures called chloroplasts.  The green color comes from a substance called chlorophyll.  Chlorophyll captures the energy in sunlight.  The plant’s roots take in water from the soil.  Water travels to the plant’s leaves.  The leaves take in carbon dioxide</a:t>
            </a:r>
            <a:r>
              <a:rPr lang="en-US" baseline="0" dirty="0" smtClean="0"/>
              <a:t> from the air.  The chloroplasts use the sun’s energy captured by chlorophyll to combine water and carbon dioxide.  This produces a kind of sugar called glucose.  Glucose is the plant’s food. The process of using the energy in sunlight to produce food for the organism is called photosynthesis.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Photosynthesis</a:t>
            </a:r>
            <a:r>
              <a:rPr lang="en-US" baseline="0" dirty="0" smtClean="0"/>
              <a:t> can be described as:</a:t>
            </a:r>
          </a:p>
          <a:p>
            <a:endParaRPr lang="en-US" dirty="0" smtClean="0"/>
          </a:p>
          <a:p>
            <a:r>
              <a:rPr lang="en-US" dirty="0" smtClean="0"/>
              <a:t>Sun’s Energy + Carbon Dioxide + Water =</a:t>
            </a:r>
            <a:r>
              <a:rPr lang="en-US" baseline="0" dirty="0" smtClean="0"/>
              <a:t> Food</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a:t>
            </a:r>
          </a:p>
          <a:p>
            <a:r>
              <a:rPr lang="en-US" dirty="0" smtClean="0"/>
              <a:t>Sun-grass-cow-student</a:t>
            </a:r>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Emphasize that the arrows show the FLOW OF THE ENERGY THROUGH</a:t>
            </a:r>
            <a:r>
              <a:rPr lang="en-US" baseline="0" dirty="0" smtClean="0"/>
              <a:t> THE SYSTEM.  Often on assessments students get the flow backwards because they are thinking in terms of who eats who…wrong direction!</a:t>
            </a:r>
          </a:p>
          <a:p>
            <a:endParaRPr lang="en-US" baseline="0" dirty="0" smtClean="0"/>
          </a:p>
          <a:p>
            <a:r>
              <a:rPr lang="en-US" baseline="0" dirty="0" smtClean="0"/>
              <a:t>The grasshopper is the PRIMARY consumer because it eats the producer (the first consumer in the chain)</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8/4/2011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8/4/2011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8/4/2011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8/4/2011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8/4/2011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8/4/2011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8/4/2011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8/4/2011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8/4/2011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8/4/2011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8/4/2011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8/4/2011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8/4/2011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8/4/2011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redbrickroad.com/blog/uploaded_images/corn-beans-76303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upload.wikimedia.org/wikipedia/commons/1/16/Gator-with-deer2.jpg" TargetMode="External"/><Relationship Id="rId5" Type="http://schemas.openxmlformats.org/officeDocument/2006/relationships/image" Target="../media/image20.jpeg"/><Relationship Id="rId4" Type="http://schemas.openxmlformats.org/officeDocument/2006/relationships/hyperlink" Target="http://upload.wikimedia.org/wikipedia/commons/1/16/Hpim027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657600" y="2819400"/>
            <a:ext cx="4724400" cy="1114425"/>
          </a:xfrm>
        </p:spPr>
        <p:txBody>
          <a:bodyPr/>
          <a:lstStyle/>
          <a:p>
            <a:pPr marR="0" algn="l" eaLnBrk="1" hangingPunct="1"/>
            <a:r>
              <a:rPr lang="en-US" sz="3600" b="1" dirty="0" smtClean="0"/>
              <a:t>Science Focus Lesson</a:t>
            </a:r>
          </a:p>
          <a:p>
            <a:pPr marR="0" algn="l" eaLnBrk="1" hangingPunct="1"/>
            <a:r>
              <a:rPr lang="en-US" sz="3600" dirty="0" smtClean="0"/>
              <a:t>SC.4.L.17.3</a:t>
            </a:r>
          </a:p>
          <a:p>
            <a:pPr marR="0" algn="l" eaLnBrk="1" hangingPunct="1"/>
            <a:r>
              <a:rPr lang="en-US" sz="3600" b="1" dirty="0" smtClean="0"/>
              <a:t>Food Chains</a:t>
            </a:r>
            <a:endParaRPr lang="en-US" sz="3600" b="1" dirty="0" smtClean="0"/>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810000" y="5715000"/>
            <a:ext cx="4572000" cy="369332"/>
          </a:xfrm>
          <a:prstGeom prst="rect">
            <a:avLst/>
          </a:prstGeom>
          <a:noFill/>
        </p:spPr>
        <p:txBody>
          <a:bodyPr wrap="square" rtlCol="0">
            <a:spAutoFit/>
          </a:bodyPr>
          <a:lstStyle/>
          <a:p>
            <a:r>
              <a:rPr lang="en-US" dirty="0" smtClean="0"/>
              <a:t>Polk County Public Schools</a:t>
            </a:r>
          </a:p>
        </p:txBody>
      </p:sp>
      <p:pic>
        <p:nvPicPr>
          <p:cNvPr id="1026" name="Picture 2" descr="pcsblogo"/>
          <p:cNvPicPr>
            <a:picLocks noChangeAspect="1" noChangeArrowheads="1"/>
          </p:cNvPicPr>
          <p:nvPr/>
        </p:nvPicPr>
        <p:blipFill>
          <a:blip r:embed="rId4" cstate="print">
            <a:grayscl/>
            <a:biLevel thresh="50000"/>
          </a:blip>
          <a:srcRect/>
          <a:stretch>
            <a:fillRect/>
          </a:stretch>
        </p:blipFill>
        <p:spPr bwMode="auto">
          <a:xfrm>
            <a:off x="7315200" y="4800600"/>
            <a:ext cx="1219200"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p:txBody>
          <a:bodyPr/>
          <a:lstStyle/>
          <a:p>
            <a:pPr>
              <a:buFont typeface="Wingdings 2" pitchFamily="18" charset="2"/>
              <a:buNone/>
            </a:pPr>
            <a:r>
              <a:rPr lang="en-US" sz="3200" dirty="0" smtClean="0"/>
              <a:t>Draw and label a food chain with no more than five links. Draw arrows to show the flow of energy through the system. Use these words in your label</a:t>
            </a:r>
          </a:p>
          <a:p>
            <a:pPr lvl="1"/>
            <a:r>
              <a:rPr lang="en-US" dirty="0" smtClean="0"/>
              <a:t>Sun</a:t>
            </a:r>
          </a:p>
          <a:p>
            <a:pPr lvl="1"/>
            <a:r>
              <a:rPr lang="en-US" dirty="0" smtClean="0"/>
              <a:t>Energy</a:t>
            </a:r>
          </a:p>
          <a:p>
            <a:pPr lvl="1"/>
            <a:r>
              <a:rPr lang="en-US" dirty="0" smtClean="0"/>
              <a:t>Producer</a:t>
            </a:r>
          </a:p>
          <a:p>
            <a:pPr lvl="1"/>
            <a:r>
              <a:rPr lang="en-US" dirty="0" smtClean="0"/>
              <a:t>Consumer</a:t>
            </a:r>
          </a:p>
        </p:txBody>
      </p:sp>
      <p:pic>
        <p:nvPicPr>
          <p:cNvPr id="186373" name="Picture 5" descr="MCj04077340000[1]"/>
          <p:cNvPicPr>
            <a:picLocks noChangeAspect="1" noChangeArrowheads="1"/>
          </p:cNvPicPr>
          <p:nvPr/>
        </p:nvPicPr>
        <p:blipFill>
          <a:blip r:embed="rId2" cstate="print"/>
          <a:srcRect/>
          <a:stretch>
            <a:fillRect/>
          </a:stretch>
        </p:blipFill>
        <p:spPr bwMode="auto">
          <a:xfrm>
            <a:off x="5486400" y="3352800"/>
            <a:ext cx="2825750" cy="2825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2092881"/>
          </a:xfrm>
          <a:prstGeom prst="rect">
            <a:avLst/>
          </a:prstGeom>
          <a:noFill/>
          <a:ln w="9525">
            <a:noFill/>
            <a:miter lim="800000"/>
            <a:headEnd/>
            <a:tailEnd/>
          </a:ln>
        </p:spPr>
        <p:txBody>
          <a:bodyPr>
            <a:spAutoFit/>
          </a:bodyPr>
          <a:lstStyle/>
          <a:p>
            <a:pPr>
              <a:spcBef>
                <a:spcPct val="50000"/>
              </a:spcBef>
            </a:pPr>
            <a:r>
              <a:rPr lang="en-US" sz="2800" dirty="0" smtClean="0"/>
              <a:t>Guided Instruction:</a:t>
            </a:r>
          </a:p>
          <a:p>
            <a:pPr>
              <a:spcBef>
                <a:spcPct val="50000"/>
              </a:spcBef>
            </a:pPr>
            <a:r>
              <a:rPr lang="en-US" sz="2400" dirty="0" smtClean="0"/>
              <a:t>Talk to your shoulder partner about the answer to each question.  Check your work.</a:t>
            </a:r>
          </a:p>
          <a:p>
            <a:pPr>
              <a:spcBef>
                <a:spcPct val="50000"/>
              </a:spcBef>
            </a:pPr>
            <a:endParaRPr lang="en-US" sz="2800" dirty="0"/>
          </a:p>
        </p:txBody>
      </p:sp>
      <p:sp>
        <p:nvSpPr>
          <p:cNvPr id="110600" name="Text Box 12"/>
          <p:cNvSpPr txBox="1">
            <a:spLocks noChangeArrowheads="1"/>
          </p:cNvSpPr>
          <p:nvPr/>
        </p:nvSpPr>
        <p:spPr bwMode="auto">
          <a:xfrm>
            <a:off x="457200" y="2441406"/>
            <a:ext cx="8305800" cy="4416594"/>
          </a:xfrm>
          <a:prstGeom prst="rect">
            <a:avLst/>
          </a:prstGeom>
          <a:noFill/>
          <a:ln w="9525">
            <a:noFill/>
            <a:miter lim="800000"/>
            <a:headEnd/>
            <a:tailEnd/>
          </a:ln>
        </p:spPr>
        <p:txBody>
          <a:bodyPr wrap="square">
            <a:spAutoFit/>
          </a:bodyPr>
          <a:lstStyle/>
          <a:p>
            <a:pPr lvl="0"/>
            <a:r>
              <a:rPr lang="en-US" sz="3600" dirty="0" smtClean="0">
                <a:solidFill>
                  <a:srgbClr val="0000FF"/>
                </a:solidFill>
              </a:rPr>
              <a:t>Where does the producer in an ecosystem get its energy?</a:t>
            </a:r>
          </a:p>
          <a:p>
            <a:r>
              <a:rPr lang="en-US" sz="2800" dirty="0" smtClean="0">
                <a:solidFill>
                  <a:srgbClr val="0000FF"/>
                </a:solidFill>
              </a:rPr>
              <a:t> </a:t>
            </a:r>
          </a:p>
          <a:p>
            <a:pPr marL="971550" lvl="1" indent="-514350">
              <a:buFont typeface="+mj-lt"/>
              <a:buAutoNum type="alphaLcPeriod"/>
            </a:pPr>
            <a:r>
              <a:rPr lang="en-US" sz="2800" dirty="0" smtClean="0">
                <a:solidFill>
                  <a:srgbClr val="0000FF"/>
                </a:solidFill>
              </a:rPr>
              <a:t> sun </a:t>
            </a:r>
          </a:p>
          <a:p>
            <a:pPr marL="971550" lvl="1" indent="-514350">
              <a:buFont typeface="+mj-lt"/>
              <a:buAutoNum type="alphaLcPeriod"/>
            </a:pPr>
            <a:r>
              <a:rPr lang="en-US" sz="2800" dirty="0" smtClean="0">
                <a:solidFill>
                  <a:srgbClr val="0000FF"/>
                </a:solidFill>
              </a:rPr>
              <a:t>water</a:t>
            </a:r>
          </a:p>
          <a:p>
            <a:pPr marL="971550" lvl="1" indent="-514350">
              <a:buFont typeface="+mj-lt"/>
              <a:buAutoNum type="alphaLcPeriod"/>
            </a:pPr>
            <a:r>
              <a:rPr lang="en-US" sz="2800" dirty="0" smtClean="0">
                <a:solidFill>
                  <a:srgbClr val="0000FF"/>
                </a:solidFill>
              </a:rPr>
              <a:t>animals </a:t>
            </a:r>
          </a:p>
          <a:p>
            <a:pPr marL="971550" lvl="1" indent="-514350">
              <a:buFont typeface="+mj-lt"/>
              <a:buAutoNum type="alphaLcPeriod"/>
            </a:pPr>
            <a:r>
              <a:rPr lang="en-US" sz="2800" dirty="0" smtClean="0">
                <a:solidFill>
                  <a:srgbClr val="0000FF"/>
                </a:solidFill>
              </a:rPr>
              <a:t>plants</a:t>
            </a:r>
          </a:p>
          <a:p>
            <a:pPr>
              <a:spcBef>
                <a:spcPct val="50000"/>
              </a:spcBef>
            </a:pPr>
            <a:endParaRPr lang="en-US" sz="2800" dirty="0">
              <a:solidFill>
                <a:srgbClr val="0000FF"/>
              </a:solidFill>
            </a:endParaRPr>
          </a:p>
          <a:p>
            <a:pPr>
              <a:spcBef>
                <a:spcPct val="50000"/>
              </a:spcBef>
            </a:pPr>
            <a:endParaRPr lang="en-US" dirty="0"/>
          </a:p>
        </p:txBody>
      </p:sp>
      <p:pic>
        <p:nvPicPr>
          <p:cNvPr id="32770" name="Picture 2" descr="http://www.vegetarian-nutrition.info/images/green-leafy-vegetables.jpg"/>
          <p:cNvPicPr>
            <a:picLocks noChangeAspect="1" noChangeArrowheads="1"/>
          </p:cNvPicPr>
          <p:nvPr/>
        </p:nvPicPr>
        <p:blipFill>
          <a:blip r:embed="rId3" cstate="print"/>
          <a:srcRect/>
          <a:stretch>
            <a:fillRect/>
          </a:stretch>
        </p:blipFill>
        <p:spPr bwMode="auto">
          <a:xfrm>
            <a:off x="3810000" y="3657600"/>
            <a:ext cx="4038600" cy="285456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9" name="Picture 9" descr="http://karenswhimsy.com/public-domain-images/tree-clipart/tree-clipart-5.jpg"/>
          <p:cNvPicPr>
            <a:picLocks noChangeAspect="1" noChangeArrowheads="1"/>
          </p:cNvPicPr>
          <p:nvPr/>
        </p:nvPicPr>
        <p:blipFill>
          <a:blip r:embed="rId3" cstate="print"/>
          <a:srcRect/>
          <a:stretch>
            <a:fillRect/>
          </a:stretch>
        </p:blipFill>
        <p:spPr bwMode="auto">
          <a:xfrm>
            <a:off x="1981200" y="1981200"/>
            <a:ext cx="2491183" cy="4419600"/>
          </a:xfrm>
          <a:prstGeom prst="rect">
            <a:avLst/>
          </a:prstGeom>
          <a:noFill/>
        </p:spPr>
      </p:pic>
      <p:pic>
        <p:nvPicPr>
          <p:cNvPr id="30725" name="Picture 5" descr="beans use corn for a pole">
            <a:hlinkClick r:id="rId4"/>
          </p:cNvPr>
          <p:cNvPicPr>
            <a:picLocks noChangeAspect="1" noChangeArrowheads="1"/>
          </p:cNvPicPr>
          <p:nvPr/>
        </p:nvPicPr>
        <p:blipFill>
          <a:blip r:embed="rId5" cstate="print"/>
          <a:srcRect/>
          <a:stretch>
            <a:fillRect/>
          </a:stretch>
        </p:blipFill>
        <p:spPr bwMode="auto">
          <a:xfrm>
            <a:off x="7696200" y="2438400"/>
            <a:ext cx="1263015" cy="2971800"/>
          </a:xfrm>
          <a:prstGeom prst="rect">
            <a:avLst/>
          </a:prstGeom>
          <a:noFill/>
        </p:spPr>
      </p:pic>
      <p:pic>
        <p:nvPicPr>
          <p:cNvPr id="30723" name="Picture 3" descr="http://www.flash-screen.com/free-wallpaper/uploads/200906/imgs/1246352685_1366x768_green-plants-in-farm.jpg"/>
          <p:cNvPicPr>
            <a:picLocks noChangeAspect="1" noChangeArrowheads="1"/>
          </p:cNvPicPr>
          <p:nvPr/>
        </p:nvPicPr>
        <p:blipFill>
          <a:blip r:embed="rId6" cstate="print"/>
          <a:srcRect/>
          <a:stretch>
            <a:fillRect/>
          </a:stretch>
        </p:blipFill>
        <p:spPr bwMode="auto">
          <a:xfrm>
            <a:off x="3505200" y="5562600"/>
            <a:ext cx="5334000" cy="1027771"/>
          </a:xfrm>
          <a:prstGeom prst="rect">
            <a:avLst/>
          </a:prstGeom>
          <a:noFill/>
        </p:spPr>
      </p:pic>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1721549">
            <a:off x="3212932" y="434101"/>
            <a:ext cx="2209799" cy="1569660"/>
          </a:xfrm>
          <a:prstGeom prst="rect">
            <a:avLst/>
          </a:prstGeom>
        </p:spPr>
        <p:txBody>
          <a:bodyPr wrap="squar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A</a:t>
            </a:r>
            <a:endParaRPr lang="en-US" sz="9600" dirty="0">
              <a:solidFill>
                <a:srgbClr val="0000FF"/>
              </a:solidFill>
            </a:endParaRPr>
          </a:p>
        </p:txBody>
      </p:sp>
      <p:pic>
        <p:nvPicPr>
          <p:cNvPr id="30721" name="Picture 1" descr="Sun"/>
          <p:cNvPicPr>
            <a:picLocks noChangeAspect="1" noChangeArrowheads="1"/>
          </p:cNvPicPr>
          <p:nvPr/>
        </p:nvPicPr>
        <p:blipFill>
          <a:blip r:embed="rId7" cstate="print"/>
          <a:srcRect/>
          <a:stretch>
            <a:fillRect/>
          </a:stretch>
        </p:blipFill>
        <p:spPr bwMode="auto">
          <a:xfrm>
            <a:off x="4572000" y="1524000"/>
            <a:ext cx="2971800" cy="2631282"/>
          </a:xfrm>
          <a:prstGeom prst="rect">
            <a:avLst/>
          </a:prstGeom>
          <a:noFill/>
        </p:spPr>
      </p:pic>
      <p:cxnSp>
        <p:nvCxnSpPr>
          <p:cNvPr id="8" name="Straight Arrow Connector 7"/>
          <p:cNvCxnSpPr/>
          <p:nvPr/>
        </p:nvCxnSpPr>
        <p:spPr>
          <a:xfrm rot="10800000" flipV="1">
            <a:off x="2590800" y="2438400"/>
            <a:ext cx="2286000" cy="76200"/>
          </a:xfrm>
          <a:prstGeom prst="straightConnector1">
            <a:avLst/>
          </a:prstGeom>
          <a:ln w="889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39000" y="3200400"/>
            <a:ext cx="1676400" cy="1143000"/>
          </a:xfrm>
          <a:prstGeom prst="straightConnector1">
            <a:avLst/>
          </a:prstGeom>
          <a:ln w="889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2895600" y="3124200"/>
            <a:ext cx="2133600" cy="838200"/>
          </a:xfrm>
          <a:prstGeom prst="straightConnector1">
            <a:avLst/>
          </a:prstGeom>
          <a:ln w="889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3924300" y="3848100"/>
            <a:ext cx="1600200" cy="1219200"/>
          </a:xfrm>
          <a:prstGeom prst="straightConnector1">
            <a:avLst/>
          </a:prstGeom>
          <a:ln w="889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914900" y="4838700"/>
            <a:ext cx="2133600" cy="76200"/>
          </a:xfrm>
          <a:prstGeom prst="straightConnector1">
            <a:avLst/>
          </a:prstGeom>
          <a:ln w="889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096000" y="4114800"/>
            <a:ext cx="2057400" cy="1143000"/>
          </a:xfrm>
          <a:prstGeom prst="straightConnector1">
            <a:avLst/>
          </a:prstGeom>
          <a:ln w="889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00400" y="1828800"/>
            <a:ext cx="1027845" cy="584775"/>
          </a:xfrm>
          <a:prstGeom prst="rect">
            <a:avLst/>
          </a:prstGeom>
          <a:noFill/>
        </p:spPr>
        <p:txBody>
          <a:bodyPr wrap="none" rtlCol="0">
            <a:spAutoFit/>
          </a:bodyPr>
          <a:lstStyle/>
          <a:p>
            <a:r>
              <a:rPr lang="en-US" sz="3200" b="1" dirty="0" smtClean="0">
                <a:solidFill>
                  <a:srgbClr val="0000FF"/>
                </a:solidFill>
                <a:latin typeface="Chiller" pitchFamily="82" charset="0"/>
              </a:rPr>
              <a:t>Energy</a:t>
            </a:r>
            <a:endParaRPr lang="en-US" sz="3200" b="1" dirty="0">
              <a:solidFill>
                <a:srgbClr val="0000FF"/>
              </a:solidFill>
              <a:latin typeface="Chiller" pitchFamily="82" charset="0"/>
            </a:endParaRPr>
          </a:p>
        </p:txBody>
      </p:sp>
      <p:sp>
        <p:nvSpPr>
          <p:cNvPr id="25" name="TextBox 24"/>
          <p:cNvSpPr txBox="1"/>
          <p:nvPr/>
        </p:nvSpPr>
        <p:spPr>
          <a:xfrm rot="20217312">
            <a:off x="3505200" y="2895600"/>
            <a:ext cx="1027845" cy="584775"/>
          </a:xfrm>
          <a:prstGeom prst="rect">
            <a:avLst/>
          </a:prstGeom>
          <a:noFill/>
        </p:spPr>
        <p:txBody>
          <a:bodyPr wrap="none" rtlCol="0">
            <a:spAutoFit/>
          </a:bodyPr>
          <a:lstStyle/>
          <a:p>
            <a:r>
              <a:rPr lang="en-US" sz="3200" b="1" dirty="0" smtClean="0">
                <a:solidFill>
                  <a:srgbClr val="7030A0"/>
                </a:solidFill>
                <a:latin typeface="Chiller" pitchFamily="82" charset="0"/>
              </a:rPr>
              <a:t>Energy</a:t>
            </a:r>
            <a:endParaRPr lang="en-US" sz="3200" b="1" dirty="0">
              <a:solidFill>
                <a:srgbClr val="7030A0"/>
              </a:solidFill>
              <a:latin typeface="Chiller" pitchFamily="82" charset="0"/>
            </a:endParaRPr>
          </a:p>
        </p:txBody>
      </p:sp>
      <p:sp>
        <p:nvSpPr>
          <p:cNvPr id="26" name="TextBox 25"/>
          <p:cNvSpPr txBox="1"/>
          <p:nvPr/>
        </p:nvSpPr>
        <p:spPr>
          <a:xfrm rot="18651943">
            <a:off x="3943812" y="3857726"/>
            <a:ext cx="1027845" cy="584775"/>
          </a:xfrm>
          <a:prstGeom prst="rect">
            <a:avLst/>
          </a:prstGeom>
          <a:noFill/>
        </p:spPr>
        <p:txBody>
          <a:bodyPr wrap="none" rtlCol="0">
            <a:spAutoFit/>
          </a:bodyPr>
          <a:lstStyle/>
          <a:p>
            <a:r>
              <a:rPr lang="en-US" sz="3200" b="1" dirty="0" smtClean="0">
                <a:solidFill>
                  <a:srgbClr val="00B050"/>
                </a:solidFill>
                <a:latin typeface="Chiller" pitchFamily="82" charset="0"/>
              </a:rPr>
              <a:t>Energy</a:t>
            </a:r>
            <a:endParaRPr lang="en-US" sz="3200" b="1" dirty="0">
              <a:solidFill>
                <a:srgbClr val="00B050"/>
              </a:solidFill>
              <a:latin typeface="Chiller" pitchFamily="82" charset="0"/>
            </a:endParaRPr>
          </a:p>
        </p:txBody>
      </p:sp>
      <p:sp>
        <p:nvSpPr>
          <p:cNvPr id="27" name="TextBox 26"/>
          <p:cNvSpPr txBox="1"/>
          <p:nvPr/>
        </p:nvSpPr>
        <p:spPr>
          <a:xfrm rot="5400000">
            <a:off x="5722065" y="4412535"/>
            <a:ext cx="1027845" cy="584775"/>
          </a:xfrm>
          <a:prstGeom prst="rect">
            <a:avLst/>
          </a:prstGeom>
          <a:noFill/>
        </p:spPr>
        <p:txBody>
          <a:bodyPr wrap="none" rtlCol="0">
            <a:spAutoFit/>
          </a:bodyPr>
          <a:lstStyle/>
          <a:p>
            <a:r>
              <a:rPr lang="en-US" sz="3200" b="1" dirty="0" smtClean="0">
                <a:solidFill>
                  <a:srgbClr val="FFC000"/>
                </a:solidFill>
                <a:latin typeface="Chiller" pitchFamily="82" charset="0"/>
              </a:rPr>
              <a:t>Energy</a:t>
            </a:r>
            <a:endParaRPr lang="en-US" sz="3200" b="1" dirty="0">
              <a:solidFill>
                <a:srgbClr val="FFC000"/>
              </a:solidFill>
              <a:latin typeface="Chiller" pitchFamily="82" charset="0"/>
            </a:endParaRPr>
          </a:p>
        </p:txBody>
      </p:sp>
      <p:sp>
        <p:nvSpPr>
          <p:cNvPr id="28" name="TextBox 27"/>
          <p:cNvSpPr txBox="1"/>
          <p:nvPr/>
        </p:nvSpPr>
        <p:spPr>
          <a:xfrm rot="3714765">
            <a:off x="6781800" y="3962400"/>
            <a:ext cx="1027845" cy="584775"/>
          </a:xfrm>
          <a:prstGeom prst="rect">
            <a:avLst/>
          </a:prstGeom>
          <a:noFill/>
        </p:spPr>
        <p:txBody>
          <a:bodyPr wrap="none" rtlCol="0">
            <a:spAutoFit/>
          </a:bodyPr>
          <a:lstStyle/>
          <a:p>
            <a:r>
              <a:rPr lang="en-US" sz="3200" b="1" dirty="0" smtClean="0">
                <a:solidFill>
                  <a:srgbClr val="FF0000"/>
                </a:solidFill>
                <a:latin typeface="Chiller" pitchFamily="82" charset="0"/>
              </a:rPr>
              <a:t>Energy</a:t>
            </a:r>
            <a:endParaRPr lang="en-US" sz="3200" b="1" dirty="0">
              <a:solidFill>
                <a:srgbClr val="FF0000"/>
              </a:solidFill>
              <a:latin typeface="Chiller" pitchFamily="82" charset="0"/>
            </a:endParaRPr>
          </a:p>
        </p:txBody>
      </p:sp>
      <p:sp>
        <p:nvSpPr>
          <p:cNvPr id="29" name="TextBox 28"/>
          <p:cNvSpPr txBox="1"/>
          <p:nvPr/>
        </p:nvSpPr>
        <p:spPr>
          <a:xfrm rot="2076348">
            <a:off x="7466531" y="2983341"/>
            <a:ext cx="1027845" cy="584775"/>
          </a:xfrm>
          <a:prstGeom prst="rect">
            <a:avLst/>
          </a:prstGeom>
          <a:noFill/>
        </p:spPr>
        <p:txBody>
          <a:bodyPr wrap="none" rtlCol="0">
            <a:spAutoFit/>
          </a:bodyPr>
          <a:lstStyle/>
          <a:p>
            <a:r>
              <a:rPr lang="en-US" sz="3200" b="1" dirty="0" smtClean="0">
                <a:latin typeface="Chiller" pitchFamily="82" charset="0"/>
              </a:rPr>
              <a:t>Energy</a:t>
            </a:r>
            <a:endParaRPr lang="en-US" sz="3200" b="1" dirty="0">
              <a:latin typeface="Chiller" pitchFamily="82" charset="0"/>
            </a:endParaRPr>
          </a:p>
        </p:txBody>
      </p:sp>
      <p:sp>
        <p:nvSpPr>
          <p:cNvPr id="30" name="TextBox 29"/>
          <p:cNvSpPr txBox="1"/>
          <p:nvPr/>
        </p:nvSpPr>
        <p:spPr>
          <a:xfrm>
            <a:off x="228600" y="1752600"/>
            <a:ext cx="2057400" cy="3539430"/>
          </a:xfrm>
          <a:prstGeom prst="rect">
            <a:avLst/>
          </a:prstGeom>
          <a:noFill/>
        </p:spPr>
        <p:txBody>
          <a:bodyPr wrap="square" rtlCol="0">
            <a:spAutoFit/>
          </a:bodyPr>
          <a:lstStyle/>
          <a:p>
            <a:r>
              <a:rPr lang="en-US" sz="2800" dirty="0" smtClean="0">
                <a:solidFill>
                  <a:srgbClr val="0000FF"/>
                </a:solidFill>
              </a:rPr>
              <a:t>Producers capture the energy in </a:t>
            </a:r>
            <a:r>
              <a:rPr lang="en-US" sz="2800" b="1" dirty="0" smtClean="0">
                <a:solidFill>
                  <a:srgbClr val="0000FF"/>
                </a:solidFill>
              </a:rPr>
              <a:t>sunlight</a:t>
            </a:r>
            <a:r>
              <a:rPr lang="en-US" sz="2800" dirty="0" smtClean="0">
                <a:solidFill>
                  <a:srgbClr val="0000FF"/>
                </a:solidFill>
              </a:rPr>
              <a:t> to make their own food.  Plants are producers.</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533400" y="1600200"/>
            <a:ext cx="8229600" cy="3354765"/>
          </a:xfrm>
          <a:prstGeom prst="rect">
            <a:avLst/>
          </a:prstGeom>
          <a:noFill/>
          <a:ln w="9525">
            <a:noFill/>
            <a:miter lim="800000"/>
            <a:headEnd/>
            <a:tailEnd/>
          </a:ln>
        </p:spPr>
        <p:txBody>
          <a:bodyPr>
            <a:spAutoFit/>
          </a:bodyPr>
          <a:lstStyle/>
          <a:p>
            <a:r>
              <a:rPr lang="en-US" sz="3600" dirty="0" smtClean="0">
                <a:solidFill>
                  <a:srgbClr val="0000FF"/>
                </a:solidFill>
              </a:rPr>
              <a:t>What kind of organism eats both meat and plants?</a:t>
            </a:r>
          </a:p>
          <a:p>
            <a:pPr lvl="1"/>
            <a:endParaRPr lang="en-US" sz="2800" dirty="0" smtClean="0">
              <a:solidFill>
                <a:srgbClr val="0000FF"/>
              </a:solidFill>
            </a:endParaRPr>
          </a:p>
          <a:p>
            <a:pPr marL="971550" lvl="1" indent="-514350">
              <a:buFont typeface="+mj-lt"/>
              <a:buAutoNum type="alphaLcPeriod"/>
            </a:pPr>
            <a:r>
              <a:rPr lang="en-US" sz="2800" dirty="0" smtClean="0">
                <a:solidFill>
                  <a:srgbClr val="0000FF"/>
                </a:solidFill>
              </a:rPr>
              <a:t>Carnivore</a:t>
            </a:r>
          </a:p>
          <a:p>
            <a:pPr marL="971550" lvl="1" indent="-514350">
              <a:buFont typeface="+mj-lt"/>
              <a:buAutoNum type="alphaLcPeriod"/>
            </a:pPr>
            <a:r>
              <a:rPr lang="en-US" sz="2800" dirty="0" smtClean="0">
                <a:solidFill>
                  <a:srgbClr val="0000FF"/>
                </a:solidFill>
              </a:rPr>
              <a:t>Herbivore</a:t>
            </a:r>
          </a:p>
          <a:p>
            <a:pPr marL="971550" lvl="1" indent="-514350">
              <a:buFont typeface="+mj-lt"/>
              <a:buAutoNum type="alphaLcPeriod"/>
            </a:pPr>
            <a:r>
              <a:rPr lang="en-US" sz="2800" dirty="0" smtClean="0">
                <a:solidFill>
                  <a:srgbClr val="0000FF"/>
                </a:solidFill>
              </a:rPr>
              <a:t>Omnivore</a:t>
            </a:r>
          </a:p>
          <a:p>
            <a:pPr marL="971550" lvl="1" indent="-514350">
              <a:buFont typeface="+mj-lt"/>
              <a:buAutoNum type="alphaLcPeriod"/>
            </a:pPr>
            <a:r>
              <a:rPr lang="en-US" sz="2800" dirty="0" smtClean="0">
                <a:solidFill>
                  <a:srgbClr val="0000FF"/>
                </a:solidFill>
              </a:rPr>
              <a:t>producer</a:t>
            </a:r>
            <a:endParaRPr lang="en-US" sz="2800" dirty="0">
              <a:solidFill>
                <a:srgbClr val="0000FF"/>
              </a:solidFill>
            </a:endParaRPr>
          </a:p>
        </p:txBody>
      </p:sp>
      <p:sp>
        <p:nvSpPr>
          <p:cNvPr id="110600" name="Text Box 12"/>
          <p:cNvSpPr txBox="1">
            <a:spLocks noChangeArrowheads="1"/>
          </p:cNvSpPr>
          <p:nvPr/>
        </p:nvSpPr>
        <p:spPr bwMode="auto">
          <a:xfrm>
            <a:off x="533400" y="48006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pic>
        <p:nvPicPr>
          <p:cNvPr id="28674" name="Picture 2" descr="chicken"/>
          <p:cNvPicPr>
            <a:picLocks noChangeAspect="1" noChangeArrowheads="1"/>
          </p:cNvPicPr>
          <p:nvPr/>
        </p:nvPicPr>
        <p:blipFill>
          <a:blip r:embed="rId3" cstate="print"/>
          <a:srcRect/>
          <a:stretch>
            <a:fillRect/>
          </a:stretch>
        </p:blipFill>
        <p:spPr bwMode="auto">
          <a:xfrm>
            <a:off x="3429000" y="2286000"/>
            <a:ext cx="2438400" cy="2109216"/>
          </a:xfrm>
          <a:prstGeom prst="rect">
            <a:avLst/>
          </a:prstGeom>
          <a:noFill/>
        </p:spPr>
      </p:pic>
      <p:pic>
        <p:nvPicPr>
          <p:cNvPr id="28676" name="Picture 4" descr="http://scienceblogs.com/afarensis/gtotem_chimpanzee.jpg"/>
          <p:cNvPicPr>
            <a:picLocks noChangeAspect="1" noChangeArrowheads="1"/>
          </p:cNvPicPr>
          <p:nvPr/>
        </p:nvPicPr>
        <p:blipFill>
          <a:blip r:embed="rId4" cstate="print"/>
          <a:srcRect/>
          <a:stretch>
            <a:fillRect/>
          </a:stretch>
        </p:blipFill>
        <p:spPr bwMode="auto">
          <a:xfrm>
            <a:off x="5943600" y="3733800"/>
            <a:ext cx="2531517" cy="24987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1585049"/>
          </a:xfrm>
          <a:prstGeom prst="rect">
            <a:avLst/>
          </a:prstGeom>
          <a:noFill/>
          <a:ln w="9525">
            <a:noFill/>
            <a:miter lim="800000"/>
            <a:headEnd/>
            <a:tailEnd/>
          </a:ln>
        </p:spPr>
        <p:txBody>
          <a:bodyPr>
            <a:spAutoFit/>
          </a:bodyPr>
          <a:lstStyle/>
          <a:p>
            <a:pPr>
              <a:spcBef>
                <a:spcPct val="50000"/>
              </a:spcBef>
            </a:pPr>
            <a:r>
              <a:rPr lang="en-US" sz="2800" dirty="0" smtClean="0">
                <a:solidFill>
                  <a:srgbClr val="0000FF"/>
                </a:solidFill>
              </a:rPr>
              <a:t> </a:t>
            </a: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20716753">
            <a:off x="3382201" y="567937"/>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C</a:t>
            </a:r>
            <a:endParaRPr lang="en-US" sz="9600" dirty="0">
              <a:solidFill>
                <a:srgbClr val="0000FF"/>
              </a:solidFill>
            </a:endParaRPr>
          </a:p>
        </p:txBody>
      </p:sp>
      <p:pic>
        <p:nvPicPr>
          <p:cNvPr id="6" name="Picture 2" descr="chicken"/>
          <p:cNvPicPr>
            <a:picLocks noChangeAspect="1" noChangeArrowheads="1"/>
          </p:cNvPicPr>
          <p:nvPr/>
        </p:nvPicPr>
        <p:blipFill>
          <a:blip r:embed="rId3" cstate="print"/>
          <a:srcRect/>
          <a:stretch>
            <a:fillRect/>
          </a:stretch>
        </p:blipFill>
        <p:spPr bwMode="auto">
          <a:xfrm>
            <a:off x="5181600" y="990600"/>
            <a:ext cx="1600200" cy="1384173"/>
          </a:xfrm>
          <a:prstGeom prst="rect">
            <a:avLst/>
          </a:prstGeom>
          <a:noFill/>
        </p:spPr>
      </p:pic>
      <p:pic>
        <p:nvPicPr>
          <p:cNvPr id="26626" name="Picture 2" descr="http://benanite.files.wordpress.com/2008/04/sunflower_seed05.jpg"/>
          <p:cNvPicPr>
            <a:picLocks noChangeAspect="1" noChangeArrowheads="1"/>
          </p:cNvPicPr>
          <p:nvPr/>
        </p:nvPicPr>
        <p:blipFill>
          <a:blip r:embed="rId4" cstate="print"/>
          <a:srcRect/>
          <a:stretch>
            <a:fillRect/>
          </a:stretch>
        </p:blipFill>
        <p:spPr bwMode="auto">
          <a:xfrm>
            <a:off x="7239000" y="914400"/>
            <a:ext cx="609600" cy="527304"/>
          </a:xfrm>
          <a:prstGeom prst="rect">
            <a:avLst/>
          </a:prstGeom>
          <a:noFill/>
        </p:spPr>
      </p:pic>
      <p:pic>
        <p:nvPicPr>
          <p:cNvPr id="26628" name="Picture 4" descr="http://www.botswanagallery.org/thesis/A/img2/earthworms.jpg"/>
          <p:cNvPicPr>
            <a:picLocks noChangeAspect="1" noChangeArrowheads="1"/>
          </p:cNvPicPr>
          <p:nvPr/>
        </p:nvPicPr>
        <p:blipFill>
          <a:blip r:embed="rId5" cstate="print"/>
          <a:srcRect/>
          <a:stretch>
            <a:fillRect/>
          </a:stretch>
        </p:blipFill>
        <p:spPr bwMode="auto">
          <a:xfrm>
            <a:off x="7315200" y="1905000"/>
            <a:ext cx="914400" cy="685800"/>
          </a:xfrm>
          <a:prstGeom prst="rect">
            <a:avLst/>
          </a:prstGeom>
          <a:noFill/>
        </p:spPr>
      </p:pic>
      <p:pic>
        <p:nvPicPr>
          <p:cNvPr id="9" name="Picture 4" descr="http://scienceblogs.com/afarensis/gtotem_chimpanzee.jpg"/>
          <p:cNvPicPr>
            <a:picLocks noChangeAspect="1" noChangeArrowheads="1"/>
          </p:cNvPicPr>
          <p:nvPr/>
        </p:nvPicPr>
        <p:blipFill>
          <a:blip r:embed="rId6" cstate="print"/>
          <a:srcRect/>
          <a:stretch>
            <a:fillRect/>
          </a:stretch>
        </p:blipFill>
        <p:spPr bwMode="auto">
          <a:xfrm>
            <a:off x="7086600" y="4267200"/>
            <a:ext cx="1752600" cy="1729898"/>
          </a:xfrm>
          <a:prstGeom prst="rect">
            <a:avLst/>
          </a:prstGeom>
          <a:noFill/>
        </p:spPr>
      </p:pic>
      <p:pic>
        <p:nvPicPr>
          <p:cNvPr id="10" name="Picture 2" descr="http://benanite.files.wordpress.com/2008/04/sunflower_seed05.jpg"/>
          <p:cNvPicPr>
            <a:picLocks noChangeAspect="1" noChangeArrowheads="1"/>
          </p:cNvPicPr>
          <p:nvPr/>
        </p:nvPicPr>
        <p:blipFill>
          <a:blip r:embed="rId4" cstate="print"/>
          <a:srcRect/>
          <a:stretch>
            <a:fillRect/>
          </a:stretch>
        </p:blipFill>
        <p:spPr bwMode="auto">
          <a:xfrm>
            <a:off x="5410200" y="3276600"/>
            <a:ext cx="609600" cy="527304"/>
          </a:xfrm>
          <a:prstGeom prst="rect">
            <a:avLst/>
          </a:prstGeom>
          <a:noFill/>
        </p:spPr>
      </p:pic>
      <p:pic>
        <p:nvPicPr>
          <p:cNvPr id="26630" name="Picture 6" descr="http://askpari.files.wordpress.com/2009/06/100_4807_banana_tree.jpg"/>
          <p:cNvPicPr>
            <a:picLocks noChangeAspect="1" noChangeArrowheads="1"/>
          </p:cNvPicPr>
          <p:nvPr/>
        </p:nvPicPr>
        <p:blipFill>
          <a:blip r:embed="rId7" cstate="print"/>
          <a:srcRect/>
          <a:stretch>
            <a:fillRect/>
          </a:stretch>
        </p:blipFill>
        <p:spPr bwMode="auto">
          <a:xfrm>
            <a:off x="5791200" y="4114800"/>
            <a:ext cx="821285" cy="1203325"/>
          </a:xfrm>
          <a:prstGeom prst="rect">
            <a:avLst/>
          </a:prstGeom>
          <a:noFill/>
        </p:spPr>
      </p:pic>
      <p:pic>
        <p:nvPicPr>
          <p:cNvPr id="26632" name="Picture 8" descr="http://www.security-termite-control.com/Treatment/termites-in-soil.gif"/>
          <p:cNvPicPr>
            <a:picLocks noChangeAspect="1" noChangeArrowheads="1"/>
          </p:cNvPicPr>
          <p:nvPr/>
        </p:nvPicPr>
        <p:blipFill>
          <a:blip r:embed="rId8" cstate="print"/>
          <a:srcRect/>
          <a:stretch>
            <a:fillRect/>
          </a:stretch>
        </p:blipFill>
        <p:spPr bwMode="auto">
          <a:xfrm>
            <a:off x="5181600" y="5638800"/>
            <a:ext cx="1143000" cy="934571"/>
          </a:xfrm>
          <a:prstGeom prst="rect">
            <a:avLst/>
          </a:prstGeom>
          <a:noFill/>
        </p:spPr>
      </p:pic>
      <p:pic>
        <p:nvPicPr>
          <p:cNvPr id="26634" name="Picture 10" descr="http://media-cdn.tripadvisor.com/media/photo-s/01/20/cf/36/tropical-river-fish.jpg"/>
          <p:cNvPicPr>
            <a:picLocks noChangeAspect="1" noChangeArrowheads="1"/>
          </p:cNvPicPr>
          <p:nvPr/>
        </p:nvPicPr>
        <p:blipFill>
          <a:blip r:embed="rId9" cstate="print"/>
          <a:srcRect/>
          <a:stretch>
            <a:fillRect/>
          </a:stretch>
        </p:blipFill>
        <p:spPr bwMode="auto">
          <a:xfrm>
            <a:off x="3886200" y="3276600"/>
            <a:ext cx="1447800" cy="963445"/>
          </a:xfrm>
          <a:prstGeom prst="rect">
            <a:avLst/>
          </a:prstGeom>
          <a:noFill/>
        </p:spPr>
      </p:pic>
      <p:cxnSp>
        <p:nvCxnSpPr>
          <p:cNvPr id="15" name="Straight Arrow Connector 14"/>
          <p:cNvCxnSpPr/>
          <p:nvPr/>
        </p:nvCxnSpPr>
        <p:spPr>
          <a:xfrm rot="10800000" flipV="1">
            <a:off x="6522720" y="1264920"/>
            <a:ext cx="640080" cy="1828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26628" idx="1"/>
          </p:cNvCxnSpPr>
          <p:nvPr/>
        </p:nvCxnSpPr>
        <p:spPr>
          <a:xfrm rot="10800000">
            <a:off x="6629400" y="1828800"/>
            <a:ext cx="685800" cy="4191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10" idx="3"/>
          </p:cNvCxnSpPr>
          <p:nvPr/>
        </p:nvCxnSpPr>
        <p:spPr>
          <a:xfrm>
            <a:off x="6019800" y="3540252"/>
            <a:ext cx="1524000" cy="11079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5059680" y="3962400"/>
            <a:ext cx="225552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V="1">
            <a:off x="6507480" y="4876800"/>
            <a:ext cx="960120" cy="76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flipV="1">
            <a:off x="6202680" y="5257800"/>
            <a:ext cx="1188720" cy="838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Rectangle 27"/>
          <p:cNvSpPr/>
          <p:nvPr/>
        </p:nvSpPr>
        <p:spPr>
          <a:xfrm>
            <a:off x="457200" y="1981200"/>
            <a:ext cx="3581400" cy="4401205"/>
          </a:xfrm>
          <a:prstGeom prst="rect">
            <a:avLst/>
          </a:prstGeom>
        </p:spPr>
        <p:txBody>
          <a:bodyPr wrap="square">
            <a:spAutoFit/>
          </a:bodyPr>
          <a:lstStyle/>
          <a:p>
            <a:r>
              <a:rPr lang="en-US" sz="2800" dirty="0" smtClean="0">
                <a:solidFill>
                  <a:srgbClr val="0000FF"/>
                </a:solidFill>
              </a:rPr>
              <a:t>Omnivores, like chickens and chimpanzees, eat both plants and animals. Grizzly bears feed on salmon but also on fruits and nuts. Even humans are omnivores!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0600">
                                            <p:txEl>
                                              <p:pRg st="0" end="0"/>
                                            </p:txEl>
                                          </p:spTgt>
                                        </p:tgtEl>
                                        <p:attrNameLst>
                                          <p:attrName>style.visibility</p:attrName>
                                        </p:attrNameLst>
                                      </p:cBhvr>
                                      <p:to>
                                        <p:strVal val="visible"/>
                                      </p:to>
                                    </p:set>
                                    <p:animEffect transition="in" filter="box(in)">
                                      <p:cBhvr>
                                        <p:cTn id="7" dur="500"/>
                                        <p:tgtEl>
                                          <p:spTgt spid="1106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3354765"/>
          </a:xfrm>
          <a:prstGeom prst="rect">
            <a:avLst/>
          </a:prstGeom>
          <a:noFill/>
          <a:ln w="9525">
            <a:noFill/>
            <a:miter lim="800000"/>
            <a:headEnd/>
            <a:tailEnd/>
          </a:ln>
        </p:spPr>
        <p:txBody>
          <a:bodyPr>
            <a:spAutoFit/>
          </a:bodyPr>
          <a:lstStyle/>
          <a:p>
            <a:r>
              <a:rPr lang="en-US" sz="3600" dirty="0" smtClean="0">
                <a:solidFill>
                  <a:srgbClr val="0000FF"/>
                </a:solidFill>
              </a:rPr>
              <a:t>What is flowing from one part of a food chain  to another? </a:t>
            </a:r>
          </a:p>
          <a:p>
            <a:endParaRPr lang="en-US" sz="2800" dirty="0" smtClean="0">
              <a:solidFill>
                <a:srgbClr val="0000FF"/>
              </a:solidFill>
            </a:endParaRPr>
          </a:p>
          <a:p>
            <a:pPr marL="971550" lvl="1" indent="-514350">
              <a:buFont typeface="+mj-lt"/>
              <a:buAutoNum type="alphaLcPeriod"/>
            </a:pPr>
            <a:r>
              <a:rPr lang="en-US" sz="2800" dirty="0" smtClean="0">
                <a:solidFill>
                  <a:srgbClr val="0000FF"/>
                </a:solidFill>
              </a:rPr>
              <a:t>food</a:t>
            </a:r>
          </a:p>
          <a:p>
            <a:pPr marL="971550" lvl="1" indent="-514350">
              <a:buFont typeface="+mj-lt"/>
              <a:buAutoNum type="alphaLcPeriod"/>
            </a:pPr>
            <a:r>
              <a:rPr lang="en-US" sz="2800" dirty="0" smtClean="0">
                <a:solidFill>
                  <a:srgbClr val="0000FF"/>
                </a:solidFill>
              </a:rPr>
              <a:t>energy</a:t>
            </a:r>
          </a:p>
          <a:p>
            <a:pPr marL="971550" lvl="1" indent="-514350">
              <a:buFont typeface="+mj-lt"/>
              <a:buAutoNum type="alphaLcPeriod"/>
            </a:pPr>
            <a:r>
              <a:rPr lang="en-US" sz="2800" dirty="0" smtClean="0">
                <a:solidFill>
                  <a:srgbClr val="0000FF"/>
                </a:solidFill>
              </a:rPr>
              <a:t>water</a:t>
            </a:r>
          </a:p>
          <a:p>
            <a:pPr marL="971550" lvl="1" indent="-514350">
              <a:buFont typeface="+mj-lt"/>
              <a:buAutoNum type="alphaLcPeriod"/>
            </a:pPr>
            <a:r>
              <a:rPr lang="en-US" sz="2800" dirty="0" smtClean="0">
                <a:solidFill>
                  <a:srgbClr val="0000FF"/>
                </a:solidFill>
              </a:rPr>
              <a:t>heat</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pic>
        <p:nvPicPr>
          <p:cNvPr id="24578" name="Picture 2" descr="http://www.yvonnegraphy.com/wp-content/uploads/2008/08/foodchain.gif"/>
          <p:cNvPicPr>
            <a:picLocks noChangeAspect="1" noChangeArrowheads="1"/>
          </p:cNvPicPr>
          <p:nvPr/>
        </p:nvPicPr>
        <p:blipFill>
          <a:blip r:embed="rId3" cstate="print"/>
          <a:srcRect/>
          <a:stretch>
            <a:fillRect/>
          </a:stretch>
        </p:blipFill>
        <p:spPr bwMode="auto">
          <a:xfrm>
            <a:off x="4800600" y="1828800"/>
            <a:ext cx="2819400" cy="45303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652602">
            <a:off x="3186444" y="696862"/>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B</a:t>
            </a:r>
            <a:endParaRPr lang="en-US" sz="9600" dirty="0">
              <a:solidFill>
                <a:srgbClr val="0000FF"/>
              </a:solidFill>
            </a:endParaRPr>
          </a:p>
        </p:txBody>
      </p:sp>
      <p:pic>
        <p:nvPicPr>
          <p:cNvPr id="65538" name="Picture 2" descr="http://www.sugar.ca/english/images/tradealliances/food_chain.jpg"/>
          <p:cNvPicPr>
            <a:picLocks noChangeAspect="1" noChangeArrowheads="1"/>
          </p:cNvPicPr>
          <p:nvPr/>
        </p:nvPicPr>
        <p:blipFill>
          <a:blip r:embed="rId3" cstate="print"/>
          <a:srcRect/>
          <a:stretch>
            <a:fillRect/>
          </a:stretch>
        </p:blipFill>
        <p:spPr bwMode="auto">
          <a:xfrm>
            <a:off x="4295775" y="1143000"/>
            <a:ext cx="4848225" cy="4657725"/>
          </a:xfrm>
          <a:prstGeom prst="rect">
            <a:avLst/>
          </a:prstGeom>
          <a:noFill/>
        </p:spPr>
      </p:pic>
      <p:sp>
        <p:nvSpPr>
          <p:cNvPr id="6" name="Rectangle 5"/>
          <p:cNvSpPr/>
          <p:nvPr/>
        </p:nvSpPr>
        <p:spPr>
          <a:xfrm>
            <a:off x="228600" y="2057400"/>
            <a:ext cx="3886200" cy="4832092"/>
          </a:xfrm>
          <a:prstGeom prst="rect">
            <a:avLst/>
          </a:prstGeom>
        </p:spPr>
        <p:txBody>
          <a:bodyPr wrap="square">
            <a:spAutoFit/>
          </a:bodyPr>
          <a:lstStyle/>
          <a:p>
            <a:r>
              <a:rPr lang="en-US" sz="2800" dirty="0" smtClean="0">
                <a:solidFill>
                  <a:srgbClr val="0000FF"/>
                </a:solidFill>
              </a:rPr>
              <a:t>A food chain shows the </a:t>
            </a:r>
            <a:r>
              <a:rPr lang="en-US" sz="2800" b="1" dirty="0" smtClean="0">
                <a:solidFill>
                  <a:srgbClr val="0000FF"/>
                </a:solidFill>
              </a:rPr>
              <a:t>FLOW OF ENERGY  </a:t>
            </a:r>
            <a:r>
              <a:rPr lang="en-US" sz="2800" dirty="0" smtClean="0">
                <a:solidFill>
                  <a:srgbClr val="0000FF"/>
                </a:solidFill>
              </a:rPr>
              <a:t>as it passes from one organism to another.  Producers capture and store the energy from the sun. The food chain shows the path of the energy as each organism is eaten by another.</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smtClean="0"/>
              <a:t>Summarizing</a:t>
            </a:r>
          </a:p>
        </p:txBody>
      </p:sp>
      <p:sp>
        <p:nvSpPr>
          <p:cNvPr id="186371" name="Rectangle 3"/>
          <p:cNvSpPr>
            <a:spLocks noGrp="1"/>
          </p:cNvSpPr>
          <p:nvPr>
            <p:ph type="body" idx="1"/>
          </p:nvPr>
        </p:nvSpPr>
        <p:spPr/>
        <p:txBody>
          <a:bodyPr/>
          <a:lstStyle/>
          <a:p>
            <a:pPr>
              <a:buFont typeface="Wingdings 2" pitchFamily="18" charset="2"/>
              <a:buNone/>
            </a:pPr>
            <a:r>
              <a:rPr lang="en-US" sz="3200" dirty="0" smtClean="0"/>
              <a:t>Talking Chips:</a:t>
            </a:r>
          </a:p>
          <a:p>
            <a:pPr>
              <a:buFont typeface="Wingdings 2" pitchFamily="18" charset="2"/>
              <a:buNone/>
            </a:pPr>
            <a:r>
              <a:rPr lang="en-US" sz="3200" dirty="0" smtClean="0"/>
              <a:t>In a group of 4, each member answer one of these questions</a:t>
            </a:r>
          </a:p>
          <a:p>
            <a:pPr marL="514350" indent="-514350">
              <a:buFont typeface="Wingdings 2" pitchFamily="18" charset="2"/>
              <a:buAutoNum type="arabicPeriod"/>
            </a:pPr>
            <a:r>
              <a:rPr lang="en-US" sz="2400" dirty="0" smtClean="0"/>
              <a:t>What is the main source of energy on Earth?</a:t>
            </a:r>
          </a:p>
          <a:p>
            <a:pPr marL="514350" indent="-514350">
              <a:buFont typeface="Wingdings 2" pitchFamily="18" charset="2"/>
              <a:buAutoNum type="arabicPeriod"/>
            </a:pPr>
            <a:r>
              <a:rPr lang="en-US" sz="2400" dirty="0" smtClean="0"/>
              <a:t>What do we call an organism that captures and stores energy?</a:t>
            </a:r>
          </a:p>
          <a:p>
            <a:pPr marL="514350" indent="-514350">
              <a:buFont typeface="Wingdings 2" pitchFamily="18" charset="2"/>
              <a:buAutoNum type="arabicPeriod"/>
            </a:pPr>
            <a:r>
              <a:rPr lang="en-US" sz="2400" dirty="0" smtClean="0"/>
              <a:t>In a food chain, what does the arrow indicate?</a:t>
            </a:r>
          </a:p>
          <a:p>
            <a:pPr marL="514350" indent="-514350">
              <a:buFont typeface="Wingdings 2" pitchFamily="18" charset="2"/>
              <a:buAutoNum type="arabicPeriod"/>
            </a:pPr>
            <a:r>
              <a:rPr lang="en-US" sz="2400" dirty="0" smtClean="0"/>
              <a:t>What would the FIRST consumer in a food chain be called?</a:t>
            </a:r>
          </a:p>
          <a:p>
            <a:pPr marL="514350" indent="-514350">
              <a:buFont typeface="Wingdings 2" pitchFamily="18" charset="2"/>
              <a:buAutoNum type="arabicPeriod"/>
            </a:pPr>
            <a:endParaRPr lang="en-US" sz="2400" dirty="0" smtClean="0"/>
          </a:p>
          <a:p>
            <a:pPr marL="514350" indent="-514350">
              <a:buFont typeface="Wingdings 2" pitchFamily="18" charset="2"/>
              <a:buAutoNum type="arabicPeriod"/>
            </a:pPr>
            <a:endParaRPr lang="en-US" sz="2400" dirty="0" smtClean="0"/>
          </a:p>
          <a:p>
            <a:pPr marL="514350" indent="-514350">
              <a:buFont typeface="Wingdings 2" pitchFamily="18" charset="2"/>
              <a:buAutoNum type="arabicPeriod"/>
            </a:pPr>
            <a:endParaRPr lang="en-US" sz="2400" dirty="0" smtClean="0"/>
          </a:p>
        </p:txBody>
      </p:sp>
      <p:pic>
        <p:nvPicPr>
          <p:cNvPr id="186373" name="Picture 5" descr="MCj04077340000[1]"/>
          <p:cNvPicPr>
            <a:picLocks noChangeAspect="1" noChangeArrowheads="1"/>
          </p:cNvPicPr>
          <p:nvPr/>
        </p:nvPicPr>
        <p:blipFill>
          <a:blip r:embed="rId3" cstate="print"/>
          <a:srcRect/>
          <a:stretch>
            <a:fillRect/>
          </a:stretch>
        </p:blipFill>
        <p:spPr bwMode="auto">
          <a:xfrm>
            <a:off x="6705600" y="609600"/>
            <a:ext cx="1600200" cy="1600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a:solidFill>
                <a:srgbClr val="0000FF"/>
              </a:solidFill>
            </a:endParaRPr>
          </a:p>
          <a:p>
            <a:pPr>
              <a:spcBef>
                <a:spcPct val="50000"/>
              </a:spcBef>
            </a:pPr>
            <a:endParaRPr lang="en-US" sz="2800">
              <a:solidFill>
                <a:srgbClr val="0000FF"/>
              </a:solidFill>
            </a:endParaRPr>
          </a:p>
          <a:p>
            <a:pPr>
              <a:spcBef>
                <a:spcPct val="50000"/>
              </a:spcBef>
            </a:pPr>
            <a:endParaRPr lang="en-US"/>
          </a:p>
        </p:txBody>
      </p:sp>
      <p:sp>
        <p:nvSpPr>
          <p:cNvPr id="111625" name="Text Box 10"/>
          <p:cNvSpPr txBox="1">
            <a:spLocks noChangeArrowheads="1"/>
          </p:cNvSpPr>
          <p:nvPr/>
        </p:nvSpPr>
        <p:spPr bwMode="auto">
          <a:xfrm>
            <a:off x="685800" y="838200"/>
            <a:ext cx="7696200" cy="830997"/>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endParaRPr lang="en-US" sz="4800" dirty="0">
              <a:solidFill>
                <a:schemeClr val="accent2"/>
              </a:solidFill>
              <a:latin typeface="+mj-lt"/>
            </a:endParaRPr>
          </a:p>
        </p:txBody>
      </p:sp>
      <p:sp>
        <p:nvSpPr>
          <p:cNvPr id="5" name="Rectangle 4"/>
          <p:cNvSpPr/>
          <p:nvPr/>
        </p:nvSpPr>
        <p:spPr>
          <a:xfrm>
            <a:off x="381000" y="1600200"/>
            <a:ext cx="8382000" cy="5047536"/>
          </a:xfrm>
          <a:prstGeom prst="rect">
            <a:avLst/>
          </a:prstGeom>
        </p:spPr>
        <p:txBody>
          <a:bodyPr wrap="square">
            <a:spAutoFit/>
          </a:bodyPr>
          <a:lstStyle/>
          <a:p>
            <a:pPr marL="495300" indent="-495300">
              <a:buFont typeface="Wingdings 2" pitchFamily="18" charset="2"/>
              <a:buNone/>
            </a:pPr>
            <a:r>
              <a:rPr lang="en-US" sz="3200" dirty="0" smtClean="0"/>
              <a:t>Number your paper from 1-3, select the answers that you think are correct</a:t>
            </a:r>
          </a:p>
          <a:p>
            <a:pPr lvl="0"/>
            <a:r>
              <a:rPr lang="en-US" sz="2400" dirty="0" smtClean="0"/>
              <a:t>1. Carnivores are animals that eat other animals, and herbivores are animals that only eat plants.  Which of the following shows a way that energy from the Sun can flow through an ecosystem that has both carnivores and herbivores?</a:t>
            </a:r>
          </a:p>
          <a:p>
            <a:pPr lvl="0"/>
            <a:endParaRPr lang="en-US" sz="2400" dirty="0" smtClean="0"/>
          </a:p>
          <a:p>
            <a:pPr marL="342900" indent="-342900">
              <a:buFont typeface="+mj-lt"/>
              <a:buAutoNum type="alphaLcPeriod"/>
            </a:pPr>
            <a:r>
              <a:rPr lang="en-US" sz="2400" dirty="0" smtClean="0"/>
              <a:t> Carnivores             Sun           herbivores            plants</a:t>
            </a:r>
          </a:p>
          <a:p>
            <a:pPr marL="342900" indent="-342900">
              <a:buFont typeface="+mj-lt"/>
              <a:buAutoNum type="alphaLcPeriod"/>
            </a:pPr>
            <a:r>
              <a:rPr lang="en-US" sz="2400" dirty="0" smtClean="0"/>
              <a:t> Sun            carnivores            plants            herbivores</a:t>
            </a:r>
          </a:p>
          <a:p>
            <a:pPr marL="342900" indent="-342900">
              <a:buFont typeface="+mj-lt"/>
              <a:buAutoNum type="alphaLcPeriod"/>
            </a:pPr>
            <a:r>
              <a:rPr lang="en-US" sz="2400" dirty="0" smtClean="0"/>
              <a:t> Plants         carnivores            Sun            herbivores</a:t>
            </a:r>
          </a:p>
          <a:p>
            <a:pPr marL="342900" indent="-342900">
              <a:buFont typeface="+mj-lt"/>
              <a:buAutoNum type="alphaLcPeriod"/>
            </a:pPr>
            <a:r>
              <a:rPr lang="en-US" sz="2400" dirty="0" smtClean="0"/>
              <a:t> Sun           plants           herbivores              carnivores</a:t>
            </a:r>
          </a:p>
          <a:p>
            <a:pPr marL="495300" indent="-495300">
              <a:buFont typeface="Wingdings 2" pitchFamily="18" charset="2"/>
              <a:buNone/>
            </a:pPr>
            <a:endParaRPr lang="en-US" sz="2000" dirty="0" smtClean="0"/>
          </a:p>
        </p:txBody>
      </p:sp>
      <p:cxnSp>
        <p:nvCxnSpPr>
          <p:cNvPr id="7" name="Straight Arrow Connector 6"/>
          <p:cNvCxnSpPr/>
          <p:nvPr/>
        </p:nvCxnSpPr>
        <p:spPr>
          <a:xfrm>
            <a:off x="2514600" y="5029200"/>
            <a:ext cx="8382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4800" y="50292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77000" y="50292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00200" y="54102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00200" y="60960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5715000"/>
            <a:ext cx="6096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76600" y="60960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91200" y="60960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38600" y="57150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038600" y="54102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62600" y="57150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91200" y="5410200"/>
            <a:ext cx="762000" cy="158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a:solidFill>
                <a:srgbClr val="0000FF"/>
              </a:solidFill>
            </a:endParaRPr>
          </a:p>
          <a:p>
            <a:pPr>
              <a:spcBef>
                <a:spcPct val="50000"/>
              </a:spcBef>
            </a:pPr>
            <a:endParaRPr lang="en-US" sz="2800">
              <a:solidFill>
                <a:srgbClr val="0000FF"/>
              </a:solidFill>
            </a:endParaRPr>
          </a:p>
          <a:p>
            <a:pPr>
              <a:spcBef>
                <a:spcPct val="50000"/>
              </a:spcBef>
            </a:pPr>
            <a:endParaRPr lang="en-US"/>
          </a:p>
        </p:txBody>
      </p:sp>
      <p:sp>
        <p:nvSpPr>
          <p:cNvPr id="111625" name="Text Box 10"/>
          <p:cNvSpPr txBox="1">
            <a:spLocks noChangeArrowheads="1"/>
          </p:cNvSpPr>
          <p:nvPr/>
        </p:nvSpPr>
        <p:spPr bwMode="auto">
          <a:xfrm>
            <a:off x="685800" y="838200"/>
            <a:ext cx="7696200" cy="830997"/>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endParaRPr lang="en-US" sz="4800" dirty="0">
              <a:solidFill>
                <a:schemeClr val="accent2"/>
              </a:solidFill>
              <a:latin typeface="+mj-lt"/>
            </a:endParaRPr>
          </a:p>
        </p:txBody>
      </p:sp>
      <p:sp>
        <p:nvSpPr>
          <p:cNvPr id="5" name="Rectangle 4"/>
          <p:cNvSpPr/>
          <p:nvPr/>
        </p:nvSpPr>
        <p:spPr>
          <a:xfrm>
            <a:off x="457200" y="1600200"/>
            <a:ext cx="8382000" cy="3231654"/>
          </a:xfrm>
          <a:prstGeom prst="rect">
            <a:avLst/>
          </a:prstGeom>
        </p:spPr>
        <p:txBody>
          <a:bodyPr wrap="square">
            <a:spAutoFit/>
          </a:bodyPr>
          <a:lstStyle/>
          <a:p>
            <a:r>
              <a:rPr lang="en-US" sz="3200" dirty="0" smtClean="0"/>
              <a:t>2. Which of the following shows one path in which energy flows through an environment?</a:t>
            </a:r>
          </a:p>
          <a:p>
            <a:endParaRPr lang="en-US" sz="2400" dirty="0" smtClean="0"/>
          </a:p>
          <a:p>
            <a:pPr marL="914400" lvl="1" indent="-457200">
              <a:buFont typeface="+mj-lt"/>
              <a:buAutoNum type="alphaLcPeriod"/>
            </a:pPr>
            <a:r>
              <a:rPr lang="en-US" sz="2400" dirty="0" smtClean="0"/>
              <a:t>An animal chain</a:t>
            </a:r>
          </a:p>
          <a:p>
            <a:pPr marL="914400" lvl="1" indent="-457200">
              <a:buFont typeface="+mj-lt"/>
              <a:buAutoNum type="alphaLcPeriod"/>
            </a:pPr>
            <a:r>
              <a:rPr lang="en-US" sz="2400" dirty="0" smtClean="0"/>
              <a:t>A food chain</a:t>
            </a:r>
          </a:p>
          <a:p>
            <a:pPr marL="914400" lvl="1" indent="-457200">
              <a:buFont typeface="+mj-lt"/>
              <a:buAutoNum type="alphaLcPeriod"/>
            </a:pPr>
            <a:r>
              <a:rPr lang="en-US" sz="2400" dirty="0" smtClean="0"/>
              <a:t>A food pyramid</a:t>
            </a:r>
          </a:p>
          <a:p>
            <a:pPr marL="914400" lvl="1" indent="-457200">
              <a:buFont typeface="+mj-lt"/>
              <a:buAutoNum type="alphaLcPeriod"/>
            </a:pPr>
            <a:r>
              <a:rPr lang="en-US" sz="2400" dirty="0" smtClean="0"/>
              <a:t>A food web</a:t>
            </a:r>
          </a:p>
          <a:p>
            <a:pPr marL="495300" indent="-495300">
              <a:buFont typeface="Wingdings 2" pitchFamily="18" charset="2"/>
              <a:buNone/>
            </a:pP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704850"/>
            <a:ext cx="8229600" cy="742950"/>
          </a:xfrm>
        </p:spPr>
        <p:txBody>
          <a:bodyPr/>
          <a:lstStyle/>
          <a:p>
            <a:pPr eaLnBrk="1" hangingPunct="1"/>
            <a:r>
              <a:rPr lang="en-US" sz="4500" dirty="0" smtClean="0"/>
              <a:t>SC.4.L.17.3</a:t>
            </a:r>
          </a:p>
        </p:txBody>
      </p:sp>
      <p:sp>
        <p:nvSpPr>
          <p:cNvPr id="99330" name="Content Placeholder 2"/>
          <p:cNvSpPr>
            <a:spLocks noGrp="1"/>
          </p:cNvSpPr>
          <p:nvPr>
            <p:ph idx="4294967295"/>
          </p:nvPr>
        </p:nvSpPr>
        <p:spPr>
          <a:xfrm>
            <a:off x="457200" y="1371600"/>
            <a:ext cx="8229600" cy="5105400"/>
          </a:xfrm>
        </p:spPr>
        <p:txBody>
          <a:bodyPr/>
          <a:lstStyle/>
          <a:p>
            <a:pPr eaLnBrk="1" hangingPunct="1">
              <a:lnSpc>
                <a:spcPct val="80000"/>
              </a:lnSpc>
              <a:buNone/>
            </a:pPr>
            <a:r>
              <a:rPr lang="en-US" sz="2700" dirty="0" smtClean="0"/>
              <a:t>Benchmark:  </a:t>
            </a:r>
            <a:r>
              <a:rPr lang="en-US" sz="2800" dirty="0" smtClean="0"/>
              <a:t>Trace the flow of energy from the Sun as it is transferred along the food chain through the producers to the consumers.</a:t>
            </a:r>
            <a:endParaRPr lang="en-US" sz="2700" dirty="0" smtClean="0"/>
          </a:p>
          <a:p>
            <a:pPr eaLnBrk="1" hangingPunct="1">
              <a:lnSpc>
                <a:spcPct val="80000"/>
              </a:lnSpc>
              <a:buFont typeface="Wingdings 2" pitchFamily="18" charset="2"/>
              <a:buNone/>
            </a:pPr>
            <a:endParaRPr lang="en-US" sz="2700" dirty="0" smtClean="0">
              <a:solidFill>
                <a:srgbClr val="FF0000"/>
              </a:solidFill>
            </a:endParaRPr>
          </a:p>
          <a:p>
            <a:pPr eaLnBrk="1" hangingPunct="1">
              <a:lnSpc>
                <a:spcPct val="80000"/>
              </a:lnSpc>
              <a:buFont typeface="Wingdings 2" pitchFamily="18" charset="2"/>
              <a:buNone/>
            </a:pPr>
            <a:r>
              <a:rPr lang="en-US" sz="2700" dirty="0" smtClean="0">
                <a:solidFill>
                  <a:srgbClr val="FF0000"/>
                </a:solidFill>
              </a:rPr>
              <a:t>Essential Question:</a:t>
            </a:r>
          </a:p>
          <a:p>
            <a:pPr eaLnBrk="1" hangingPunct="1">
              <a:lnSpc>
                <a:spcPct val="80000"/>
              </a:lnSpc>
              <a:buNone/>
            </a:pPr>
            <a:r>
              <a:rPr lang="en-US" sz="3200" dirty="0" smtClean="0"/>
              <a:t>What is the relationship between the sun, producers, and consumers?</a:t>
            </a:r>
            <a:endParaRPr lang="en-US" sz="2700" dirty="0" smtClean="0">
              <a:solidFill>
                <a:srgbClr val="0000FF"/>
              </a:solidFill>
            </a:endParaRPr>
          </a:p>
          <a:p>
            <a:pPr eaLnBrk="1" hangingPunct="1">
              <a:lnSpc>
                <a:spcPct val="80000"/>
              </a:lnSpc>
              <a:buFont typeface="Wingdings 2" pitchFamily="18" charset="2"/>
              <a:buNone/>
            </a:pPr>
            <a:r>
              <a:rPr lang="en-US" sz="2700" dirty="0" smtClean="0">
                <a:solidFill>
                  <a:srgbClr val="FF0000"/>
                </a:solidFill>
              </a:rPr>
              <a:t>Vocabulary: </a:t>
            </a:r>
          </a:p>
          <a:p>
            <a:pPr>
              <a:buNone/>
            </a:pPr>
            <a:r>
              <a:rPr lang="en-US" sz="2800" dirty="0" smtClean="0"/>
              <a:t>food chain		producer	consumer	</a:t>
            </a:r>
          </a:p>
          <a:p>
            <a:pPr>
              <a:buNone/>
            </a:pPr>
            <a:r>
              <a:rPr lang="en-US" sz="2800" dirty="0" smtClean="0"/>
              <a:t>predator   		prey            	photosynthesis</a:t>
            </a:r>
          </a:p>
          <a:p>
            <a:pPr eaLnBrk="1" hangingPunct="1">
              <a:lnSpc>
                <a:spcPct val="80000"/>
              </a:lnSpc>
              <a:buNone/>
            </a:pPr>
            <a:r>
              <a:rPr lang="en-US" sz="27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a:solidFill>
                <a:srgbClr val="0000FF"/>
              </a:solidFill>
            </a:endParaRPr>
          </a:p>
          <a:p>
            <a:pPr>
              <a:spcBef>
                <a:spcPct val="50000"/>
              </a:spcBef>
            </a:pPr>
            <a:endParaRPr lang="en-US" sz="2800">
              <a:solidFill>
                <a:srgbClr val="0000FF"/>
              </a:solidFill>
            </a:endParaRPr>
          </a:p>
          <a:p>
            <a:pPr>
              <a:spcBef>
                <a:spcPct val="50000"/>
              </a:spcBef>
            </a:pPr>
            <a:endParaRPr lang="en-US"/>
          </a:p>
        </p:txBody>
      </p:sp>
      <p:sp>
        <p:nvSpPr>
          <p:cNvPr id="111625" name="Text Box 10"/>
          <p:cNvSpPr txBox="1">
            <a:spLocks noChangeArrowheads="1"/>
          </p:cNvSpPr>
          <p:nvPr/>
        </p:nvSpPr>
        <p:spPr bwMode="auto">
          <a:xfrm>
            <a:off x="685800" y="838200"/>
            <a:ext cx="7696200" cy="830997"/>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endParaRPr lang="en-US" sz="4800" dirty="0">
              <a:solidFill>
                <a:schemeClr val="accent2"/>
              </a:solidFill>
              <a:latin typeface="+mj-lt"/>
            </a:endParaRPr>
          </a:p>
        </p:txBody>
      </p:sp>
      <p:sp>
        <p:nvSpPr>
          <p:cNvPr id="22" name="TextBox 21"/>
          <p:cNvSpPr txBox="1"/>
          <p:nvPr/>
        </p:nvSpPr>
        <p:spPr>
          <a:xfrm>
            <a:off x="533400" y="1933575"/>
            <a:ext cx="8077200" cy="4555093"/>
          </a:xfrm>
          <a:prstGeom prst="rect">
            <a:avLst/>
          </a:prstGeom>
          <a:noFill/>
        </p:spPr>
        <p:txBody>
          <a:bodyPr wrap="square" rtlCol="0">
            <a:spAutoFit/>
          </a:bodyPr>
          <a:lstStyle/>
          <a:p>
            <a:r>
              <a:rPr lang="en-US" sz="3200" dirty="0" smtClean="0"/>
              <a:t>3. A bird called a snail kite gets its energy from eating the apple snail. What would happen to the snail kite if the apple snail died?</a:t>
            </a:r>
          </a:p>
          <a:p>
            <a:endParaRPr lang="en-US" sz="2400" dirty="0" smtClean="0"/>
          </a:p>
          <a:p>
            <a:pPr marL="971550" lvl="1" indent="-514350">
              <a:buFont typeface="+mj-lt"/>
              <a:buAutoNum type="alphaLcPeriod"/>
            </a:pPr>
            <a:r>
              <a:rPr lang="en-US" sz="2400" dirty="0" smtClean="0"/>
              <a:t>There would be more snail kites.</a:t>
            </a:r>
          </a:p>
          <a:p>
            <a:pPr marL="971550" lvl="1" indent="-514350">
              <a:buFont typeface="+mj-lt"/>
              <a:buAutoNum type="alphaLcPeriod"/>
            </a:pPr>
            <a:r>
              <a:rPr lang="en-US" sz="2400" dirty="0" smtClean="0"/>
              <a:t>The snail kites would eventually die.</a:t>
            </a:r>
          </a:p>
          <a:p>
            <a:pPr marL="971550" lvl="1" indent="-514350">
              <a:buFont typeface="+mj-lt"/>
              <a:buAutoNum type="alphaLcPeriod"/>
            </a:pPr>
            <a:r>
              <a:rPr lang="en-US" sz="2400" dirty="0" smtClean="0"/>
              <a:t>The snail kite would get extra energy from the food chain.</a:t>
            </a:r>
          </a:p>
          <a:p>
            <a:pPr marL="971550" lvl="1" indent="-514350">
              <a:buFont typeface="+mj-lt"/>
              <a:buAutoNum type="alphaLcPeriod"/>
            </a:pPr>
            <a:r>
              <a:rPr lang="en-US" sz="2400" dirty="0" smtClean="0"/>
              <a:t>The snail kite would be eaten by predators.</a:t>
            </a:r>
          </a:p>
          <a:p>
            <a:endParaRPr lang="en-US" dirty="0"/>
          </a:p>
        </p:txBody>
      </p:sp>
      <p:pic>
        <p:nvPicPr>
          <p:cNvPr id="70658" name="Picture 2" descr="http://www.naturescapes.net/052006/SnailKite_Landing.jpg"/>
          <p:cNvPicPr>
            <a:picLocks noChangeAspect="1" noChangeArrowheads="1"/>
          </p:cNvPicPr>
          <p:nvPr/>
        </p:nvPicPr>
        <p:blipFill>
          <a:blip r:embed="rId3" cstate="print"/>
          <a:srcRect/>
          <a:stretch>
            <a:fillRect/>
          </a:stretch>
        </p:blipFill>
        <p:spPr bwMode="auto">
          <a:xfrm>
            <a:off x="6705600" y="3505200"/>
            <a:ext cx="1841500" cy="12285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jamesranch.net/images/why-grass.jpg"/>
          <p:cNvPicPr>
            <a:picLocks noChangeAspect="1" noChangeArrowheads="1"/>
          </p:cNvPicPr>
          <p:nvPr/>
        </p:nvPicPr>
        <p:blipFill>
          <a:blip r:embed="rId3" cstate="print"/>
          <a:srcRect/>
          <a:stretch>
            <a:fillRect/>
          </a:stretch>
        </p:blipFill>
        <p:spPr bwMode="auto">
          <a:xfrm>
            <a:off x="3550920" y="2895600"/>
            <a:ext cx="5364480" cy="3352800"/>
          </a:xfrm>
          <a:prstGeom prst="rect">
            <a:avLst/>
          </a:prstGeom>
          <a:noFill/>
        </p:spPr>
      </p:pic>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a:p>
        </p:txBody>
      </p:sp>
      <p:sp>
        <p:nvSpPr>
          <p:cNvPr id="111625" name="Text Box 10"/>
          <p:cNvSpPr txBox="1">
            <a:spLocks noChangeArrowheads="1"/>
          </p:cNvSpPr>
          <p:nvPr/>
        </p:nvSpPr>
        <p:spPr bwMode="auto">
          <a:xfrm>
            <a:off x="685800" y="838200"/>
            <a:ext cx="7696200" cy="830997"/>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endParaRPr lang="en-US" sz="4800" dirty="0">
              <a:solidFill>
                <a:schemeClr val="accent2"/>
              </a:solidFill>
              <a:latin typeface="+mj-lt"/>
            </a:endParaRPr>
          </a:p>
        </p:txBody>
      </p:sp>
      <p:sp>
        <p:nvSpPr>
          <p:cNvPr id="22" name="TextBox 21"/>
          <p:cNvSpPr txBox="1"/>
          <p:nvPr/>
        </p:nvSpPr>
        <p:spPr>
          <a:xfrm>
            <a:off x="685800" y="1905000"/>
            <a:ext cx="7543800" cy="3231654"/>
          </a:xfrm>
          <a:prstGeom prst="rect">
            <a:avLst/>
          </a:prstGeom>
          <a:noFill/>
        </p:spPr>
        <p:txBody>
          <a:bodyPr wrap="square" rtlCol="0">
            <a:spAutoFit/>
          </a:bodyPr>
          <a:lstStyle/>
          <a:p>
            <a:pPr lvl="0"/>
            <a:r>
              <a:rPr lang="en-US" sz="3200" dirty="0" smtClean="0"/>
              <a:t>4. What is one way that </a:t>
            </a:r>
            <a:r>
              <a:rPr lang="en-US" sz="3200" b="1" dirty="0" smtClean="0"/>
              <a:t>all</a:t>
            </a:r>
            <a:r>
              <a:rPr lang="en-US" sz="3200" dirty="0" smtClean="0"/>
              <a:t> animals depend on plants?</a:t>
            </a:r>
          </a:p>
          <a:p>
            <a:r>
              <a:rPr lang="en-US" sz="2800" dirty="0" smtClean="0"/>
              <a:t> </a:t>
            </a:r>
          </a:p>
          <a:p>
            <a:pPr marL="971550" lvl="1" indent="-514350">
              <a:buFont typeface="+mj-lt"/>
              <a:buAutoNum type="alphaLcPeriod"/>
            </a:pPr>
            <a:r>
              <a:rPr lang="en-US" sz="2800" dirty="0" smtClean="0"/>
              <a:t>for energy</a:t>
            </a:r>
          </a:p>
          <a:p>
            <a:pPr marL="971550" lvl="1" indent="-514350">
              <a:buFont typeface="+mj-lt"/>
              <a:buAutoNum type="alphaLcPeriod"/>
            </a:pPr>
            <a:r>
              <a:rPr lang="en-US" sz="2800" dirty="0" smtClean="0"/>
              <a:t>for shelter</a:t>
            </a:r>
          </a:p>
          <a:p>
            <a:pPr marL="971550" lvl="1" indent="-514350">
              <a:buFont typeface="+mj-lt"/>
              <a:buAutoNum type="alphaLcPeriod"/>
            </a:pPr>
            <a:r>
              <a:rPr lang="en-US" sz="2800" dirty="0" smtClean="0"/>
              <a:t>for water</a:t>
            </a:r>
          </a:p>
          <a:p>
            <a:pPr marL="971550" lvl="1" indent="-514350">
              <a:buFont typeface="+mj-lt"/>
              <a:buAutoNum type="alphaLcPeriod"/>
            </a:pPr>
            <a:r>
              <a:rPr lang="en-US" sz="2800" dirty="0" smtClean="0"/>
              <a:t>for sunlight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Answers</a:t>
            </a:r>
            <a:endParaRPr lang="en-US" dirty="0"/>
          </a:p>
        </p:txBody>
      </p:sp>
      <p:pic>
        <p:nvPicPr>
          <p:cNvPr id="4" name="Picture 7" descr="MCj04298030000[1]"/>
          <p:cNvPicPr>
            <a:picLocks noGrp="1" noChangeAspect="1" noChangeArrowheads="1"/>
          </p:cNvPicPr>
          <p:nvPr>
            <p:ph idx="1"/>
          </p:nvPr>
        </p:nvPicPr>
        <p:blipFill>
          <a:blip r:embed="rId2" cstate="print"/>
          <a:srcRect/>
          <a:stretch>
            <a:fillRect/>
          </a:stretch>
        </p:blipFill>
        <p:spPr bwMode="auto">
          <a:xfrm>
            <a:off x="4876800" y="2590800"/>
            <a:ext cx="2362200" cy="2999198"/>
          </a:xfrm>
          <a:prstGeom prst="rect">
            <a:avLst/>
          </a:prstGeom>
          <a:noFill/>
        </p:spPr>
      </p:pic>
      <p:sp>
        <p:nvSpPr>
          <p:cNvPr id="5" name="TextBox 4"/>
          <p:cNvSpPr txBox="1"/>
          <p:nvPr/>
        </p:nvSpPr>
        <p:spPr>
          <a:xfrm>
            <a:off x="1447800" y="2743200"/>
            <a:ext cx="3276600" cy="3046988"/>
          </a:xfrm>
          <a:prstGeom prst="rect">
            <a:avLst/>
          </a:prstGeom>
          <a:noFill/>
        </p:spPr>
        <p:txBody>
          <a:bodyPr wrap="square" rtlCol="0">
            <a:spAutoFit/>
          </a:bodyPr>
          <a:lstStyle/>
          <a:p>
            <a:pPr marL="342900" indent="-342900">
              <a:buFont typeface="+mj-lt"/>
              <a:buAutoNum type="arabicPeriod"/>
            </a:pPr>
            <a:r>
              <a:rPr lang="en-US" sz="4800" dirty="0" smtClean="0"/>
              <a:t>d</a:t>
            </a:r>
          </a:p>
          <a:p>
            <a:pPr marL="342900" indent="-342900">
              <a:buFont typeface="+mj-lt"/>
              <a:buAutoNum type="arabicPeriod"/>
            </a:pPr>
            <a:r>
              <a:rPr lang="en-US" sz="4800" dirty="0" smtClean="0"/>
              <a:t>b</a:t>
            </a:r>
          </a:p>
          <a:p>
            <a:pPr marL="342900" indent="-342900">
              <a:buFont typeface="+mj-lt"/>
              <a:buAutoNum type="arabicPeriod"/>
            </a:pPr>
            <a:r>
              <a:rPr lang="en-US" sz="4800" dirty="0" smtClean="0"/>
              <a:t>b</a:t>
            </a:r>
          </a:p>
          <a:p>
            <a:pPr marL="342900" indent="-342900">
              <a:buFont typeface="+mj-lt"/>
              <a:buAutoNum type="arabicPeriod"/>
            </a:pPr>
            <a:r>
              <a:rPr lang="en-US" sz="4800" dirty="0" smtClean="0"/>
              <a:t>a</a:t>
            </a:r>
            <a:endParaRPr lang="en-US"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smtClean="0"/>
              <a:t>Summarizing</a:t>
            </a:r>
          </a:p>
        </p:txBody>
      </p:sp>
      <p:sp>
        <p:nvSpPr>
          <p:cNvPr id="188419" name="Rectangle 3"/>
          <p:cNvSpPr>
            <a:spLocks noGrp="1"/>
          </p:cNvSpPr>
          <p:nvPr>
            <p:ph type="body" idx="1"/>
          </p:nvPr>
        </p:nvSpPr>
        <p:spPr>
          <a:xfrm>
            <a:off x="457200" y="1935163"/>
            <a:ext cx="8229600" cy="4694237"/>
          </a:xfrm>
        </p:spPr>
        <p:txBody>
          <a:bodyPr/>
          <a:lstStyle/>
          <a:p>
            <a:pPr>
              <a:buFont typeface="Wingdings 2" pitchFamily="18" charset="2"/>
              <a:buNone/>
            </a:pPr>
            <a:r>
              <a:rPr lang="en-US" sz="3200" dirty="0" smtClean="0"/>
              <a:t>Assign a role to each member of your collaborative group. Make a food             chain and be ready to explain your               role to others.</a:t>
            </a:r>
          </a:p>
          <a:p>
            <a:pPr>
              <a:buFont typeface="Wingdings 2" pitchFamily="18" charset="2"/>
              <a:buNone/>
            </a:pPr>
            <a:endParaRPr lang="en-US" sz="3200" dirty="0" smtClean="0"/>
          </a:p>
          <a:p>
            <a:pPr>
              <a:buFont typeface="Wingdings 2" pitchFamily="18" charset="2"/>
              <a:buNone/>
            </a:pPr>
            <a:r>
              <a:rPr lang="en-US" sz="3200" dirty="0" smtClean="0"/>
              <a:t>Essential Question:</a:t>
            </a:r>
          </a:p>
          <a:p>
            <a:pPr eaLnBrk="1" hangingPunct="1">
              <a:lnSpc>
                <a:spcPct val="80000"/>
              </a:lnSpc>
              <a:buNone/>
            </a:pPr>
            <a:r>
              <a:rPr lang="en-US" sz="3200" dirty="0" smtClean="0"/>
              <a:t>What is the relationship between</a:t>
            </a:r>
          </a:p>
          <a:p>
            <a:pPr eaLnBrk="1" hangingPunct="1">
              <a:lnSpc>
                <a:spcPct val="80000"/>
              </a:lnSpc>
              <a:buNone/>
            </a:pPr>
            <a:r>
              <a:rPr lang="en-US" sz="3200" dirty="0" smtClean="0"/>
              <a:t>the sun, producers, and consumers?</a:t>
            </a:r>
            <a:endParaRPr lang="en-US" sz="2700" dirty="0" smtClean="0">
              <a:solidFill>
                <a:srgbClr val="0000FF"/>
              </a:solidFill>
            </a:endParaRPr>
          </a:p>
        </p:txBody>
      </p:sp>
      <p:pic>
        <p:nvPicPr>
          <p:cNvPr id="188420" name="Picture 4" descr="MCj04404280000[1]"/>
          <p:cNvPicPr>
            <a:picLocks noChangeAspect="1" noChangeArrowheads="1"/>
          </p:cNvPicPr>
          <p:nvPr/>
        </p:nvPicPr>
        <p:blipFill>
          <a:blip r:embed="rId3" cstate="print"/>
          <a:srcRect/>
          <a:stretch>
            <a:fillRect/>
          </a:stretch>
        </p:blipFill>
        <p:spPr bwMode="auto">
          <a:xfrm>
            <a:off x="6248400" y="2590800"/>
            <a:ext cx="2678112" cy="2819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304800" y="457200"/>
            <a:ext cx="4953000" cy="781050"/>
          </a:xfrm>
        </p:spPr>
        <p:txBody>
          <a:bodyPr/>
          <a:lstStyle/>
          <a:p>
            <a:r>
              <a:rPr lang="en-US" sz="4600" dirty="0" smtClean="0"/>
              <a:t>Energy Transfer</a:t>
            </a:r>
          </a:p>
        </p:txBody>
      </p:sp>
      <p:sp>
        <p:nvSpPr>
          <p:cNvPr id="100354" name="Rectangle 3"/>
          <p:cNvSpPr>
            <a:spLocks noGrp="1"/>
          </p:cNvSpPr>
          <p:nvPr>
            <p:ph type="body" sz="half" idx="1"/>
          </p:nvPr>
        </p:nvSpPr>
        <p:spPr>
          <a:xfrm>
            <a:off x="228600" y="2057400"/>
            <a:ext cx="8534400" cy="4419600"/>
          </a:xfrm>
        </p:spPr>
        <p:txBody>
          <a:bodyPr/>
          <a:lstStyle/>
          <a:p>
            <a:pPr>
              <a:lnSpc>
                <a:spcPct val="90000"/>
              </a:lnSpc>
              <a:buNone/>
            </a:pPr>
            <a:r>
              <a:rPr lang="en-US" sz="2800" dirty="0" smtClean="0"/>
              <a:t>All organisms need energy.  </a:t>
            </a:r>
          </a:p>
          <a:p>
            <a:pPr>
              <a:lnSpc>
                <a:spcPct val="90000"/>
              </a:lnSpc>
              <a:buNone/>
            </a:pPr>
            <a:r>
              <a:rPr lang="en-US" sz="2800" dirty="0" smtClean="0"/>
              <a:t>The </a:t>
            </a:r>
            <a:r>
              <a:rPr lang="en-US" sz="2800" dirty="0" smtClean="0">
                <a:solidFill>
                  <a:srgbClr val="FF0000"/>
                </a:solidFill>
              </a:rPr>
              <a:t>sun</a:t>
            </a:r>
            <a:r>
              <a:rPr lang="en-US" sz="2800" dirty="0" smtClean="0"/>
              <a:t> is the main source of energy for Earth.  </a:t>
            </a:r>
          </a:p>
          <a:p>
            <a:pPr>
              <a:lnSpc>
                <a:spcPct val="90000"/>
              </a:lnSpc>
              <a:buNone/>
            </a:pPr>
            <a:r>
              <a:rPr lang="en-US" sz="2800" dirty="0" smtClean="0"/>
              <a:t>Through photosynthesis, plants </a:t>
            </a:r>
            <a:r>
              <a:rPr lang="en-US" sz="2800" u="sng" dirty="0" smtClean="0"/>
              <a:t>convert energy from the sun into food</a:t>
            </a:r>
            <a:r>
              <a:rPr lang="en-US" sz="2800" dirty="0" smtClean="0"/>
              <a:t>.  Animals depend on plants for their food.</a:t>
            </a:r>
          </a:p>
          <a:p>
            <a:pPr>
              <a:lnSpc>
                <a:spcPct val="90000"/>
              </a:lnSpc>
              <a:buNone/>
            </a:pPr>
            <a:endParaRPr lang="en-US" sz="2800" dirty="0" smtClean="0"/>
          </a:p>
          <a:p>
            <a:pPr>
              <a:lnSpc>
                <a:spcPct val="90000"/>
              </a:lnSpc>
              <a:buNone/>
            </a:pPr>
            <a:r>
              <a:rPr lang="en-US" sz="2800" dirty="0" smtClean="0">
                <a:solidFill>
                  <a:srgbClr val="0000FF"/>
                </a:solidFill>
              </a:rPr>
              <a:t>It what other ways do animals, including people,</a:t>
            </a:r>
          </a:p>
          <a:p>
            <a:pPr>
              <a:lnSpc>
                <a:spcPct val="90000"/>
              </a:lnSpc>
              <a:buNone/>
            </a:pPr>
            <a:r>
              <a:rPr lang="en-US" sz="2800" dirty="0" smtClean="0">
                <a:solidFill>
                  <a:srgbClr val="0000FF"/>
                </a:solidFill>
              </a:rPr>
              <a:t> depend on plants?</a:t>
            </a:r>
          </a:p>
          <a:p>
            <a:pPr>
              <a:lnSpc>
                <a:spcPct val="90000"/>
              </a:lnSpc>
              <a:buNone/>
            </a:pPr>
            <a:r>
              <a:rPr lang="en-US" sz="2800" dirty="0" smtClean="0">
                <a:solidFill>
                  <a:srgbClr val="0000FF"/>
                </a:solidFill>
              </a:rPr>
              <a:t>Talk it over with your shoulder partner.</a:t>
            </a: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4" name="Picture 8" descr="MPj04387200000[1]"/>
          <p:cNvPicPr>
            <a:picLocks noChangeAspect="1" noChangeArrowheads="1"/>
          </p:cNvPicPr>
          <p:nvPr/>
        </p:nvPicPr>
        <p:blipFill>
          <a:blip r:embed="rId3" cstate="print"/>
          <a:srcRect/>
          <a:stretch>
            <a:fillRect/>
          </a:stretch>
        </p:blipFill>
        <p:spPr bwMode="auto">
          <a:xfrm>
            <a:off x="7162800" y="152400"/>
            <a:ext cx="1757363" cy="2362200"/>
          </a:xfrm>
          <a:prstGeom prst="rect">
            <a:avLst/>
          </a:prstGeom>
          <a:noFill/>
          <a:ln w="9525">
            <a:noFill/>
            <a:miter lim="800000"/>
            <a:headEnd/>
            <a:tailEnd/>
          </a:ln>
        </p:spPr>
      </p:pic>
      <p:pic>
        <p:nvPicPr>
          <p:cNvPr id="5" name="Picture 6" descr="MPj04424380000[1]"/>
          <p:cNvPicPr>
            <a:picLocks noChangeAspect="1" noChangeArrowheads="1"/>
          </p:cNvPicPr>
          <p:nvPr/>
        </p:nvPicPr>
        <p:blipFill>
          <a:blip r:embed="rId4" cstate="print"/>
          <a:srcRect/>
          <a:stretch>
            <a:fillRect/>
          </a:stretch>
        </p:blipFill>
        <p:spPr bwMode="auto">
          <a:xfrm>
            <a:off x="6400800" y="5257800"/>
            <a:ext cx="2161088" cy="1295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533400" y="533400"/>
            <a:ext cx="4419600" cy="781050"/>
          </a:xfrm>
        </p:spPr>
        <p:txBody>
          <a:bodyPr/>
          <a:lstStyle/>
          <a:p>
            <a:r>
              <a:rPr lang="en-US" sz="4600" dirty="0" smtClean="0"/>
              <a:t>Photosynthesis</a:t>
            </a:r>
          </a:p>
        </p:txBody>
      </p:sp>
      <p:sp>
        <p:nvSpPr>
          <p:cNvPr id="100354" name="Rectangle 3"/>
          <p:cNvSpPr>
            <a:spLocks noGrp="1"/>
          </p:cNvSpPr>
          <p:nvPr>
            <p:ph type="body" sz="half" idx="1"/>
          </p:nvPr>
        </p:nvSpPr>
        <p:spPr>
          <a:xfrm>
            <a:off x="228600" y="1524000"/>
            <a:ext cx="8534400" cy="4724400"/>
          </a:xfrm>
        </p:spPr>
        <p:txBody>
          <a:bodyPr/>
          <a:lstStyle/>
          <a:p>
            <a:pPr>
              <a:lnSpc>
                <a:spcPct val="90000"/>
              </a:lnSpc>
            </a:pPr>
            <a:r>
              <a:rPr lang="en-US" sz="2800" dirty="0" smtClean="0"/>
              <a:t>Only green plants can convert the Sun’s energy into food! </a:t>
            </a:r>
          </a:p>
          <a:p>
            <a:pPr>
              <a:lnSpc>
                <a:spcPct val="90000"/>
              </a:lnSpc>
            </a:pPr>
            <a:r>
              <a:rPr lang="en-US" sz="2800" dirty="0" smtClean="0"/>
              <a:t>This process is called </a:t>
            </a:r>
            <a:r>
              <a:rPr lang="en-US" sz="2800" i="1" dirty="0" smtClean="0">
                <a:solidFill>
                  <a:srgbClr val="FF0000"/>
                </a:solidFill>
              </a:rPr>
              <a:t>Photosynthesis</a:t>
            </a:r>
            <a:r>
              <a:rPr lang="en-US" sz="2800" dirty="0" smtClean="0">
                <a:solidFill>
                  <a:srgbClr val="FF0000"/>
                </a:solidFill>
              </a:rPr>
              <a:t>.</a:t>
            </a:r>
          </a:p>
          <a:p>
            <a:pPr>
              <a:lnSpc>
                <a:spcPct val="90000"/>
              </a:lnSpc>
            </a:pPr>
            <a:r>
              <a:rPr lang="en-US" sz="2800" dirty="0" smtClean="0"/>
              <a:t>Photosynthesis takes place in the leaves of a plant. </a:t>
            </a:r>
          </a:p>
          <a:p>
            <a:pPr>
              <a:lnSpc>
                <a:spcPct val="90000"/>
              </a:lnSpc>
            </a:pPr>
            <a:r>
              <a:rPr lang="en-US" sz="2800" dirty="0" smtClean="0"/>
              <a:t>Green plants use carbon 				dioxide, water and energy 				from 	the sun to make their 				own food.</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31746" name="Picture 2" descr="http://static.howstuffworks.com/gif/irrigation-photosynthesis.gif"/>
          <p:cNvPicPr>
            <a:picLocks noChangeAspect="1" noChangeArrowheads="1"/>
          </p:cNvPicPr>
          <p:nvPr/>
        </p:nvPicPr>
        <p:blipFill>
          <a:blip r:embed="rId3" cstate="print"/>
          <a:srcRect/>
          <a:stretch>
            <a:fillRect/>
          </a:stretch>
        </p:blipFill>
        <p:spPr bwMode="auto">
          <a:xfrm>
            <a:off x="5715000" y="3352800"/>
            <a:ext cx="3073613" cy="2743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smtClean="0"/>
              <a:t>Summarizing</a:t>
            </a:r>
          </a:p>
        </p:txBody>
      </p:sp>
      <p:sp>
        <p:nvSpPr>
          <p:cNvPr id="186371" name="Rectangle 3"/>
          <p:cNvSpPr>
            <a:spLocks noGrp="1"/>
          </p:cNvSpPr>
          <p:nvPr>
            <p:ph type="body" idx="1"/>
          </p:nvPr>
        </p:nvSpPr>
        <p:spPr/>
        <p:txBody>
          <a:bodyPr/>
          <a:lstStyle/>
          <a:p>
            <a:pPr>
              <a:buFont typeface="Wingdings 2" pitchFamily="18" charset="2"/>
              <a:buNone/>
            </a:pPr>
            <a:r>
              <a:rPr lang="en-US" sz="3200" dirty="0" smtClean="0"/>
              <a:t>In your science journal, illustrate and label the process by which a green plant makes food from the Sun’s energy.  Use these words: </a:t>
            </a:r>
          </a:p>
          <a:p>
            <a:pPr lvl="1"/>
            <a:r>
              <a:rPr lang="en-US" dirty="0" smtClean="0"/>
              <a:t>Photosynthesis</a:t>
            </a:r>
          </a:p>
          <a:p>
            <a:pPr lvl="1"/>
            <a:r>
              <a:rPr lang="en-US" dirty="0" smtClean="0"/>
              <a:t>Sun’s energy</a:t>
            </a:r>
          </a:p>
          <a:p>
            <a:pPr lvl="1"/>
            <a:r>
              <a:rPr lang="en-US" dirty="0" smtClean="0"/>
              <a:t>Carbon dioxide</a:t>
            </a:r>
          </a:p>
          <a:p>
            <a:pPr lvl="1"/>
            <a:r>
              <a:rPr lang="en-US" dirty="0" smtClean="0"/>
              <a:t>Water</a:t>
            </a:r>
          </a:p>
          <a:p>
            <a:pPr>
              <a:buFont typeface="Wingdings 2" pitchFamily="18" charset="2"/>
              <a:buNone/>
            </a:pPr>
            <a:endParaRPr lang="en-US" sz="3200" dirty="0" smtClean="0"/>
          </a:p>
        </p:txBody>
      </p:sp>
      <p:pic>
        <p:nvPicPr>
          <p:cNvPr id="186373" name="Picture 5" descr="MCj04077340000[1]"/>
          <p:cNvPicPr>
            <a:picLocks noChangeAspect="1" noChangeArrowheads="1"/>
          </p:cNvPicPr>
          <p:nvPr/>
        </p:nvPicPr>
        <p:blipFill>
          <a:blip r:embed="rId3" cstate="print"/>
          <a:srcRect/>
          <a:stretch>
            <a:fillRect/>
          </a:stretch>
        </p:blipFill>
        <p:spPr bwMode="auto">
          <a:xfrm>
            <a:off x="5486400" y="3352800"/>
            <a:ext cx="2825750" cy="2825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229600" cy="830997"/>
          </a:xfrm>
          <a:prstGeom prst="rect">
            <a:avLst/>
          </a:prstGeom>
          <a:noFill/>
          <a:ln w="9525">
            <a:solidFill>
              <a:schemeClr val="bg1"/>
            </a:solidFill>
            <a:miter lim="800000"/>
            <a:headEnd/>
            <a:tailEnd/>
          </a:ln>
        </p:spPr>
        <p:txBody>
          <a:bodyPr>
            <a:spAutoFit/>
          </a:bodyPr>
          <a:lstStyle/>
          <a:p>
            <a:pPr>
              <a:spcBef>
                <a:spcPct val="50000"/>
              </a:spcBef>
            </a:pPr>
            <a:r>
              <a:rPr lang="en-US" sz="4600" dirty="0" smtClean="0">
                <a:solidFill>
                  <a:schemeClr val="accent1"/>
                </a:solidFill>
                <a:latin typeface="+mj-lt"/>
              </a:rPr>
              <a:t>Pass the Energy</a:t>
            </a:r>
            <a:endParaRPr lang="en-US" sz="4600" dirty="0">
              <a:solidFill>
                <a:schemeClr val="accent1"/>
              </a:solidFill>
              <a:latin typeface="+mj-lt"/>
            </a:endParaRPr>
          </a:p>
        </p:txBody>
      </p:sp>
      <p:sp>
        <p:nvSpPr>
          <p:cNvPr id="5" name="TextBox 4"/>
          <p:cNvSpPr txBox="1"/>
          <p:nvPr/>
        </p:nvSpPr>
        <p:spPr>
          <a:xfrm>
            <a:off x="457200" y="1828800"/>
            <a:ext cx="7239000" cy="5109091"/>
          </a:xfrm>
          <a:prstGeom prst="rect">
            <a:avLst/>
          </a:prstGeom>
          <a:noFill/>
        </p:spPr>
        <p:txBody>
          <a:bodyPr wrap="square" rtlCol="0">
            <a:spAutoFit/>
          </a:bodyPr>
          <a:lstStyle/>
          <a:p>
            <a:r>
              <a:rPr lang="en-US" sz="2800" dirty="0" smtClean="0"/>
              <a:t>The path of energy from one 			organism to another is 				called a </a:t>
            </a:r>
            <a:r>
              <a:rPr lang="en-US" sz="2800" dirty="0" smtClean="0">
                <a:solidFill>
                  <a:srgbClr val="0000FF"/>
                </a:solidFill>
              </a:rPr>
              <a:t>food chain</a:t>
            </a:r>
            <a:r>
              <a:rPr lang="en-US" sz="2800" dirty="0" smtClean="0"/>
              <a:t>.</a:t>
            </a:r>
          </a:p>
          <a:p>
            <a:r>
              <a:rPr lang="en-US" sz="2800" dirty="0" smtClean="0"/>
              <a:t>					</a:t>
            </a:r>
          </a:p>
          <a:p>
            <a:endParaRPr lang="en-US" sz="2800" dirty="0" smtClean="0"/>
          </a:p>
          <a:p>
            <a:endParaRPr lang="en-US" sz="2800" dirty="0" smtClean="0"/>
          </a:p>
          <a:p>
            <a:endParaRPr lang="en-US" sz="2800" dirty="0" smtClean="0"/>
          </a:p>
          <a:p>
            <a:pPr>
              <a:spcBef>
                <a:spcPct val="50000"/>
              </a:spcBef>
            </a:pPr>
            <a:endParaRPr lang="en-US" sz="2800" dirty="0" smtClean="0">
              <a:solidFill>
                <a:srgbClr val="0000FF"/>
              </a:solidFill>
            </a:endParaRPr>
          </a:p>
          <a:p>
            <a:pPr>
              <a:spcBef>
                <a:spcPct val="50000"/>
              </a:spcBef>
            </a:pPr>
            <a:r>
              <a:rPr lang="en-US" sz="2800" dirty="0" smtClean="0">
                <a:solidFill>
                  <a:srgbClr val="0000FF"/>
                </a:solidFill>
              </a:rPr>
              <a:t>Think about what you ate for your last meal.  Can you trace your meal back to the sun?</a:t>
            </a:r>
          </a:p>
          <a:p>
            <a:endParaRPr lang="en-US" dirty="0"/>
          </a:p>
        </p:txBody>
      </p:sp>
      <p:pic>
        <p:nvPicPr>
          <p:cNvPr id="6" name="Picture 9" descr="MCIN00596_0000[1]"/>
          <p:cNvPicPr>
            <a:picLocks noChangeAspect="1" noChangeArrowheads="1"/>
          </p:cNvPicPr>
          <p:nvPr/>
        </p:nvPicPr>
        <p:blipFill>
          <a:blip r:embed="rId3" cstate="print"/>
          <a:srcRect/>
          <a:stretch>
            <a:fillRect/>
          </a:stretch>
        </p:blipFill>
        <p:spPr bwMode="auto">
          <a:xfrm>
            <a:off x="5791200" y="914400"/>
            <a:ext cx="2674938" cy="1625600"/>
          </a:xfrm>
          <a:prstGeom prst="rect">
            <a:avLst/>
          </a:prstGeom>
          <a:noFill/>
          <a:ln w="9525">
            <a:noFill/>
            <a:miter lim="800000"/>
            <a:headEnd/>
            <a:tailEnd/>
          </a:ln>
        </p:spPr>
      </p:pic>
      <p:pic>
        <p:nvPicPr>
          <p:cNvPr id="1026" name="Picture 2" descr="C:\Documents and Settings\polly.burkhart.POLK-FL\My Documents\My Pictures\Microsoft Clip Organizer\j0440405.png"/>
          <p:cNvPicPr>
            <a:picLocks noChangeAspect="1" noChangeArrowheads="1"/>
          </p:cNvPicPr>
          <p:nvPr/>
        </p:nvPicPr>
        <p:blipFill>
          <a:blip r:embed="rId4" cstate="print"/>
          <a:srcRect/>
          <a:stretch>
            <a:fillRect/>
          </a:stretch>
        </p:blipFill>
        <p:spPr bwMode="auto">
          <a:xfrm>
            <a:off x="0" y="2438400"/>
            <a:ext cx="990600" cy="990600"/>
          </a:xfrm>
          <a:prstGeom prst="rect">
            <a:avLst/>
          </a:prstGeom>
          <a:noFill/>
        </p:spPr>
      </p:pic>
      <p:pic>
        <p:nvPicPr>
          <p:cNvPr id="1028" name="Picture 4" descr="C:\Documents and Settings\polly.burkhart.POLK-FL\My Documents\My Pictures\Microsoft Clip Organizer\j0438857.jpg"/>
          <p:cNvPicPr>
            <a:picLocks noChangeAspect="1" noChangeArrowheads="1"/>
          </p:cNvPicPr>
          <p:nvPr/>
        </p:nvPicPr>
        <p:blipFill>
          <a:blip r:embed="rId5" cstate="print"/>
          <a:srcRect/>
          <a:stretch>
            <a:fillRect/>
          </a:stretch>
        </p:blipFill>
        <p:spPr bwMode="auto">
          <a:xfrm>
            <a:off x="381000" y="3810000"/>
            <a:ext cx="1600200" cy="1077468"/>
          </a:xfrm>
          <a:prstGeom prst="rect">
            <a:avLst/>
          </a:prstGeom>
          <a:noFill/>
        </p:spPr>
      </p:pic>
      <p:pic>
        <p:nvPicPr>
          <p:cNvPr id="1029" name="Picture 5" descr="C:\Documents and Settings\polly.burkhart.POLK-FL\My Documents\My Pictures\Microsoft Clip Organizer\00052560.wmf"/>
          <p:cNvPicPr>
            <a:picLocks noChangeAspect="1" noChangeArrowheads="1"/>
          </p:cNvPicPr>
          <p:nvPr/>
        </p:nvPicPr>
        <p:blipFill>
          <a:blip r:embed="rId6" cstate="print"/>
          <a:srcRect/>
          <a:stretch>
            <a:fillRect/>
          </a:stretch>
        </p:blipFill>
        <p:spPr bwMode="auto">
          <a:xfrm>
            <a:off x="2743200" y="3581400"/>
            <a:ext cx="1804111" cy="912571"/>
          </a:xfrm>
          <a:prstGeom prst="rect">
            <a:avLst/>
          </a:prstGeom>
          <a:noFill/>
        </p:spPr>
      </p:pic>
      <p:pic>
        <p:nvPicPr>
          <p:cNvPr id="1030" name="Picture 6" descr="C:\Documents and Settings\polly.burkhart.POLK-FL\My Documents\My Pictures\Microsoft Clip Organizer\00083918.wmf"/>
          <p:cNvPicPr>
            <a:picLocks noChangeAspect="1" noChangeArrowheads="1"/>
          </p:cNvPicPr>
          <p:nvPr/>
        </p:nvPicPr>
        <p:blipFill>
          <a:blip r:embed="rId7" cstate="print"/>
          <a:srcRect/>
          <a:stretch>
            <a:fillRect/>
          </a:stretch>
        </p:blipFill>
        <p:spPr bwMode="auto">
          <a:xfrm flipH="1">
            <a:off x="5029200" y="2590800"/>
            <a:ext cx="1214967" cy="2667000"/>
          </a:xfrm>
          <a:prstGeom prst="rect">
            <a:avLst/>
          </a:prstGeom>
          <a:noFill/>
        </p:spPr>
      </p:pic>
      <p:cxnSp>
        <p:nvCxnSpPr>
          <p:cNvPr id="13" name="Straight Arrow Connector 12"/>
          <p:cNvCxnSpPr/>
          <p:nvPr/>
        </p:nvCxnSpPr>
        <p:spPr>
          <a:xfrm rot="16200000" flipH="1">
            <a:off x="457200" y="3581400"/>
            <a:ext cx="685800" cy="228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52600" y="4267200"/>
            <a:ext cx="685800" cy="228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191000" y="3657600"/>
            <a:ext cx="838200" cy="152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43600" y="3581400"/>
            <a:ext cx="1447800" cy="381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polly.burkhart.POLK-FL\My Documents\My Pictures\Microsoft Clip Organizer\00359833.wmf"/>
          <p:cNvPicPr>
            <a:picLocks noChangeAspect="1" noChangeArrowheads="1"/>
          </p:cNvPicPr>
          <p:nvPr/>
        </p:nvPicPr>
        <p:blipFill>
          <a:blip r:embed="rId8" cstate="print"/>
          <a:srcRect/>
          <a:stretch>
            <a:fillRect/>
          </a:stretch>
        </p:blipFill>
        <p:spPr bwMode="auto">
          <a:xfrm>
            <a:off x="6934200" y="3810000"/>
            <a:ext cx="2031658" cy="121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229600" cy="830997"/>
          </a:xfrm>
          <a:prstGeom prst="rect">
            <a:avLst/>
          </a:prstGeom>
          <a:noFill/>
          <a:ln w="9525">
            <a:solidFill>
              <a:schemeClr val="bg1"/>
            </a:solidFill>
            <a:miter lim="800000"/>
            <a:headEnd/>
            <a:tailEnd/>
          </a:ln>
        </p:spPr>
        <p:txBody>
          <a:bodyPr>
            <a:spAutoFit/>
          </a:bodyPr>
          <a:lstStyle/>
          <a:p>
            <a:pPr>
              <a:spcBef>
                <a:spcPct val="50000"/>
              </a:spcBef>
            </a:pPr>
            <a:r>
              <a:rPr lang="en-US" sz="4600" dirty="0" smtClean="0">
                <a:solidFill>
                  <a:schemeClr val="accent1"/>
                </a:solidFill>
              </a:rPr>
              <a:t>Links in the chain…</a:t>
            </a:r>
            <a:endParaRPr lang="en-US" sz="4600" dirty="0">
              <a:solidFill>
                <a:schemeClr val="accent1"/>
              </a:solidFill>
              <a:latin typeface="+mj-lt"/>
            </a:endParaRPr>
          </a:p>
        </p:txBody>
      </p:sp>
      <p:sp>
        <p:nvSpPr>
          <p:cNvPr id="14" name="TextBox 13"/>
          <p:cNvSpPr txBox="1"/>
          <p:nvPr/>
        </p:nvSpPr>
        <p:spPr>
          <a:xfrm>
            <a:off x="685800" y="1371600"/>
            <a:ext cx="8229600" cy="2954655"/>
          </a:xfrm>
          <a:prstGeom prst="rect">
            <a:avLst/>
          </a:prstGeom>
          <a:noFill/>
        </p:spPr>
        <p:txBody>
          <a:bodyPr wrap="square" rtlCol="0">
            <a:spAutoFit/>
          </a:bodyPr>
          <a:lstStyle/>
          <a:p>
            <a:pPr>
              <a:buFont typeface="Wingdings 2" pitchFamily="18" charset="2"/>
              <a:buNone/>
            </a:pPr>
            <a:r>
              <a:rPr lang="en-US" sz="2400" dirty="0" smtClean="0">
                <a:solidFill>
                  <a:srgbClr val="0000FF"/>
                </a:solidFill>
              </a:rPr>
              <a:t>Producers</a:t>
            </a:r>
            <a:r>
              <a:rPr lang="en-US" sz="2400" dirty="0" smtClean="0"/>
              <a:t> are organisms that use the sun’s energy to make their own food.  Plants are producers.</a:t>
            </a:r>
          </a:p>
          <a:p>
            <a:pPr>
              <a:buFont typeface="Wingdings 2" pitchFamily="18" charset="2"/>
              <a:buNone/>
            </a:pPr>
            <a:r>
              <a:rPr lang="en-US" sz="2400" dirty="0" smtClean="0">
                <a:solidFill>
                  <a:srgbClr val="0000FF"/>
                </a:solidFill>
              </a:rPr>
              <a:t>Consumers</a:t>
            </a:r>
            <a:r>
              <a:rPr lang="en-US" sz="2400" dirty="0" smtClean="0"/>
              <a:t> are organisms that cannot make their own food.  They get their energy to stay alive and grow by eating other organisms.  All animals are consumers.</a:t>
            </a:r>
          </a:p>
          <a:p>
            <a:pPr>
              <a:buFont typeface="Wingdings 2" pitchFamily="18" charset="2"/>
              <a:buNone/>
            </a:pPr>
            <a:r>
              <a:rPr lang="en-US" sz="2400" dirty="0" smtClean="0">
                <a:solidFill>
                  <a:srgbClr val="FF0000"/>
                </a:solidFill>
              </a:rPr>
              <a:t>The arrows show how energy flows through an ecosystem.</a:t>
            </a:r>
          </a:p>
          <a:p>
            <a:pPr>
              <a:buFont typeface="Wingdings 2" pitchFamily="18" charset="2"/>
              <a:buNone/>
            </a:pPr>
            <a:r>
              <a:rPr lang="en-US" sz="2400" dirty="0" smtClean="0">
                <a:solidFill>
                  <a:srgbClr val="0000FF"/>
                </a:solidFill>
              </a:rPr>
              <a:t>Why is the grasshopper the primary consumer?</a:t>
            </a:r>
          </a:p>
          <a:p>
            <a:endParaRPr lang="en-US" dirty="0"/>
          </a:p>
        </p:txBody>
      </p:sp>
      <p:pic>
        <p:nvPicPr>
          <p:cNvPr id="15" name="Picture 2" descr="C:\Documents and Settings\linda.vendur\Local Settings\Temporary Internet Files\Content.IE5\XGTMJ9JZ\MCj04413570000[1].png"/>
          <p:cNvPicPr>
            <a:picLocks noChangeAspect="1" noChangeArrowheads="1"/>
          </p:cNvPicPr>
          <p:nvPr/>
        </p:nvPicPr>
        <p:blipFill>
          <a:blip r:embed="rId3" cstate="print"/>
          <a:srcRect/>
          <a:stretch>
            <a:fillRect/>
          </a:stretch>
        </p:blipFill>
        <p:spPr bwMode="auto">
          <a:xfrm>
            <a:off x="0" y="3352800"/>
            <a:ext cx="762000" cy="762000"/>
          </a:xfrm>
          <a:prstGeom prst="rect">
            <a:avLst/>
          </a:prstGeom>
          <a:noFill/>
        </p:spPr>
      </p:pic>
      <p:pic>
        <p:nvPicPr>
          <p:cNvPr id="19" name="Picture 4" descr="MPj04307250000[1]"/>
          <p:cNvPicPr>
            <a:picLocks noChangeAspect="1" noChangeArrowheads="1"/>
          </p:cNvPicPr>
          <p:nvPr/>
        </p:nvPicPr>
        <p:blipFill>
          <a:blip r:embed="rId4" cstate="print"/>
          <a:srcRect/>
          <a:stretch>
            <a:fillRect/>
          </a:stretch>
        </p:blipFill>
        <p:spPr bwMode="auto">
          <a:xfrm>
            <a:off x="1066800" y="4572000"/>
            <a:ext cx="990600" cy="990600"/>
          </a:xfrm>
          <a:prstGeom prst="rect">
            <a:avLst/>
          </a:prstGeom>
          <a:noFill/>
          <a:ln w="9525">
            <a:noFill/>
            <a:miter lim="800000"/>
            <a:headEnd/>
            <a:tailEnd/>
          </a:ln>
        </p:spPr>
      </p:pic>
      <p:pic>
        <p:nvPicPr>
          <p:cNvPr id="20" name="Picture 5" descr="MCAN01397_0000[1]"/>
          <p:cNvPicPr>
            <a:picLocks noChangeAspect="1" noChangeArrowheads="1"/>
          </p:cNvPicPr>
          <p:nvPr/>
        </p:nvPicPr>
        <p:blipFill>
          <a:blip r:embed="rId5" cstate="print"/>
          <a:srcRect/>
          <a:stretch>
            <a:fillRect/>
          </a:stretch>
        </p:blipFill>
        <p:spPr bwMode="auto">
          <a:xfrm>
            <a:off x="2743200" y="4572000"/>
            <a:ext cx="1114425" cy="989013"/>
          </a:xfrm>
          <a:prstGeom prst="rect">
            <a:avLst/>
          </a:prstGeom>
          <a:noFill/>
          <a:ln w="9525">
            <a:noFill/>
            <a:miter lim="800000"/>
            <a:headEnd/>
            <a:tailEnd/>
          </a:ln>
        </p:spPr>
      </p:pic>
      <p:pic>
        <p:nvPicPr>
          <p:cNvPr id="21" name="Picture 6" descr="MPj04385890000[1]"/>
          <p:cNvPicPr>
            <a:picLocks noChangeAspect="1" noChangeArrowheads="1"/>
          </p:cNvPicPr>
          <p:nvPr/>
        </p:nvPicPr>
        <p:blipFill>
          <a:blip r:embed="rId6" cstate="print"/>
          <a:srcRect/>
          <a:stretch>
            <a:fillRect/>
          </a:stretch>
        </p:blipFill>
        <p:spPr bwMode="auto">
          <a:xfrm>
            <a:off x="4572000" y="4572000"/>
            <a:ext cx="1371600" cy="912813"/>
          </a:xfrm>
          <a:prstGeom prst="rect">
            <a:avLst/>
          </a:prstGeom>
          <a:noFill/>
          <a:ln w="9525">
            <a:noFill/>
            <a:miter lim="800000"/>
            <a:headEnd/>
            <a:tailEnd/>
          </a:ln>
        </p:spPr>
      </p:pic>
      <p:pic>
        <p:nvPicPr>
          <p:cNvPr id="22" name="Picture 7" descr="MCj04413920000[1]"/>
          <p:cNvPicPr>
            <a:picLocks noChangeAspect="1" noChangeArrowheads="1"/>
          </p:cNvPicPr>
          <p:nvPr/>
        </p:nvPicPr>
        <p:blipFill>
          <a:blip r:embed="rId7" cstate="print"/>
          <a:srcRect/>
          <a:stretch>
            <a:fillRect/>
          </a:stretch>
        </p:blipFill>
        <p:spPr bwMode="auto">
          <a:xfrm>
            <a:off x="6705600" y="4191000"/>
            <a:ext cx="1501775" cy="1474788"/>
          </a:xfrm>
          <a:prstGeom prst="rect">
            <a:avLst/>
          </a:prstGeom>
          <a:noFill/>
          <a:ln w="9525">
            <a:noFill/>
            <a:miter lim="800000"/>
            <a:headEnd/>
            <a:tailEnd/>
          </a:ln>
        </p:spPr>
      </p:pic>
      <p:sp>
        <p:nvSpPr>
          <p:cNvPr id="23" name="Text Box 8"/>
          <p:cNvSpPr txBox="1">
            <a:spLocks noChangeArrowheads="1"/>
          </p:cNvSpPr>
          <p:nvPr/>
        </p:nvSpPr>
        <p:spPr bwMode="auto">
          <a:xfrm>
            <a:off x="914400" y="5867400"/>
            <a:ext cx="1219200" cy="376238"/>
          </a:xfrm>
          <a:prstGeom prst="rect">
            <a:avLst/>
          </a:prstGeom>
          <a:solidFill>
            <a:srgbClr val="CCFF99"/>
          </a:solidFill>
          <a:ln w="9525">
            <a:solidFill>
              <a:schemeClr val="tx1"/>
            </a:solidFill>
            <a:miter lim="800000"/>
            <a:headEnd/>
            <a:tailEnd/>
          </a:ln>
        </p:spPr>
        <p:txBody>
          <a:bodyPr>
            <a:spAutoFit/>
          </a:bodyPr>
          <a:lstStyle/>
          <a:p>
            <a:pPr>
              <a:spcBef>
                <a:spcPct val="50000"/>
              </a:spcBef>
            </a:pPr>
            <a:r>
              <a:rPr lang="en-US" b="1" dirty="0"/>
              <a:t>producer</a:t>
            </a:r>
          </a:p>
        </p:txBody>
      </p:sp>
      <p:sp>
        <p:nvSpPr>
          <p:cNvPr id="24" name="Text Box 15"/>
          <p:cNvSpPr txBox="1">
            <a:spLocks noChangeArrowheads="1"/>
          </p:cNvSpPr>
          <p:nvPr/>
        </p:nvSpPr>
        <p:spPr bwMode="auto">
          <a:xfrm>
            <a:off x="2743200" y="5638800"/>
            <a:ext cx="1285875" cy="650875"/>
          </a:xfrm>
          <a:prstGeom prst="rect">
            <a:avLst/>
          </a:prstGeom>
          <a:solidFill>
            <a:srgbClr val="FFFF00"/>
          </a:solidFill>
          <a:ln w="9525">
            <a:solidFill>
              <a:schemeClr val="tx1"/>
            </a:solidFill>
            <a:miter lim="800000"/>
            <a:headEnd/>
            <a:tailEnd/>
          </a:ln>
        </p:spPr>
        <p:txBody>
          <a:bodyPr>
            <a:spAutoFit/>
          </a:bodyPr>
          <a:lstStyle/>
          <a:p>
            <a:r>
              <a:rPr lang="en-US" b="1" dirty="0"/>
              <a:t>Primary</a:t>
            </a:r>
          </a:p>
          <a:p>
            <a:r>
              <a:rPr lang="en-US" b="1" dirty="0"/>
              <a:t>consumer</a:t>
            </a:r>
          </a:p>
        </p:txBody>
      </p:sp>
      <p:sp>
        <p:nvSpPr>
          <p:cNvPr id="25" name="Text Box 22"/>
          <p:cNvSpPr txBox="1">
            <a:spLocks noChangeArrowheads="1"/>
          </p:cNvSpPr>
          <p:nvPr/>
        </p:nvSpPr>
        <p:spPr bwMode="auto">
          <a:xfrm>
            <a:off x="4572000" y="5943600"/>
            <a:ext cx="1285875" cy="376238"/>
          </a:xfrm>
          <a:prstGeom prst="rect">
            <a:avLst/>
          </a:prstGeom>
          <a:solidFill>
            <a:srgbClr val="FFFF00"/>
          </a:solidFill>
          <a:ln w="9525">
            <a:solidFill>
              <a:schemeClr val="tx1"/>
            </a:solidFill>
            <a:miter lim="800000"/>
            <a:headEnd/>
            <a:tailEnd/>
          </a:ln>
        </p:spPr>
        <p:txBody>
          <a:bodyPr wrap="none">
            <a:spAutoFit/>
          </a:bodyPr>
          <a:lstStyle/>
          <a:p>
            <a:r>
              <a:rPr lang="en-US" b="1" dirty="0"/>
              <a:t>consumer</a:t>
            </a:r>
          </a:p>
        </p:txBody>
      </p:sp>
      <p:sp>
        <p:nvSpPr>
          <p:cNvPr id="26" name="Text Box 23"/>
          <p:cNvSpPr txBox="1">
            <a:spLocks noChangeArrowheads="1"/>
          </p:cNvSpPr>
          <p:nvPr/>
        </p:nvSpPr>
        <p:spPr bwMode="auto">
          <a:xfrm>
            <a:off x="6705600" y="5943600"/>
            <a:ext cx="1285875" cy="376238"/>
          </a:xfrm>
          <a:prstGeom prst="rect">
            <a:avLst/>
          </a:prstGeom>
          <a:solidFill>
            <a:srgbClr val="FFFF00"/>
          </a:solidFill>
          <a:ln w="9525">
            <a:solidFill>
              <a:schemeClr val="tx1"/>
            </a:solidFill>
            <a:miter lim="800000"/>
            <a:headEnd/>
            <a:tailEnd/>
          </a:ln>
        </p:spPr>
        <p:txBody>
          <a:bodyPr wrap="none">
            <a:spAutoFit/>
          </a:bodyPr>
          <a:lstStyle/>
          <a:p>
            <a:r>
              <a:rPr lang="en-US" b="1"/>
              <a:t>consumer</a:t>
            </a:r>
          </a:p>
        </p:txBody>
      </p:sp>
      <p:sp>
        <p:nvSpPr>
          <p:cNvPr id="27" name="AutoShape 24"/>
          <p:cNvSpPr>
            <a:spLocks noChangeArrowheads="1"/>
          </p:cNvSpPr>
          <p:nvPr/>
        </p:nvSpPr>
        <p:spPr bwMode="auto">
          <a:xfrm>
            <a:off x="2133600" y="48768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28" name="AutoShape 24"/>
          <p:cNvSpPr>
            <a:spLocks noChangeArrowheads="1"/>
          </p:cNvSpPr>
          <p:nvPr/>
        </p:nvSpPr>
        <p:spPr bwMode="auto">
          <a:xfrm>
            <a:off x="3886200" y="48768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29" name="AutoShape 24"/>
          <p:cNvSpPr>
            <a:spLocks noChangeArrowheads="1"/>
          </p:cNvSpPr>
          <p:nvPr/>
        </p:nvSpPr>
        <p:spPr bwMode="auto">
          <a:xfrm>
            <a:off x="6172200" y="48768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30" name="TextBox 29"/>
          <p:cNvSpPr txBox="1"/>
          <p:nvPr/>
        </p:nvSpPr>
        <p:spPr>
          <a:xfrm>
            <a:off x="3733800" y="4572000"/>
            <a:ext cx="762000" cy="276999"/>
          </a:xfrm>
          <a:prstGeom prst="rect">
            <a:avLst/>
          </a:prstGeom>
          <a:noFill/>
        </p:spPr>
        <p:txBody>
          <a:bodyPr wrap="square" rtlCol="0">
            <a:spAutoFit/>
          </a:bodyPr>
          <a:lstStyle/>
          <a:p>
            <a:r>
              <a:rPr lang="en-US" sz="1200" b="1" dirty="0" smtClean="0"/>
              <a:t>Energy</a:t>
            </a:r>
            <a:endParaRPr lang="en-US" sz="1200" b="1" dirty="0"/>
          </a:p>
        </p:txBody>
      </p:sp>
      <p:sp>
        <p:nvSpPr>
          <p:cNvPr id="31" name="TextBox 30"/>
          <p:cNvSpPr txBox="1"/>
          <p:nvPr/>
        </p:nvSpPr>
        <p:spPr>
          <a:xfrm>
            <a:off x="2057400" y="4495800"/>
            <a:ext cx="762000" cy="276999"/>
          </a:xfrm>
          <a:prstGeom prst="rect">
            <a:avLst/>
          </a:prstGeom>
          <a:noFill/>
        </p:spPr>
        <p:txBody>
          <a:bodyPr wrap="square" rtlCol="0">
            <a:spAutoFit/>
          </a:bodyPr>
          <a:lstStyle/>
          <a:p>
            <a:r>
              <a:rPr lang="en-US" sz="1200" b="1" dirty="0" smtClean="0"/>
              <a:t>Energy</a:t>
            </a:r>
            <a:endParaRPr lang="en-US" sz="1200" b="1" dirty="0"/>
          </a:p>
        </p:txBody>
      </p:sp>
      <p:sp>
        <p:nvSpPr>
          <p:cNvPr id="32" name="TextBox 31"/>
          <p:cNvSpPr txBox="1"/>
          <p:nvPr/>
        </p:nvSpPr>
        <p:spPr>
          <a:xfrm>
            <a:off x="6019800" y="4572000"/>
            <a:ext cx="762000" cy="276999"/>
          </a:xfrm>
          <a:prstGeom prst="rect">
            <a:avLst/>
          </a:prstGeom>
          <a:noFill/>
        </p:spPr>
        <p:txBody>
          <a:bodyPr wrap="square" rtlCol="0">
            <a:spAutoFit/>
          </a:bodyPr>
          <a:lstStyle/>
          <a:p>
            <a:r>
              <a:rPr lang="en-US" sz="1200" b="1" dirty="0" smtClean="0"/>
              <a:t>Energy</a:t>
            </a:r>
            <a:endParaRPr lang="en-US" sz="1200" b="1" dirty="0"/>
          </a:p>
        </p:txBody>
      </p:sp>
      <p:sp>
        <p:nvSpPr>
          <p:cNvPr id="33" name="TextBox 32"/>
          <p:cNvSpPr txBox="1"/>
          <p:nvPr/>
        </p:nvSpPr>
        <p:spPr>
          <a:xfrm rot="2551076">
            <a:off x="679225" y="4107271"/>
            <a:ext cx="762000" cy="276999"/>
          </a:xfrm>
          <a:prstGeom prst="rect">
            <a:avLst/>
          </a:prstGeom>
          <a:noFill/>
        </p:spPr>
        <p:txBody>
          <a:bodyPr wrap="square" rtlCol="0">
            <a:spAutoFit/>
          </a:bodyPr>
          <a:lstStyle/>
          <a:p>
            <a:r>
              <a:rPr lang="en-US" sz="1200" b="1" dirty="0" smtClean="0"/>
              <a:t>Energy</a:t>
            </a:r>
            <a:endParaRPr lang="en-US" sz="1200" b="1" dirty="0"/>
          </a:p>
        </p:txBody>
      </p:sp>
      <p:sp>
        <p:nvSpPr>
          <p:cNvPr id="34" name="AutoShape 24"/>
          <p:cNvSpPr>
            <a:spLocks noChangeArrowheads="1"/>
          </p:cNvSpPr>
          <p:nvPr/>
        </p:nvSpPr>
        <p:spPr bwMode="auto">
          <a:xfrm rot="2349085">
            <a:off x="517596" y="4316616"/>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0" y="762000"/>
            <a:ext cx="9144000" cy="707886"/>
          </a:xfrm>
          <a:prstGeom prst="rect">
            <a:avLst/>
          </a:prstGeom>
          <a:noFill/>
          <a:ln w="9525">
            <a:solidFill>
              <a:schemeClr val="bg1"/>
            </a:solidFill>
            <a:miter lim="800000"/>
            <a:headEnd/>
            <a:tailEnd/>
          </a:ln>
        </p:spPr>
        <p:txBody>
          <a:bodyPr wrap="square">
            <a:spAutoFit/>
          </a:bodyPr>
          <a:lstStyle/>
          <a:p>
            <a:pPr>
              <a:spcBef>
                <a:spcPct val="50000"/>
              </a:spcBef>
            </a:pPr>
            <a:r>
              <a:rPr lang="en-US" sz="4000" dirty="0" smtClean="0">
                <a:solidFill>
                  <a:schemeClr val="accent1"/>
                </a:solidFill>
              </a:rPr>
              <a:t>Some consumers eat other consumers</a:t>
            </a:r>
            <a:endParaRPr lang="en-US" sz="4000" dirty="0">
              <a:solidFill>
                <a:schemeClr val="accent1"/>
              </a:solidFill>
              <a:latin typeface="+mj-lt"/>
            </a:endParaRPr>
          </a:p>
        </p:txBody>
      </p:sp>
      <p:sp>
        <p:nvSpPr>
          <p:cNvPr id="14" name="TextBox 13"/>
          <p:cNvSpPr txBox="1"/>
          <p:nvPr/>
        </p:nvSpPr>
        <p:spPr>
          <a:xfrm>
            <a:off x="685800" y="1600200"/>
            <a:ext cx="8229600" cy="1846659"/>
          </a:xfrm>
          <a:prstGeom prst="rect">
            <a:avLst/>
          </a:prstGeom>
          <a:noFill/>
        </p:spPr>
        <p:txBody>
          <a:bodyPr wrap="square" rtlCol="0">
            <a:spAutoFit/>
          </a:bodyPr>
          <a:lstStyle/>
          <a:p>
            <a:pPr>
              <a:buFont typeface="Wingdings 2" pitchFamily="18" charset="2"/>
              <a:buNone/>
            </a:pPr>
            <a:r>
              <a:rPr lang="en-US" sz="2400" dirty="0" smtClean="0">
                <a:solidFill>
                  <a:srgbClr val="0000FF"/>
                </a:solidFill>
              </a:rPr>
              <a:t>A predator </a:t>
            </a:r>
            <a:r>
              <a:rPr lang="en-US" sz="2400" dirty="0" smtClean="0"/>
              <a:t>is an animal that hunts, catches and eats other animals</a:t>
            </a:r>
          </a:p>
          <a:p>
            <a:r>
              <a:rPr lang="en-US" sz="2400" dirty="0" smtClean="0">
                <a:solidFill>
                  <a:srgbClr val="0000FF"/>
                </a:solidFill>
              </a:rPr>
              <a:t>Prey</a:t>
            </a:r>
            <a:r>
              <a:rPr lang="en-US" sz="2400" dirty="0" smtClean="0"/>
              <a:t> is an animal that is hunted, caught, and eaten by another animal</a:t>
            </a:r>
          </a:p>
          <a:p>
            <a:endParaRPr lang="en-US" dirty="0"/>
          </a:p>
        </p:txBody>
      </p:sp>
      <p:pic>
        <p:nvPicPr>
          <p:cNvPr id="21" name="Picture 6" descr="MPj04385890000[1]"/>
          <p:cNvPicPr>
            <a:picLocks noChangeAspect="1" noChangeArrowheads="1"/>
          </p:cNvPicPr>
          <p:nvPr/>
        </p:nvPicPr>
        <p:blipFill>
          <a:blip r:embed="rId3" cstate="print"/>
          <a:srcRect/>
          <a:stretch>
            <a:fillRect/>
          </a:stretch>
        </p:blipFill>
        <p:spPr bwMode="auto">
          <a:xfrm>
            <a:off x="1828800" y="3276600"/>
            <a:ext cx="1371600" cy="912813"/>
          </a:xfrm>
          <a:prstGeom prst="rect">
            <a:avLst/>
          </a:prstGeom>
          <a:noFill/>
          <a:ln w="9525">
            <a:noFill/>
            <a:miter lim="800000"/>
            <a:headEnd/>
            <a:tailEnd/>
          </a:ln>
        </p:spPr>
      </p:pic>
      <p:pic>
        <p:nvPicPr>
          <p:cNvPr id="22" name="Picture 7" descr="MCj04413920000[1]"/>
          <p:cNvPicPr>
            <a:picLocks noChangeAspect="1" noChangeArrowheads="1"/>
          </p:cNvPicPr>
          <p:nvPr/>
        </p:nvPicPr>
        <p:blipFill>
          <a:blip r:embed="rId4" cstate="print"/>
          <a:srcRect/>
          <a:stretch>
            <a:fillRect/>
          </a:stretch>
        </p:blipFill>
        <p:spPr bwMode="auto">
          <a:xfrm>
            <a:off x="4953000" y="2819400"/>
            <a:ext cx="1501775" cy="1474788"/>
          </a:xfrm>
          <a:prstGeom prst="rect">
            <a:avLst/>
          </a:prstGeom>
          <a:noFill/>
          <a:ln w="9525">
            <a:noFill/>
            <a:miter lim="800000"/>
            <a:headEnd/>
            <a:tailEnd/>
          </a:ln>
        </p:spPr>
      </p:pic>
      <p:sp>
        <p:nvSpPr>
          <p:cNvPr id="25" name="Text Box 22"/>
          <p:cNvSpPr txBox="1">
            <a:spLocks noChangeArrowheads="1"/>
          </p:cNvSpPr>
          <p:nvPr/>
        </p:nvSpPr>
        <p:spPr bwMode="auto">
          <a:xfrm>
            <a:off x="2133600" y="4267200"/>
            <a:ext cx="671979" cy="369332"/>
          </a:xfrm>
          <a:prstGeom prst="rect">
            <a:avLst/>
          </a:prstGeom>
          <a:solidFill>
            <a:srgbClr val="FFFF00"/>
          </a:solidFill>
          <a:ln w="9525">
            <a:solidFill>
              <a:schemeClr val="tx1"/>
            </a:solidFill>
            <a:miter lim="800000"/>
            <a:headEnd/>
            <a:tailEnd/>
          </a:ln>
        </p:spPr>
        <p:txBody>
          <a:bodyPr wrap="none">
            <a:spAutoFit/>
          </a:bodyPr>
          <a:lstStyle/>
          <a:p>
            <a:r>
              <a:rPr lang="en-US" b="1" dirty="0" smtClean="0"/>
              <a:t>prey</a:t>
            </a:r>
            <a:endParaRPr lang="en-US" b="1" dirty="0"/>
          </a:p>
        </p:txBody>
      </p:sp>
      <p:sp>
        <p:nvSpPr>
          <p:cNvPr id="26" name="Text Box 23"/>
          <p:cNvSpPr txBox="1">
            <a:spLocks noChangeArrowheads="1"/>
          </p:cNvSpPr>
          <p:nvPr/>
        </p:nvSpPr>
        <p:spPr bwMode="auto">
          <a:xfrm>
            <a:off x="5029200" y="4343400"/>
            <a:ext cx="1120820" cy="369332"/>
          </a:xfrm>
          <a:prstGeom prst="rect">
            <a:avLst/>
          </a:prstGeom>
          <a:solidFill>
            <a:srgbClr val="FFFF00"/>
          </a:solidFill>
          <a:ln w="9525">
            <a:solidFill>
              <a:schemeClr val="tx1"/>
            </a:solidFill>
            <a:miter lim="800000"/>
            <a:headEnd/>
            <a:tailEnd/>
          </a:ln>
        </p:spPr>
        <p:txBody>
          <a:bodyPr wrap="none">
            <a:spAutoFit/>
          </a:bodyPr>
          <a:lstStyle/>
          <a:p>
            <a:r>
              <a:rPr lang="en-US" b="1" dirty="0" smtClean="0"/>
              <a:t>predator</a:t>
            </a:r>
            <a:endParaRPr lang="en-US" b="1" dirty="0"/>
          </a:p>
        </p:txBody>
      </p:sp>
      <p:sp>
        <p:nvSpPr>
          <p:cNvPr id="28" name="AutoShape 24"/>
          <p:cNvSpPr>
            <a:spLocks noChangeArrowheads="1"/>
          </p:cNvSpPr>
          <p:nvPr/>
        </p:nvSpPr>
        <p:spPr bwMode="auto">
          <a:xfrm>
            <a:off x="3810000" y="57150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29" name="AutoShape 24"/>
          <p:cNvSpPr>
            <a:spLocks noChangeArrowheads="1"/>
          </p:cNvSpPr>
          <p:nvPr/>
        </p:nvSpPr>
        <p:spPr bwMode="auto">
          <a:xfrm>
            <a:off x="3810000" y="36576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30" name="TextBox 29"/>
          <p:cNvSpPr txBox="1"/>
          <p:nvPr/>
        </p:nvSpPr>
        <p:spPr>
          <a:xfrm>
            <a:off x="3657600" y="5334000"/>
            <a:ext cx="762000" cy="276999"/>
          </a:xfrm>
          <a:prstGeom prst="rect">
            <a:avLst/>
          </a:prstGeom>
          <a:noFill/>
        </p:spPr>
        <p:txBody>
          <a:bodyPr wrap="square" rtlCol="0">
            <a:spAutoFit/>
          </a:bodyPr>
          <a:lstStyle/>
          <a:p>
            <a:r>
              <a:rPr lang="en-US" sz="1200" b="1" dirty="0" smtClean="0"/>
              <a:t>Energy</a:t>
            </a:r>
            <a:endParaRPr lang="en-US" sz="1200" b="1" dirty="0"/>
          </a:p>
        </p:txBody>
      </p:sp>
      <p:sp>
        <p:nvSpPr>
          <p:cNvPr id="32" name="TextBox 31"/>
          <p:cNvSpPr txBox="1"/>
          <p:nvPr/>
        </p:nvSpPr>
        <p:spPr>
          <a:xfrm>
            <a:off x="3581400" y="3276600"/>
            <a:ext cx="762000" cy="276999"/>
          </a:xfrm>
          <a:prstGeom prst="rect">
            <a:avLst/>
          </a:prstGeom>
          <a:noFill/>
        </p:spPr>
        <p:txBody>
          <a:bodyPr wrap="square" rtlCol="0">
            <a:spAutoFit/>
          </a:bodyPr>
          <a:lstStyle/>
          <a:p>
            <a:r>
              <a:rPr lang="en-US" sz="1200" b="1" dirty="0" smtClean="0"/>
              <a:t>Energy</a:t>
            </a:r>
            <a:endParaRPr lang="en-US" sz="1200" b="1" dirty="0"/>
          </a:p>
        </p:txBody>
      </p:sp>
      <p:pic>
        <p:nvPicPr>
          <p:cNvPr id="36" name="Picture 6" descr="C:\Documents and Settings\polly.burkhart.POLK-FL\My Documents\My Pictures\Microsoft Clip Organizer\00083918.wmf"/>
          <p:cNvPicPr>
            <a:picLocks noChangeAspect="1" noChangeArrowheads="1"/>
          </p:cNvPicPr>
          <p:nvPr/>
        </p:nvPicPr>
        <p:blipFill>
          <a:blip r:embed="rId5" cstate="print"/>
          <a:srcRect/>
          <a:stretch>
            <a:fillRect/>
          </a:stretch>
        </p:blipFill>
        <p:spPr bwMode="auto">
          <a:xfrm>
            <a:off x="1905000" y="4800600"/>
            <a:ext cx="1045029" cy="1828800"/>
          </a:xfrm>
          <a:prstGeom prst="rect">
            <a:avLst/>
          </a:prstGeom>
          <a:noFill/>
        </p:spPr>
      </p:pic>
      <p:pic>
        <p:nvPicPr>
          <p:cNvPr id="37" name="Picture 7" descr="C:\Documents and Settings\polly.burkhart.POLK-FL\My Documents\My Pictures\Microsoft Clip Organizer\00359833.wmf"/>
          <p:cNvPicPr>
            <a:picLocks noChangeAspect="1" noChangeArrowheads="1"/>
          </p:cNvPicPr>
          <p:nvPr/>
        </p:nvPicPr>
        <p:blipFill>
          <a:blip r:embed="rId6" cstate="print"/>
          <a:srcRect/>
          <a:stretch>
            <a:fillRect/>
          </a:stretch>
        </p:blipFill>
        <p:spPr bwMode="auto">
          <a:xfrm>
            <a:off x="4800600" y="5257800"/>
            <a:ext cx="2031658" cy="121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http://www.wildflorida.com/wildlife/mammals/images/WildPig463.jpg"/>
          <p:cNvPicPr/>
          <p:nvPr/>
        </p:nvPicPr>
        <p:blipFill>
          <a:blip r:embed="rId3" cstate="print"/>
          <a:srcRect/>
          <a:stretch>
            <a:fillRect/>
          </a:stretch>
        </p:blipFill>
        <p:spPr bwMode="auto">
          <a:xfrm>
            <a:off x="7620000" y="5943600"/>
            <a:ext cx="1285336" cy="914400"/>
          </a:xfrm>
          <a:prstGeom prst="rect">
            <a:avLst/>
          </a:prstGeom>
          <a:noFill/>
          <a:ln w="9525">
            <a:noFill/>
            <a:miter lim="800000"/>
            <a:headEnd/>
            <a:tailEnd/>
          </a:ln>
        </p:spPr>
      </p:pic>
      <p:pic>
        <p:nvPicPr>
          <p:cNvPr id="38" name="Picture 37" descr="File:Hpim0279.jpg">
            <a:hlinkClick r:id="rId4"/>
          </p:cNvPr>
          <p:cNvPicPr/>
          <p:nvPr/>
        </p:nvPicPr>
        <p:blipFill>
          <a:blip r:embed="rId5" cstate="print"/>
          <a:srcRect/>
          <a:stretch>
            <a:fillRect/>
          </a:stretch>
        </p:blipFill>
        <p:spPr bwMode="auto">
          <a:xfrm>
            <a:off x="228600" y="3200400"/>
            <a:ext cx="1905000" cy="1447800"/>
          </a:xfrm>
          <a:prstGeom prst="rect">
            <a:avLst/>
          </a:prstGeom>
          <a:noFill/>
          <a:ln w="9525">
            <a:noFill/>
            <a:miter lim="800000"/>
            <a:headEnd/>
            <a:tailEnd/>
          </a:ln>
        </p:spPr>
      </p:pic>
      <p:pic>
        <p:nvPicPr>
          <p:cNvPr id="2050" name="Picture 2" descr="File:Gator-with-deer2.jpg">
            <a:hlinkClick r:id="rId6"/>
          </p:cNvPr>
          <p:cNvPicPr>
            <a:picLocks noChangeAspect="1" noChangeArrowheads="1"/>
          </p:cNvPicPr>
          <p:nvPr/>
        </p:nvPicPr>
        <p:blipFill>
          <a:blip r:embed="rId7" cstate="print"/>
          <a:srcRect/>
          <a:stretch>
            <a:fillRect/>
          </a:stretch>
        </p:blipFill>
        <p:spPr bwMode="auto">
          <a:xfrm>
            <a:off x="7594558" y="1219200"/>
            <a:ext cx="1549442" cy="2286000"/>
          </a:xfrm>
          <a:prstGeom prst="rect">
            <a:avLst/>
          </a:prstGeom>
          <a:noFill/>
        </p:spPr>
      </p:pic>
      <p:sp>
        <p:nvSpPr>
          <p:cNvPr id="110596" name="Text Box 7"/>
          <p:cNvSpPr txBox="1">
            <a:spLocks noChangeArrowheads="1"/>
          </p:cNvSpPr>
          <p:nvPr/>
        </p:nvSpPr>
        <p:spPr bwMode="auto">
          <a:xfrm>
            <a:off x="381000" y="609600"/>
            <a:ext cx="8229600" cy="830997"/>
          </a:xfrm>
          <a:prstGeom prst="rect">
            <a:avLst/>
          </a:prstGeom>
          <a:noFill/>
          <a:ln w="9525">
            <a:noFill/>
            <a:miter lim="800000"/>
            <a:headEnd/>
            <a:tailEnd/>
          </a:ln>
        </p:spPr>
        <p:txBody>
          <a:bodyPr>
            <a:spAutoFit/>
          </a:bodyPr>
          <a:lstStyle/>
          <a:p>
            <a:pPr>
              <a:spcBef>
                <a:spcPct val="50000"/>
              </a:spcBef>
            </a:pPr>
            <a:r>
              <a:rPr lang="en-US" sz="4600" dirty="0" smtClean="0">
                <a:solidFill>
                  <a:schemeClr val="accent1"/>
                </a:solidFill>
              </a:rPr>
              <a:t>Special kinds of consumers</a:t>
            </a:r>
            <a:endParaRPr lang="en-US" sz="4600" dirty="0">
              <a:solidFill>
                <a:schemeClr val="accent1"/>
              </a:solidFill>
              <a:latin typeface="+mj-lt"/>
            </a:endParaRPr>
          </a:p>
        </p:txBody>
      </p:sp>
      <p:sp>
        <p:nvSpPr>
          <p:cNvPr id="14" name="TextBox 13"/>
          <p:cNvSpPr txBox="1"/>
          <p:nvPr/>
        </p:nvSpPr>
        <p:spPr>
          <a:xfrm>
            <a:off x="533400" y="1371600"/>
            <a:ext cx="8229600" cy="6494085"/>
          </a:xfrm>
          <a:prstGeom prst="rect">
            <a:avLst/>
          </a:prstGeom>
          <a:noFill/>
        </p:spPr>
        <p:txBody>
          <a:bodyPr wrap="square" rtlCol="0">
            <a:spAutoFit/>
          </a:bodyPr>
          <a:lstStyle/>
          <a:p>
            <a:pPr>
              <a:buFont typeface="Wingdings 2" pitchFamily="18" charset="2"/>
              <a:buNone/>
            </a:pPr>
            <a:r>
              <a:rPr lang="en-US" sz="2400" i="1" dirty="0" smtClean="0">
                <a:solidFill>
                  <a:srgbClr val="0000FF"/>
                </a:solidFill>
              </a:rPr>
              <a:t>Carnivores </a:t>
            </a:r>
            <a:r>
              <a:rPr lang="en-US" sz="2400" i="1" dirty="0" smtClean="0"/>
              <a:t>are animals that eat other animals</a:t>
            </a:r>
          </a:p>
          <a:p>
            <a:pPr>
              <a:buFont typeface="Wingdings 2" pitchFamily="18" charset="2"/>
              <a:buNone/>
            </a:pPr>
            <a:r>
              <a:rPr lang="en-US" sz="2400" dirty="0" smtClean="0"/>
              <a:t> </a:t>
            </a:r>
            <a:r>
              <a:rPr lang="en-US" sz="2000" dirty="0" smtClean="0"/>
              <a:t>Alligators are carnivores, they eat fish, birds, turtles, snakes, mammals, and amphibians (this alligator has a deer!).</a:t>
            </a:r>
            <a:endParaRPr lang="en-US" sz="2400" dirty="0" smtClean="0"/>
          </a:p>
          <a:p>
            <a:pPr>
              <a:buFont typeface="Wingdings 2" pitchFamily="18" charset="2"/>
              <a:buNone/>
            </a:pPr>
            <a:endParaRPr lang="en-US" sz="2400" dirty="0" smtClean="0">
              <a:solidFill>
                <a:srgbClr val="0000FF"/>
              </a:solidFill>
            </a:endParaRPr>
          </a:p>
          <a:p>
            <a:pPr>
              <a:buFont typeface="Wingdings 2" pitchFamily="18" charset="2"/>
              <a:buNone/>
            </a:pPr>
            <a:r>
              <a:rPr lang="en-US" sz="2400" i="1" dirty="0" smtClean="0">
                <a:solidFill>
                  <a:srgbClr val="0000FF"/>
                </a:solidFill>
              </a:rPr>
              <a:t>Herbivores </a:t>
            </a:r>
            <a:r>
              <a:rPr lang="en-US" sz="2400" i="1" dirty="0" smtClean="0"/>
              <a:t>are animals that eat only plants or plant 	</a:t>
            </a:r>
            <a:r>
              <a:rPr lang="en-US" sz="2400" i="1" dirty="0" smtClean="0">
                <a:solidFill>
                  <a:schemeClr val="bg1"/>
                </a:solidFill>
              </a:rPr>
              <a:t>prod</a:t>
            </a:r>
            <a:r>
              <a:rPr lang="en-US" sz="2400" i="1" dirty="0" smtClean="0"/>
              <a:t>ucts.</a:t>
            </a:r>
          </a:p>
          <a:p>
            <a:pPr>
              <a:buFont typeface="Wingdings 2" pitchFamily="18" charset="2"/>
              <a:buNone/>
            </a:pPr>
            <a:r>
              <a:rPr lang="en-US" sz="2400" dirty="0" smtClean="0"/>
              <a:t>	</a:t>
            </a:r>
            <a:r>
              <a:rPr lang="en-US" sz="2000" dirty="0" smtClean="0">
                <a:solidFill>
                  <a:schemeClr val="bg1"/>
                </a:solidFill>
              </a:rPr>
              <a:t>Mana</a:t>
            </a:r>
            <a:r>
              <a:rPr lang="en-US" sz="2000" dirty="0" smtClean="0"/>
              <a:t>tees are herbivores, they eat over 60 different plant 	</a:t>
            </a:r>
            <a:r>
              <a:rPr lang="en-US" sz="2000" dirty="0" smtClean="0">
                <a:solidFill>
                  <a:schemeClr val="bg1"/>
                </a:solidFill>
              </a:rPr>
              <a:t>speci</a:t>
            </a:r>
            <a:r>
              <a:rPr lang="en-US" sz="2000" dirty="0" smtClean="0"/>
              <a:t>es such as mangrove leaves, turtle grass, and algae</a:t>
            </a:r>
            <a:endParaRPr lang="en-US" sz="2400" dirty="0" smtClean="0"/>
          </a:p>
          <a:p>
            <a:pPr>
              <a:buFont typeface="Wingdings 2" pitchFamily="18" charset="2"/>
              <a:buNone/>
            </a:pPr>
            <a:endParaRPr lang="en-US" sz="2400" dirty="0" smtClean="0"/>
          </a:p>
          <a:p>
            <a:pPr>
              <a:buFont typeface="Wingdings 2" pitchFamily="18" charset="2"/>
              <a:buNone/>
            </a:pPr>
            <a:r>
              <a:rPr lang="en-US" sz="2400" i="1" dirty="0" smtClean="0">
                <a:solidFill>
                  <a:srgbClr val="0000FF"/>
                </a:solidFill>
              </a:rPr>
              <a:t>Omnivores  </a:t>
            </a:r>
            <a:r>
              <a:rPr lang="en-US" sz="2400" i="1" dirty="0" smtClean="0"/>
              <a:t>are animals that eat both plants and animal</a:t>
            </a:r>
            <a:r>
              <a:rPr lang="en-US" sz="2400" dirty="0" smtClean="0"/>
              <a:t>s</a:t>
            </a:r>
          </a:p>
          <a:p>
            <a:pPr>
              <a:buFont typeface="Wingdings 2" pitchFamily="18" charset="2"/>
              <a:buNone/>
            </a:pPr>
            <a:r>
              <a:rPr lang="en-US" sz="2000" dirty="0" smtClean="0"/>
              <a:t>The Florida Wild boar is an omnivore. It preys on reptiles (including rattlesnakes), amphibians, birds and their eggs, insects, worms, and any smaller mammal, dead or alive. Favored vegetation includes acorns, any fruits, seeds or nuts, mushrooms, roots, </a:t>
            </a:r>
          </a:p>
          <a:p>
            <a:pPr>
              <a:buFont typeface="Wingdings 2" pitchFamily="18" charset="2"/>
              <a:buNone/>
            </a:pPr>
            <a:r>
              <a:rPr lang="en-US" sz="2000" dirty="0" smtClean="0"/>
              <a:t>and bark.</a:t>
            </a:r>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3670</TotalTime>
  <Words>1376</Words>
  <Application>Microsoft Office PowerPoint</Application>
  <PresentationFormat>On-screen Show (4:3)</PresentationFormat>
  <Paragraphs>238</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Elementary Science</vt:lpstr>
      <vt:lpstr>SC.4.L.17.3</vt:lpstr>
      <vt:lpstr>Energy Transfer</vt:lpstr>
      <vt:lpstr>Photosynthesis</vt:lpstr>
      <vt:lpstr>Summarizing</vt:lpstr>
      <vt:lpstr>Slide 6</vt:lpstr>
      <vt:lpstr>Slide 7</vt:lpstr>
      <vt:lpstr>Slide 8</vt:lpstr>
      <vt:lpstr>Slide 9</vt:lpstr>
      <vt:lpstr>Summarizing</vt:lpstr>
      <vt:lpstr>Slide 11</vt:lpstr>
      <vt:lpstr>Slide 12</vt:lpstr>
      <vt:lpstr>Slide 13</vt:lpstr>
      <vt:lpstr>Slide 14</vt:lpstr>
      <vt:lpstr>Slide 15</vt:lpstr>
      <vt:lpstr>Slide 16</vt:lpstr>
      <vt:lpstr>Summarizing</vt:lpstr>
      <vt:lpstr>Slide 18</vt:lpstr>
      <vt:lpstr>Slide 19</vt:lpstr>
      <vt:lpstr>Slide 20</vt:lpstr>
      <vt:lpstr>Slide 21</vt:lpstr>
      <vt:lpstr>Check your Answers</vt:lpstr>
      <vt:lpstr>Summarizing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polly.burkhart</cp:lastModifiedBy>
  <cp:revision>313</cp:revision>
  <dcterms:created xsi:type="dcterms:W3CDTF">2009-01-20T16:21:40Z</dcterms:created>
  <dcterms:modified xsi:type="dcterms:W3CDTF">2011-08-04T16:49:47Z</dcterms:modified>
</cp:coreProperties>
</file>