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66" r:id="rId2"/>
    <p:sldId id="359" r:id="rId3"/>
    <p:sldId id="398" r:id="rId4"/>
    <p:sldId id="392" r:id="rId5"/>
    <p:sldId id="399" r:id="rId6"/>
    <p:sldId id="391" r:id="rId7"/>
    <p:sldId id="412" r:id="rId8"/>
    <p:sldId id="384" r:id="rId9"/>
    <p:sldId id="400" r:id="rId10"/>
    <p:sldId id="401" r:id="rId11"/>
    <p:sldId id="402" r:id="rId12"/>
    <p:sldId id="403" r:id="rId13"/>
    <p:sldId id="404" r:id="rId14"/>
    <p:sldId id="385" r:id="rId15"/>
    <p:sldId id="395" r:id="rId16"/>
    <p:sldId id="396" r:id="rId17"/>
    <p:sldId id="397" r:id="rId18"/>
    <p:sldId id="373" r:id="rId19"/>
    <p:sldId id="405" r:id="rId20"/>
    <p:sldId id="409" r:id="rId21"/>
    <p:sldId id="408" r:id="rId22"/>
    <p:sldId id="381" r:id="rId23"/>
    <p:sldId id="410" r:id="rId24"/>
    <p:sldId id="362" r:id="rId25"/>
    <p:sldId id="411" r:id="rId26"/>
    <p:sldId id="406" r:id="rId27"/>
    <p:sldId id="377" r:id="rId28"/>
    <p:sldId id="378"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6633"/>
    <a:srgbClr val="CC00FF"/>
    <a:srgbClr val="0000FF"/>
    <a:srgbClr val="FBFCC8"/>
    <a:srgbClr val="F6E998"/>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1" autoAdjust="0"/>
    <p:restoredTop sz="79052" autoAdjust="0"/>
  </p:normalViewPr>
  <p:slideViewPr>
    <p:cSldViewPr>
      <p:cViewPr varScale="1">
        <p:scale>
          <a:sx n="61" d="100"/>
          <a:sy n="61" d="100"/>
        </p:scale>
        <p:origin x="-14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12/13/2011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12/13/2011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Benchmark Clarifications </a:t>
            </a:r>
          </a:p>
          <a:p>
            <a:r>
              <a:rPr lang="en-US" sz="1200" kern="1200" baseline="0" dirty="0" smtClean="0">
                <a:solidFill>
                  <a:schemeClr val="tx1"/>
                </a:solidFill>
                <a:latin typeface="+mn-lt"/>
                <a:ea typeface="+mn-ea"/>
                <a:cs typeface="+mn-cs"/>
              </a:rPr>
              <a:t>Students will identify and/or describe how air temperature, barometric pressure, humidity, wind speed and direction, and precipitation describe weather in a particular place and time. </a:t>
            </a:r>
          </a:p>
          <a:p>
            <a:r>
              <a:rPr lang="en-US" sz="1200" kern="1200" baseline="0" dirty="0" smtClean="0">
                <a:solidFill>
                  <a:schemeClr val="tx1"/>
                </a:solidFill>
                <a:latin typeface="+mn-lt"/>
                <a:ea typeface="+mn-ea"/>
                <a:cs typeface="+mn-cs"/>
              </a:rPr>
              <a:t>Students will identify or distinguish the forms of precipitation (rain, snow, sleet, and hail) and their related weather conditions. </a:t>
            </a:r>
          </a:p>
          <a:p>
            <a:r>
              <a:rPr lang="en-US" sz="1200" kern="1200" baseline="0" dirty="0" smtClean="0">
                <a:solidFill>
                  <a:schemeClr val="tx1"/>
                </a:solidFill>
                <a:latin typeface="+mn-lt"/>
                <a:ea typeface="+mn-ea"/>
                <a:cs typeface="+mn-cs"/>
              </a:rPr>
              <a:t>Students will distinguish weather conditions among different environments. </a:t>
            </a:r>
          </a:p>
          <a:p>
            <a:r>
              <a:rPr lang="en-US" sz="1200" kern="1200" baseline="0" dirty="0" smtClean="0">
                <a:solidFill>
                  <a:schemeClr val="tx1"/>
                </a:solidFill>
                <a:latin typeface="+mn-lt"/>
                <a:ea typeface="+mn-ea"/>
                <a:cs typeface="+mn-cs"/>
              </a:rPr>
              <a:t>Students will describe the temperature and precipitation of different climate zones as they relate to latitude, elevation, and/or proximity to bodies of water. </a:t>
            </a:r>
          </a:p>
          <a:p>
            <a:r>
              <a:rPr lang="en-US" sz="1200" b="1" kern="1200" baseline="0" dirty="0" smtClean="0">
                <a:solidFill>
                  <a:schemeClr val="tx1"/>
                </a:solidFill>
                <a:latin typeface="+mn-lt"/>
                <a:ea typeface="+mn-ea"/>
                <a:cs typeface="+mn-cs"/>
              </a:rPr>
              <a:t>Content Limit </a:t>
            </a:r>
          </a:p>
          <a:p>
            <a:r>
              <a:rPr lang="en-US" sz="1200" kern="1200" baseline="0" dirty="0" smtClean="0">
                <a:solidFill>
                  <a:schemeClr val="tx1"/>
                </a:solidFill>
                <a:latin typeface="+mn-lt"/>
                <a:ea typeface="+mn-ea"/>
                <a:cs typeface="+mn-cs"/>
              </a:rPr>
              <a:t>Items assessing weather and climate are limited to conceptual understanding. </a:t>
            </a:r>
          </a:p>
          <a:p>
            <a:r>
              <a:rPr lang="en-US" sz="1200" kern="1200" baseline="0" dirty="0" smtClean="0">
                <a:solidFill>
                  <a:schemeClr val="tx1"/>
                </a:solidFill>
                <a:latin typeface="+mn-lt"/>
                <a:ea typeface="+mn-ea"/>
                <a:cs typeface="+mn-cs"/>
              </a:rPr>
              <a:t>Items will not assess the difference between climate and weather. </a:t>
            </a:r>
          </a:p>
          <a:p>
            <a:r>
              <a:rPr lang="en-US" sz="1200" kern="1200" baseline="0" dirty="0" smtClean="0">
                <a:solidFill>
                  <a:schemeClr val="tx1"/>
                </a:solidFill>
                <a:latin typeface="+mn-lt"/>
                <a:ea typeface="+mn-ea"/>
                <a:cs typeface="+mn-cs"/>
              </a:rPr>
              <a:t>Items will not address or assess the interpretation of specific characteristics used to forecast weather. </a:t>
            </a:r>
          </a:p>
          <a:p>
            <a:r>
              <a:rPr lang="en-US" sz="1200" kern="1200" baseline="0" dirty="0" smtClean="0">
                <a:solidFill>
                  <a:schemeClr val="tx1"/>
                </a:solidFill>
                <a:latin typeface="+mn-lt"/>
                <a:ea typeface="+mn-ea"/>
                <a:cs typeface="+mn-cs"/>
              </a:rPr>
              <a:t>Items addressing the types of clouds are limited to cumulus, cirrus, stratus, and cumulonimbus as they relate to weather but will not require differentiation among these types of clouds. </a:t>
            </a:r>
          </a:p>
          <a:p>
            <a:r>
              <a:rPr lang="en-US" sz="1200" kern="1200" baseline="0" dirty="0" smtClean="0">
                <a:solidFill>
                  <a:schemeClr val="tx1"/>
                </a:solidFill>
                <a:latin typeface="+mn-lt"/>
                <a:ea typeface="+mn-ea"/>
                <a:cs typeface="+mn-cs"/>
              </a:rPr>
              <a:t>Items assessing climate zones are limited to polar, tropical, and temperate. </a:t>
            </a:r>
            <a:r>
              <a:rPr lang="en-US" sz="1200" b="1"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Items assessing weather-related differences among different environments may include desert, grassland, rainforest, tundra, and wetland. </a:t>
            </a:r>
          </a:p>
          <a:p>
            <a:r>
              <a:rPr lang="en-US" sz="1200" kern="1200" baseline="0" dirty="0" smtClean="0">
                <a:solidFill>
                  <a:schemeClr val="tx1"/>
                </a:solidFill>
                <a:latin typeface="+mn-lt"/>
                <a:ea typeface="+mn-ea"/>
                <a:cs typeface="+mn-cs"/>
              </a:rPr>
              <a:t>Items will not require knowledge of specific geographic locations. </a:t>
            </a:r>
          </a:p>
          <a:p>
            <a:r>
              <a:rPr lang="en-US" sz="1200" kern="1200" baseline="0" dirty="0" smtClean="0">
                <a:solidFill>
                  <a:schemeClr val="tx1"/>
                </a:solidFill>
                <a:latin typeface="+mn-lt"/>
                <a:ea typeface="+mn-ea"/>
                <a:cs typeface="+mn-cs"/>
              </a:rPr>
              <a:t>Items will not assess fronts. </a:t>
            </a:r>
          </a:p>
          <a:p>
            <a:r>
              <a:rPr lang="en-US" sz="1200" kern="1200" baseline="0" dirty="0" smtClean="0">
                <a:solidFill>
                  <a:schemeClr val="tx1"/>
                </a:solidFill>
                <a:latin typeface="+mn-lt"/>
                <a:ea typeface="+mn-ea"/>
                <a:cs typeface="+mn-cs"/>
              </a:rPr>
              <a:t>Items may refer to common tools used to measure air temperature, barometric pressure, humidity, wind speed and direction, and precipitation but will not assess specific knowledge of the tools.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Stimulus Attribute </a:t>
            </a:r>
          </a:p>
          <a:p>
            <a:r>
              <a:rPr lang="en-US" sz="1200" kern="1200" baseline="0" dirty="0" smtClean="0">
                <a:solidFill>
                  <a:schemeClr val="tx1"/>
                </a:solidFill>
                <a:latin typeface="+mn-lt"/>
                <a:ea typeface="+mn-ea"/>
                <a:cs typeface="+mn-cs"/>
              </a:rPr>
              <a:t>Scenarios may include a weather map with a key explaining weather symbols. </a:t>
            </a:r>
          </a:p>
          <a:p>
            <a:r>
              <a:rPr lang="en-US" sz="1200" kern="1200" baseline="0" dirty="0" smtClean="0">
                <a:solidFill>
                  <a:schemeClr val="tx1"/>
                </a:solidFill>
                <a:latin typeface="+mn-lt"/>
                <a:ea typeface="+mn-ea"/>
                <a:cs typeface="+mn-cs"/>
              </a:rPr>
              <a:t>Dual thermometers showing degrees Fahrenheit and degrees Celsius must be used if the scenario requires an illustration of a thermometer. </a:t>
            </a:r>
          </a:p>
          <a:p>
            <a:r>
              <a:rPr lang="en-US" sz="1200" kern="1200" baseline="0" dirty="0" smtClean="0">
                <a:solidFill>
                  <a:schemeClr val="tx1"/>
                </a:solidFill>
                <a:latin typeface="+mn-lt"/>
                <a:ea typeface="+mn-ea"/>
                <a:cs typeface="+mn-cs"/>
              </a:rPr>
              <a:t>Wind speeds will be shown in miles per hour (mph). </a:t>
            </a:r>
          </a:p>
          <a:p>
            <a:r>
              <a:rPr lang="en-US" sz="1200" kern="1200" baseline="0" dirty="0" smtClean="0">
                <a:solidFill>
                  <a:schemeClr val="tx1"/>
                </a:solidFill>
                <a:latin typeface="+mn-lt"/>
                <a:ea typeface="+mn-ea"/>
                <a:cs typeface="+mn-cs"/>
              </a:rPr>
              <a:t>The phrase </a:t>
            </a:r>
            <a:r>
              <a:rPr lang="en-US" sz="1200" i="1" kern="1200" baseline="0" dirty="0" smtClean="0">
                <a:solidFill>
                  <a:schemeClr val="tx1"/>
                </a:solidFill>
                <a:latin typeface="+mn-lt"/>
                <a:ea typeface="+mn-ea"/>
                <a:cs typeface="+mn-cs"/>
              </a:rPr>
              <a:t>air pressure should be used rather than the phrase barometric pressure.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dirty="0" smtClean="0"/>
              <a:t>In the summer time the air holds a lot of water vapor which means that it is very humid.</a:t>
            </a:r>
            <a:endParaRPr lang="en-US" sz="1200" dirty="0" smtClean="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Happiness cannot be measured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baseline="0" dirty="0" smtClean="0">
                <a:solidFill>
                  <a:schemeClr val="tx1"/>
                </a:solidFill>
                <a:latin typeface="+mn-lt"/>
                <a:ea typeface="+mn-ea"/>
                <a:cs typeface="+mn-cs"/>
              </a:rPr>
              <a:t>Rain</a:t>
            </a:r>
            <a:r>
              <a:rPr lang="en-US" sz="1200" kern="1200" baseline="0" dirty="0" smtClean="0">
                <a:solidFill>
                  <a:schemeClr val="tx1"/>
                </a:solidFill>
                <a:latin typeface="+mn-lt"/>
                <a:ea typeface="+mn-ea"/>
                <a:cs typeface="+mn-cs"/>
              </a:rPr>
              <a:t> is a liquid form of precipitation. </a:t>
            </a:r>
          </a:p>
          <a:p>
            <a:r>
              <a:rPr lang="en-US" sz="1200" b="1" kern="1200" baseline="0" dirty="0" smtClean="0">
                <a:solidFill>
                  <a:schemeClr val="tx1"/>
                </a:solidFill>
                <a:latin typeface="+mn-lt"/>
                <a:ea typeface="+mn-ea"/>
                <a:cs typeface="+mn-cs"/>
              </a:rPr>
              <a:t>Sleet</a:t>
            </a:r>
            <a:r>
              <a:rPr lang="en-US" sz="1200" b="0" kern="1200" baseline="0" dirty="0" smtClean="0">
                <a:solidFill>
                  <a:schemeClr val="tx1"/>
                </a:solidFill>
                <a:latin typeface="+mn-lt"/>
                <a:ea typeface="+mn-ea"/>
                <a:cs typeface="+mn-cs"/>
              </a:rPr>
              <a:t> is a solid form of precipitation, it occurs when the air temperature at the surface is below freezing. </a:t>
            </a:r>
          </a:p>
          <a:p>
            <a:r>
              <a:rPr lang="en-US" sz="1200" b="1" kern="1200" baseline="0" dirty="0" smtClean="0">
                <a:solidFill>
                  <a:schemeClr val="tx1"/>
                </a:solidFill>
                <a:latin typeface="+mn-lt"/>
                <a:ea typeface="+mn-ea"/>
                <a:cs typeface="+mn-cs"/>
              </a:rPr>
              <a:t>Snow </a:t>
            </a:r>
            <a:r>
              <a:rPr lang="en-US" sz="1200" b="0" kern="1200" baseline="0" dirty="0" smtClean="0">
                <a:solidFill>
                  <a:schemeClr val="tx1"/>
                </a:solidFill>
                <a:latin typeface="+mn-lt"/>
                <a:ea typeface="+mn-ea"/>
                <a:cs typeface="+mn-cs"/>
              </a:rPr>
              <a:t>is a solid form of precipitation, it occurs when the air temperature is near or below freezing.</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Different types of clouds indicate different weather patterns. </a:t>
            </a:r>
            <a:r>
              <a:rPr lang="en-US" sz="1200" dirty="0" smtClean="0"/>
              <a:t>Cumulonimbus clouds produce thunderstorms.</a:t>
            </a:r>
            <a:r>
              <a:rPr lang="en-US" sz="1200" baseline="0" dirty="0" smtClean="0"/>
              <a:t> </a:t>
            </a:r>
            <a:r>
              <a:rPr lang="en-US" sz="1200" dirty="0" smtClean="0"/>
              <a:t>Cirrus clouds may be followed by rain or snow.</a:t>
            </a:r>
            <a:r>
              <a:rPr lang="en-US" sz="1200" baseline="0" dirty="0" smtClean="0"/>
              <a:t> </a:t>
            </a:r>
            <a:r>
              <a:rPr lang="en-US" sz="1200" dirty="0" smtClean="0"/>
              <a:t>Cumulus clouds are “fair-weather” clouds. Stratus clouds can bring light rain.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Wind Vanes measure wind direction</a:t>
            </a:r>
            <a:endParaRPr lang="en-US" baseline="0" dirty="0" smtClean="0"/>
          </a:p>
          <a:p>
            <a:pPr marL="228600" indent="-228600">
              <a:buAutoNum type="arabicPeriod"/>
            </a:pPr>
            <a:r>
              <a:rPr lang="en-US" baseline="0" dirty="0" smtClean="0"/>
              <a:t>Rain is the only liquid form of precipitation listed and it can fall at above freezing temperatures.</a:t>
            </a:r>
          </a:p>
          <a:p>
            <a:pPr marL="228600" indent="-228600">
              <a:buAutoNum type="arabicPeriod"/>
            </a:pPr>
            <a:r>
              <a:rPr lang="en-US" baseline="0" dirty="0" smtClean="0"/>
              <a:t>Day 4 and Day 1 are the best choices because the temperature heats up in the middle of the day and then cools back off as the sun becomes less direct.</a:t>
            </a:r>
          </a:p>
          <a:p>
            <a:pPr marL="228600" indent="-228600">
              <a:buAutoNum type="arabicPeriod"/>
            </a:pPr>
            <a:r>
              <a:rPr lang="en-US" baseline="0" dirty="0" smtClean="0"/>
              <a:t>Temperatures are cooler at higher elevations</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800" b="0" dirty="0" smtClean="0"/>
          </a:p>
          <a:p>
            <a:r>
              <a:rPr lang="en-US" sz="2800" b="0" dirty="0" smtClean="0"/>
              <a:t>air temperature, barometric pressure, humidity, wind speed and direction, and precipitation</a:t>
            </a:r>
            <a:endParaRPr lang="en-US" sz="2800" b="0"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Air presses on objects from all sides, not just down on them.</a:t>
            </a:r>
          </a:p>
          <a:p>
            <a:r>
              <a:rPr lang="en-US" b="1" baseline="0" dirty="0" smtClean="0"/>
              <a:t>Thinner means that the air molecules are more spread out.  Air is thinner at higher altitudes than air at low altitudes.  We feel this when you travel to a mountain and try to hike.  It is harder to breath, catch your breath, when you are use to sea level.</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students 30 seconds of think time before sharing their answers with their shoulder partner. </a:t>
            </a:r>
          </a:p>
          <a:p>
            <a:r>
              <a:rPr lang="en-US" baseline="0" dirty="0" smtClean="0"/>
              <a:t>Question 1 </a:t>
            </a:r>
            <a:r>
              <a:rPr lang="en-US" sz="1200" kern="1200" dirty="0" smtClean="0">
                <a:solidFill>
                  <a:srgbClr val="0070C0"/>
                </a:solidFill>
                <a:latin typeface="+mn-lt"/>
                <a:ea typeface="+mn-ea"/>
                <a:cs typeface="+mn-cs"/>
              </a:rPr>
              <a:t>Weather is the condition of the atmosphere at a place for a short period of time.</a:t>
            </a:r>
            <a:r>
              <a:rPr lang="en-US" sz="1200" dirty="0" smtClean="0"/>
              <a:t> It is described by air temperature, air pressure (barometric pressure), humidity, wind speed and direction,</a:t>
            </a:r>
            <a:r>
              <a:rPr lang="en-US" sz="1200" baseline="0" dirty="0" smtClean="0"/>
              <a:t> and </a:t>
            </a:r>
            <a:r>
              <a:rPr lang="en-US" sz="1200" dirty="0" smtClean="0"/>
              <a:t>precipitation.</a:t>
            </a:r>
            <a:endParaRPr lang="en-US" baseline="0" dirty="0" smtClean="0"/>
          </a:p>
          <a:p>
            <a:r>
              <a:rPr lang="en-US" baseline="0" dirty="0" smtClean="0"/>
              <a:t>Question 2 When the temperature rises the weather is becoming warmer.</a:t>
            </a:r>
          </a:p>
          <a:p>
            <a:r>
              <a:rPr lang="en-US" baseline="0" dirty="0" smtClean="0"/>
              <a:t>Question 3 – Air pressure is</a:t>
            </a:r>
            <a:r>
              <a:rPr lang="en-US" sz="1200" kern="1200" dirty="0" smtClean="0">
                <a:solidFill>
                  <a:schemeClr val="tx1"/>
                </a:solidFill>
                <a:latin typeface="+mn-lt"/>
                <a:ea typeface="+mn-ea"/>
                <a:cs typeface="+mn-cs"/>
              </a:rPr>
              <a:t> the weight of air pressing on everything around it. </a:t>
            </a:r>
          </a:p>
          <a:p>
            <a:r>
              <a:rPr lang="en-US" sz="1200" kern="1200" dirty="0" smtClean="0">
                <a:solidFill>
                  <a:schemeClr val="tx1"/>
                </a:solidFill>
                <a:latin typeface="+mn-lt"/>
                <a:ea typeface="+mn-ea"/>
                <a:cs typeface="+mn-cs"/>
              </a:rPr>
              <a:t>Question</a:t>
            </a:r>
            <a:r>
              <a:rPr lang="en-US" sz="1200" kern="1200" baseline="0" dirty="0" smtClean="0">
                <a:solidFill>
                  <a:schemeClr val="tx1"/>
                </a:solidFill>
                <a:latin typeface="+mn-lt"/>
                <a:ea typeface="+mn-ea"/>
                <a:cs typeface="+mn-cs"/>
              </a:rPr>
              <a:t> 4 – When the pressure rises the weather is becoming clearer.</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t>Relative humidity of 100% means that the air is holding all of</a:t>
            </a:r>
            <a:r>
              <a:rPr lang="en-US" sz="1200" b="0" baseline="0" dirty="0" smtClean="0"/>
              <a:t> the water vapor it can hold at that temperature.</a:t>
            </a:r>
            <a:endParaRPr lang="en-US" sz="1200" b="0" dirty="0" smtClean="0"/>
          </a:p>
          <a:p>
            <a:r>
              <a:rPr lang="en-US" sz="1200" b="0" dirty="0" smtClean="0"/>
              <a:t>Hair hygrometers</a:t>
            </a:r>
            <a:r>
              <a:rPr lang="en-US" sz="1200" b="0" baseline="0" dirty="0" smtClean="0"/>
              <a:t> – a hair is attached to a pointer.  When humidity goes down, the hair shrinks and the pointer moves down.  When humidity goes up, the hair lengthens and the pointer moves up.  The numbers on the Hygrometer show the humidity measurements.</a:t>
            </a:r>
            <a:endParaRPr lang="en-US" sz="1200" b="0"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12/13/2011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12/13/2011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12/13/2011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12/13/2011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12/13/2011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12/13/2011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12/13/2011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12/13/2011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12/13/2011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12/13/2011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12/13/2011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12/13/2011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12/13/2011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12/13/2011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weatherstore.com/anhy1.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581400" y="2819400"/>
            <a:ext cx="4724400" cy="1114425"/>
          </a:xfrm>
        </p:spPr>
        <p:txBody>
          <a:bodyPr/>
          <a:lstStyle/>
          <a:p>
            <a:pPr marR="0" algn="l" eaLnBrk="1" hangingPunct="1"/>
            <a:r>
              <a:rPr lang="en-US" sz="3600" b="1" dirty="0" smtClean="0"/>
              <a:t>Science Focus Lesson</a:t>
            </a:r>
          </a:p>
          <a:p>
            <a:pPr marR="0" algn="l" eaLnBrk="1" hangingPunct="1"/>
            <a:r>
              <a:rPr lang="en-US" sz="3600" b="1" dirty="0" smtClean="0">
                <a:latin typeface="+mj-lt"/>
              </a:rPr>
              <a:t>SC.5.E.7.3</a:t>
            </a:r>
          </a:p>
          <a:p>
            <a:pPr marR="0" algn="l" eaLnBrk="1" hangingPunct="1"/>
            <a:r>
              <a:rPr lang="en-US" sz="3600" b="1" dirty="0" smtClean="0"/>
              <a:t>Weather</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733800" y="5715000"/>
            <a:ext cx="4572000" cy="369332"/>
          </a:xfrm>
          <a:prstGeom prst="rect">
            <a:avLst/>
          </a:prstGeom>
          <a:noFill/>
        </p:spPr>
        <p:txBody>
          <a:bodyPr wrap="square" rtlCol="0">
            <a:spAutoFit/>
          </a:bodyPr>
          <a:lstStyle/>
          <a:p>
            <a:r>
              <a:rPr lang="en-US" dirty="0" smtClean="0"/>
              <a:t>Polk County Public Schools</a:t>
            </a:r>
          </a:p>
        </p:txBody>
      </p:sp>
      <p:pic>
        <p:nvPicPr>
          <p:cNvPr id="8" name="Picture 7" descr="(adv print) 2005PCSBLogo_color.png"/>
          <p:cNvPicPr>
            <a:picLocks noChangeAspect="1"/>
          </p:cNvPicPr>
          <p:nvPr/>
        </p:nvPicPr>
        <p:blipFill>
          <a:blip r:embed="rId4" cstate="print"/>
          <a:stretch>
            <a:fillRect/>
          </a:stretch>
        </p:blipFill>
        <p:spPr>
          <a:xfrm>
            <a:off x="7391400" y="5181600"/>
            <a:ext cx="1371600" cy="1371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382000" cy="830997"/>
          </a:xfrm>
          <a:prstGeom prst="rect">
            <a:avLst/>
          </a:prstGeom>
          <a:noFill/>
        </p:spPr>
        <p:txBody>
          <a:bodyPr wrap="square" rtlCol="0">
            <a:spAutoFit/>
          </a:bodyPr>
          <a:lstStyle/>
          <a:p>
            <a:r>
              <a:rPr lang="en-US" sz="4800" dirty="0" smtClean="0">
                <a:solidFill>
                  <a:schemeClr val="accent1"/>
                </a:solidFill>
                <a:latin typeface="+mj-lt"/>
              </a:rPr>
              <a:t>Wind Speed and Direction</a:t>
            </a:r>
            <a:endParaRPr lang="en-US" sz="4800" dirty="0">
              <a:solidFill>
                <a:schemeClr val="accent1"/>
              </a:solidFill>
              <a:latin typeface="+mj-lt"/>
            </a:endParaRPr>
          </a:p>
        </p:txBody>
      </p:sp>
      <p:sp>
        <p:nvSpPr>
          <p:cNvPr id="5" name="TextBox 4"/>
          <p:cNvSpPr txBox="1"/>
          <p:nvPr/>
        </p:nvSpPr>
        <p:spPr>
          <a:xfrm>
            <a:off x="304800" y="1295400"/>
            <a:ext cx="8382000" cy="2677656"/>
          </a:xfrm>
          <a:prstGeom prst="rect">
            <a:avLst/>
          </a:prstGeom>
          <a:noFill/>
        </p:spPr>
        <p:txBody>
          <a:bodyPr wrap="square" rtlCol="0">
            <a:spAutoFit/>
          </a:bodyPr>
          <a:lstStyle/>
          <a:p>
            <a:pPr>
              <a:buFont typeface="Arial" pitchFamily="34" charset="0"/>
              <a:buChar char="•"/>
            </a:pPr>
            <a:r>
              <a:rPr lang="en-US" sz="2800" dirty="0" smtClean="0"/>
              <a:t>Wind is moving air.  Air moves because the surface of the Earth is not heated evenly.</a:t>
            </a:r>
          </a:p>
          <a:p>
            <a:pPr>
              <a:buFont typeface="Arial" pitchFamily="34" charset="0"/>
              <a:buChar char="•"/>
            </a:pPr>
            <a:r>
              <a:rPr lang="en-US" sz="2800" dirty="0" smtClean="0"/>
              <a:t>Wind speed is measured with an anemometer.</a:t>
            </a:r>
          </a:p>
          <a:p>
            <a:pPr>
              <a:buFont typeface="Arial" pitchFamily="34" charset="0"/>
              <a:buChar char="•"/>
            </a:pPr>
            <a:r>
              <a:rPr lang="en-US" sz="2800" dirty="0" smtClean="0"/>
              <a:t>Wind direction is measured by a wind vane.</a:t>
            </a:r>
          </a:p>
          <a:p>
            <a:pPr>
              <a:buFont typeface="Arial" pitchFamily="34" charset="0"/>
              <a:buChar char="•"/>
            </a:pPr>
            <a:r>
              <a:rPr lang="en-US" sz="2800" dirty="0" smtClean="0"/>
              <a:t>Land near a large body of water often has a sea breeze or a land breeze.</a:t>
            </a:r>
          </a:p>
        </p:txBody>
      </p:sp>
      <p:pic>
        <p:nvPicPr>
          <p:cNvPr id="41985" name="Picture 1"/>
          <p:cNvPicPr>
            <a:picLocks noChangeAspect="1" noChangeArrowheads="1"/>
          </p:cNvPicPr>
          <p:nvPr/>
        </p:nvPicPr>
        <p:blipFill>
          <a:blip r:embed="rId3" cstate="print"/>
          <a:srcRect/>
          <a:stretch>
            <a:fillRect/>
          </a:stretch>
        </p:blipFill>
        <p:spPr bwMode="auto">
          <a:xfrm>
            <a:off x="381000" y="4114800"/>
            <a:ext cx="3423905" cy="2286000"/>
          </a:xfrm>
          <a:prstGeom prst="rect">
            <a:avLst/>
          </a:prstGeom>
          <a:noFill/>
          <a:ln w="9525">
            <a:noFill/>
            <a:miter lim="800000"/>
            <a:headEnd/>
            <a:tailEnd/>
          </a:ln>
          <a:effectLst/>
        </p:spPr>
      </p:pic>
      <p:pic>
        <p:nvPicPr>
          <p:cNvPr id="41987" name="Picture 3" descr="http://t0.gstatic.com/images?q=tbn:ANd9GcTVKgrwIUfZEL4rAU5_0I7FkPjFCjWVVPFUJV_IVu0lQJ_eOE1SEg"/>
          <p:cNvPicPr>
            <a:picLocks noChangeAspect="1" noChangeArrowheads="1"/>
          </p:cNvPicPr>
          <p:nvPr/>
        </p:nvPicPr>
        <p:blipFill>
          <a:blip r:embed="rId4" cstate="print"/>
          <a:srcRect/>
          <a:stretch>
            <a:fillRect/>
          </a:stretch>
        </p:blipFill>
        <p:spPr bwMode="auto">
          <a:xfrm>
            <a:off x="6019800" y="4114800"/>
            <a:ext cx="2466975" cy="1857376"/>
          </a:xfrm>
          <a:prstGeom prst="rect">
            <a:avLst/>
          </a:prstGeom>
          <a:noFill/>
        </p:spPr>
      </p:pic>
      <p:sp>
        <p:nvSpPr>
          <p:cNvPr id="8" name="TextBox 7"/>
          <p:cNvSpPr txBox="1"/>
          <p:nvPr/>
        </p:nvSpPr>
        <p:spPr>
          <a:xfrm>
            <a:off x="914400" y="6273225"/>
            <a:ext cx="2590800" cy="584775"/>
          </a:xfrm>
          <a:prstGeom prst="rect">
            <a:avLst/>
          </a:prstGeom>
          <a:noFill/>
        </p:spPr>
        <p:txBody>
          <a:bodyPr wrap="square" rtlCol="0">
            <a:spAutoFit/>
          </a:bodyPr>
          <a:lstStyle/>
          <a:p>
            <a:r>
              <a:rPr lang="en-US" sz="3200" dirty="0" smtClean="0">
                <a:solidFill>
                  <a:srgbClr val="FF0000"/>
                </a:solidFill>
              </a:rPr>
              <a:t>Wind Vane</a:t>
            </a:r>
            <a:endParaRPr lang="en-US" sz="3200" dirty="0">
              <a:solidFill>
                <a:srgbClr val="FF0000"/>
              </a:solidFill>
            </a:endParaRPr>
          </a:p>
        </p:txBody>
      </p:sp>
      <p:sp>
        <p:nvSpPr>
          <p:cNvPr id="9" name="TextBox 8"/>
          <p:cNvSpPr txBox="1"/>
          <p:nvPr/>
        </p:nvSpPr>
        <p:spPr>
          <a:xfrm>
            <a:off x="5867400" y="6096000"/>
            <a:ext cx="2590800" cy="584775"/>
          </a:xfrm>
          <a:prstGeom prst="rect">
            <a:avLst/>
          </a:prstGeom>
          <a:noFill/>
        </p:spPr>
        <p:txBody>
          <a:bodyPr wrap="square" rtlCol="0">
            <a:spAutoFit/>
          </a:bodyPr>
          <a:lstStyle/>
          <a:p>
            <a:r>
              <a:rPr lang="en-US" sz="3200" dirty="0" smtClean="0">
                <a:solidFill>
                  <a:srgbClr val="FF0000"/>
                </a:solidFill>
              </a:rPr>
              <a:t>Anemometer</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830997"/>
          </a:xfrm>
          <a:prstGeom prst="rect">
            <a:avLst/>
          </a:prstGeom>
          <a:noFill/>
        </p:spPr>
        <p:txBody>
          <a:bodyPr wrap="square" rtlCol="0">
            <a:spAutoFit/>
          </a:bodyPr>
          <a:lstStyle/>
          <a:p>
            <a:r>
              <a:rPr lang="en-US" sz="4800" dirty="0" smtClean="0">
                <a:solidFill>
                  <a:schemeClr val="accent1"/>
                </a:solidFill>
                <a:latin typeface="+mj-lt"/>
              </a:rPr>
              <a:t>Precipitation</a:t>
            </a:r>
            <a:endParaRPr lang="en-US" sz="4800" dirty="0">
              <a:solidFill>
                <a:schemeClr val="accent1"/>
              </a:solidFill>
              <a:latin typeface="+mj-lt"/>
            </a:endParaRPr>
          </a:p>
        </p:txBody>
      </p:sp>
      <p:sp>
        <p:nvSpPr>
          <p:cNvPr id="4" name="TextBox 3"/>
          <p:cNvSpPr txBox="1"/>
          <p:nvPr/>
        </p:nvSpPr>
        <p:spPr>
          <a:xfrm>
            <a:off x="457200" y="1371600"/>
            <a:ext cx="8077200" cy="1077218"/>
          </a:xfrm>
          <a:prstGeom prst="rect">
            <a:avLst/>
          </a:prstGeom>
          <a:noFill/>
        </p:spPr>
        <p:txBody>
          <a:bodyPr wrap="square" rtlCol="0">
            <a:spAutoFit/>
          </a:bodyPr>
          <a:lstStyle/>
          <a:p>
            <a:pPr>
              <a:buFont typeface="Arial" pitchFamily="34" charset="0"/>
              <a:buChar char="•"/>
            </a:pPr>
            <a:r>
              <a:rPr lang="en-US" sz="3200" dirty="0" smtClean="0"/>
              <a:t>Water that falls to Earth’s surface is called precipitation.</a:t>
            </a:r>
            <a:endParaRPr lang="en-US" sz="3200" dirty="0"/>
          </a:p>
        </p:txBody>
      </p:sp>
      <p:pic>
        <p:nvPicPr>
          <p:cNvPr id="39938" name="Picture 2" descr="http://www.rainmanweather.com/site/sites/default/files/imagecache/product_full/Rain-gauge-photo_2.jpg"/>
          <p:cNvPicPr>
            <a:picLocks noChangeAspect="1" noChangeArrowheads="1"/>
          </p:cNvPicPr>
          <p:nvPr/>
        </p:nvPicPr>
        <p:blipFill>
          <a:blip r:embed="rId3" cstate="print"/>
          <a:srcRect/>
          <a:stretch>
            <a:fillRect/>
          </a:stretch>
        </p:blipFill>
        <p:spPr bwMode="auto">
          <a:xfrm>
            <a:off x="7467600" y="1905000"/>
            <a:ext cx="1226249" cy="3124200"/>
          </a:xfrm>
          <a:prstGeom prst="rect">
            <a:avLst/>
          </a:prstGeom>
          <a:noFill/>
        </p:spPr>
      </p:pic>
      <p:sp>
        <p:nvSpPr>
          <p:cNvPr id="7" name="TextBox 6"/>
          <p:cNvSpPr txBox="1"/>
          <p:nvPr/>
        </p:nvSpPr>
        <p:spPr>
          <a:xfrm>
            <a:off x="6781800" y="4919008"/>
            <a:ext cx="2362200" cy="1938992"/>
          </a:xfrm>
          <a:prstGeom prst="rect">
            <a:avLst/>
          </a:prstGeom>
          <a:noFill/>
        </p:spPr>
        <p:txBody>
          <a:bodyPr wrap="square" rtlCol="0">
            <a:spAutoFit/>
          </a:bodyPr>
          <a:lstStyle/>
          <a:p>
            <a:pPr algn="ctr"/>
            <a:r>
              <a:rPr lang="en-US" sz="2000" dirty="0" smtClean="0">
                <a:solidFill>
                  <a:schemeClr val="accent1">
                    <a:lumMod val="50000"/>
                  </a:schemeClr>
                </a:solidFill>
                <a:latin typeface="+mn-lt"/>
              </a:rPr>
              <a:t>Rain – Liquid drops</a:t>
            </a:r>
          </a:p>
          <a:p>
            <a:pPr algn="ctr"/>
            <a:r>
              <a:rPr lang="en-US" sz="2000" dirty="0" smtClean="0">
                <a:solidFill>
                  <a:schemeClr val="accent1">
                    <a:lumMod val="50000"/>
                  </a:schemeClr>
                </a:solidFill>
                <a:latin typeface="+mn-lt"/>
              </a:rPr>
              <a:t>Measured with a rain gauge</a:t>
            </a:r>
          </a:p>
          <a:p>
            <a:pPr algn="ctr"/>
            <a:r>
              <a:rPr lang="en-US" sz="2000" dirty="0" smtClean="0">
                <a:solidFill>
                  <a:schemeClr val="accent1">
                    <a:lumMod val="50000"/>
                  </a:schemeClr>
                </a:solidFill>
                <a:latin typeface="+mn-lt"/>
              </a:rPr>
              <a:t>Rain falls at above freezing temperatures.</a:t>
            </a:r>
            <a:endParaRPr lang="en-US" sz="2000" dirty="0">
              <a:solidFill>
                <a:schemeClr val="accent1">
                  <a:lumMod val="50000"/>
                </a:schemeClr>
              </a:solidFill>
              <a:latin typeface="+mn-lt"/>
            </a:endParaRPr>
          </a:p>
        </p:txBody>
      </p:sp>
      <p:sp>
        <p:nvSpPr>
          <p:cNvPr id="8" name="TextBox 7"/>
          <p:cNvSpPr txBox="1"/>
          <p:nvPr/>
        </p:nvSpPr>
        <p:spPr>
          <a:xfrm>
            <a:off x="0" y="2514600"/>
            <a:ext cx="2352006" cy="2246769"/>
          </a:xfrm>
          <a:prstGeom prst="rect">
            <a:avLst/>
          </a:prstGeom>
          <a:noFill/>
        </p:spPr>
        <p:txBody>
          <a:bodyPr wrap="square" rtlCol="0">
            <a:spAutoFit/>
          </a:bodyPr>
          <a:lstStyle/>
          <a:p>
            <a:pPr algn="ctr"/>
            <a:r>
              <a:rPr lang="en-US" sz="2000" dirty="0" smtClean="0">
                <a:solidFill>
                  <a:schemeClr val="accent1">
                    <a:lumMod val="50000"/>
                  </a:schemeClr>
                </a:solidFill>
                <a:latin typeface="+mn-lt"/>
              </a:rPr>
              <a:t>Snow – ice in the form of six sided crystals - Measured with a snow gauge </a:t>
            </a:r>
          </a:p>
          <a:p>
            <a:pPr algn="ctr"/>
            <a:r>
              <a:rPr lang="en-US" sz="2000" dirty="0" smtClean="0">
                <a:solidFill>
                  <a:schemeClr val="accent1">
                    <a:lumMod val="50000"/>
                  </a:schemeClr>
                </a:solidFill>
                <a:latin typeface="+mn-lt"/>
              </a:rPr>
              <a:t>Snow may fall when temperature reaches freezing.</a:t>
            </a:r>
            <a:endParaRPr lang="en-US" sz="2000" dirty="0">
              <a:solidFill>
                <a:schemeClr val="accent1">
                  <a:lumMod val="50000"/>
                </a:schemeClr>
              </a:solidFill>
              <a:latin typeface="+mn-lt"/>
            </a:endParaRPr>
          </a:p>
        </p:txBody>
      </p:sp>
      <p:pic>
        <p:nvPicPr>
          <p:cNvPr id="9" name="Picture 2" descr="http://bluestarchronicles.com/wp-content/uploads/2011/01/Snow_Flake.jpg"/>
          <p:cNvPicPr>
            <a:picLocks noChangeAspect="1" noChangeArrowheads="1"/>
          </p:cNvPicPr>
          <p:nvPr/>
        </p:nvPicPr>
        <p:blipFill>
          <a:blip r:embed="rId4" cstate="print"/>
          <a:srcRect/>
          <a:stretch>
            <a:fillRect/>
          </a:stretch>
        </p:blipFill>
        <p:spPr bwMode="auto">
          <a:xfrm>
            <a:off x="228600" y="4876800"/>
            <a:ext cx="2033726" cy="1760284"/>
          </a:xfrm>
          <a:prstGeom prst="rect">
            <a:avLst/>
          </a:prstGeom>
          <a:noFill/>
        </p:spPr>
      </p:pic>
      <p:sp>
        <p:nvSpPr>
          <p:cNvPr id="10" name="TextBox 9"/>
          <p:cNvSpPr txBox="1"/>
          <p:nvPr/>
        </p:nvSpPr>
        <p:spPr>
          <a:xfrm>
            <a:off x="2514600" y="5105400"/>
            <a:ext cx="2199606" cy="1631216"/>
          </a:xfrm>
          <a:prstGeom prst="rect">
            <a:avLst/>
          </a:prstGeom>
          <a:noFill/>
        </p:spPr>
        <p:txBody>
          <a:bodyPr wrap="square" rtlCol="0">
            <a:spAutoFit/>
          </a:bodyPr>
          <a:lstStyle/>
          <a:p>
            <a:pPr algn="ctr"/>
            <a:r>
              <a:rPr lang="en-US" sz="2000" dirty="0" smtClean="0">
                <a:solidFill>
                  <a:schemeClr val="accent1">
                    <a:lumMod val="50000"/>
                  </a:schemeClr>
                </a:solidFill>
                <a:latin typeface="+mn-lt"/>
              </a:rPr>
              <a:t>Hail- chunks or balls of ice  </a:t>
            </a:r>
          </a:p>
          <a:p>
            <a:pPr algn="ctr"/>
            <a:r>
              <a:rPr lang="en-US" sz="2000" dirty="0" smtClean="0">
                <a:solidFill>
                  <a:schemeClr val="accent1">
                    <a:lumMod val="50000"/>
                  </a:schemeClr>
                </a:solidFill>
                <a:latin typeface="+mn-lt"/>
              </a:rPr>
              <a:t>Hail can fall at above freezing temperatures.</a:t>
            </a:r>
            <a:endParaRPr lang="en-US" sz="2000" dirty="0">
              <a:solidFill>
                <a:schemeClr val="accent1">
                  <a:lumMod val="50000"/>
                </a:schemeClr>
              </a:solidFill>
              <a:latin typeface="+mn-lt"/>
            </a:endParaRPr>
          </a:p>
        </p:txBody>
      </p:sp>
      <p:sp>
        <p:nvSpPr>
          <p:cNvPr id="11" name="TextBox 10"/>
          <p:cNvSpPr txBox="1"/>
          <p:nvPr/>
        </p:nvSpPr>
        <p:spPr>
          <a:xfrm>
            <a:off x="4800600" y="2362200"/>
            <a:ext cx="2352006" cy="1631216"/>
          </a:xfrm>
          <a:prstGeom prst="rect">
            <a:avLst/>
          </a:prstGeom>
          <a:noFill/>
        </p:spPr>
        <p:txBody>
          <a:bodyPr wrap="square" rtlCol="0">
            <a:spAutoFit/>
          </a:bodyPr>
          <a:lstStyle/>
          <a:p>
            <a:pPr algn="ctr"/>
            <a:r>
              <a:rPr lang="en-US" sz="2000" dirty="0" smtClean="0">
                <a:solidFill>
                  <a:schemeClr val="accent1">
                    <a:lumMod val="50000"/>
                  </a:schemeClr>
                </a:solidFill>
                <a:latin typeface="+mn-lt"/>
              </a:rPr>
              <a:t>Sleet-small pellets of ice </a:t>
            </a:r>
          </a:p>
          <a:p>
            <a:pPr algn="ctr"/>
            <a:r>
              <a:rPr lang="en-US" sz="2000" dirty="0" smtClean="0">
                <a:solidFill>
                  <a:schemeClr val="accent1">
                    <a:lumMod val="50000"/>
                  </a:schemeClr>
                </a:solidFill>
                <a:latin typeface="+mn-lt"/>
              </a:rPr>
              <a:t>Sleet falls at below freezing temperatures.</a:t>
            </a:r>
            <a:endParaRPr lang="en-US" sz="2000" dirty="0">
              <a:solidFill>
                <a:schemeClr val="accent1">
                  <a:lumMod val="50000"/>
                </a:schemeClr>
              </a:solidFill>
              <a:latin typeface="+mn-lt"/>
            </a:endParaRPr>
          </a:p>
        </p:txBody>
      </p:sp>
      <p:pic>
        <p:nvPicPr>
          <p:cNvPr id="12" name="Picture 6" descr="http://www.bbc.co.uk/leeds/content/images/2005/05/19/hail_400x300.jpg"/>
          <p:cNvPicPr>
            <a:picLocks noChangeAspect="1" noChangeArrowheads="1"/>
          </p:cNvPicPr>
          <p:nvPr/>
        </p:nvPicPr>
        <p:blipFill>
          <a:blip r:embed="rId5" cstate="print"/>
          <a:srcRect/>
          <a:stretch>
            <a:fillRect/>
          </a:stretch>
        </p:blipFill>
        <p:spPr bwMode="auto">
          <a:xfrm>
            <a:off x="2514600" y="3429000"/>
            <a:ext cx="2235200" cy="1676400"/>
          </a:xfrm>
          <a:prstGeom prst="rect">
            <a:avLst/>
          </a:prstGeom>
          <a:noFill/>
        </p:spPr>
      </p:pic>
      <p:pic>
        <p:nvPicPr>
          <p:cNvPr id="13" name="Picture 8" descr="http://4.bp.blogspot.com/_lSZx6CegL8g/STYBZrM5hZI/AAAAAAAABw0/kBhg_n-1gkU/s400/sleet.jpg"/>
          <p:cNvPicPr>
            <a:picLocks noChangeAspect="1" noChangeArrowheads="1"/>
          </p:cNvPicPr>
          <p:nvPr/>
        </p:nvPicPr>
        <p:blipFill>
          <a:blip r:embed="rId6" cstate="print"/>
          <a:srcRect/>
          <a:stretch>
            <a:fillRect/>
          </a:stretch>
        </p:blipFill>
        <p:spPr bwMode="auto">
          <a:xfrm>
            <a:off x="4876800" y="4038600"/>
            <a:ext cx="2040835" cy="1676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830997"/>
          </a:xfrm>
          <a:prstGeom prst="rect">
            <a:avLst/>
          </a:prstGeom>
          <a:noFill/>
        </p:spPr>
        <p:txBody>
          <a:bodyPr wrap="square" rtlCol="0">
            <a:spAutoFit/>
          </a:bodyPr>
          <a:lstStyle/>
          <a:p>
            <a:r>
              <a:rPr lang="en-US" sz="4800" dirty="0" smtClean="0">
                <a:solidFill>
                  <a:schemeClr val="accent1"/>
                </a:solidFill>
                <a:latin typeface="+mj-lt"/>
              </a:rPr>
              <a:t>Clouds</a:t>
            </a:r>
            <a:endParaRPr lang="en-US" sz="4800" dirty="0">
              <a:solidFill>
                <a:schemeClr val="accent1"/>
              </a:solidFill>
              <a:latin typeface="+mj-lt"/>
            </a:endParaRPr>
          </a:p>
        </p:txBody>
      </p:sp>
      <p:sp>
        <p:nvSpPr>
          <p:cNvPr id="4" name="TextBox 3"/>
          <p:cNvSpPr txBox="1"/>
          <p:nvPr/>
        </p:nvSpPr>
        <p:spPr>
          <a:xfrm>
            <a:off x="2667000" y="3276600"/>
            <a:ext cx="3124200" cy="1015663"/>
          </a:xfrm>
          <a:prstGeom prst="rect">
            <a:avLst/>
          </a:prstGeom>
          <a:noFill/>
        </p:spPr>
        <p:txBody>
          <a:bodyPr wrap="square" rtlCol="0">
            <a:spAutoFit/>
          </a:bodyPr>
          <a:lstStyle/>
          <a:p>
            <a:pPr algn="ctr"/>
            <a:r>
              <a:rPr lang="en-US" sz="2000" dirty="0" smtClean="0"/>
              <a:t>Cirrus clouds may be followed by rain or snow in a few hours.</a:t>
            </a:r>
            <a:endParaRPr lang="en-US" sz="2000" dirty="0"/>
          </a:p>
        </p:txBody>
      </p:sp>
      <p:pic>
        <p:nvPicPr>
          <p:cNvPr id="37890" name="Picture 2" descr="cirrus cirrus_cloud : Schofields, NSW   19 February 1995"/>
          <p:cNvPicPr>
            <a:picLocks noChangeAspect="1" noChangeArrowheads="1"/>
          </p:cNvPicPr>
          <p:nvPr/>
        </p:nvPicPr>
        <p:blipFill>
          <a:blip r:embed="rId3" cstate="print"/>
          <a:srcRect/>
          <a:stretch>
            <a:fillRect/>
          </a:stretch>
        </p:blipFill>
        <p:spPr bwMode="auto">
          <a:xfrm>
            <a:off x="2819400" y="1219200"/>
            <a:ext cx="2895600" cy="2032000"/>
          </a:xfrm>
          <a:prstGeom prst="rect">
            <a:avLst/>
          </a:prstGeom>
          <a:noFill/>
        </p:spPr>
      </p:pic>
      <p:sp>
        <p:nvSpPr>
          <p:cNvPr id="7" name="TextBox 6"/>
          <p:cNvSpPr txBox="1"/>
          <p:nvPr/>
        </p:nvSpPr>
        <p:spPr>
          <a:xfrm>
            <a:off x="0" y="4343400"/>
            <a:ext cx="2590800" cy="1631216"/>
          </a:xfrm>
          <a:prstGeom prst="rect">
            <a:avLst/>
          </a:prstGeom>
          <a:noFill/>
        </p:spPr>
        <p:txBody>
          <a:bodyPr wrap="square" rtlCol="0">
            <a:spAutoFit/>
          </a:bodyPr>
          <a:lstStyle/>
          <a:p>
            <a:pPr algn="ctr"/>
            <a:r>
              <a:rPr lang="en-US" sz="2000" dirty="0" smtClean="0"/>
              <a:t>Cumulonimbus clouds produce thunderstorms- they are also called thunderheads</a:t>
            </a:r>
            <a:endParaRPr lang="en-US" sz="2000" dirty="0"/>
          </a:p>
        </p:txBody>
      </p:sp>
      <p:pic>
        <p:nvPicPr>
          <p:cNvPr id="37892" name="Picture 4" descr="http://www.weatherpictures.50g.com/pictures/2008/07/08072008026.jpg"/>
          <p:cNvPicPr>
            <a:picLocks noChangeAspect="1" noChangeArrowheads="1"/>
          </p:cNvPicPr>
          <p:nvPr/>
        </p:nvPicPr>
        <p:blipFill>
          <a:blip r:embed="rId4" cstate="print"/>
          <a:srcRect/>
          <a:stretch>
            <a:fillRect/>
          </a:stretch>
        </p:blipFill>
        <p:spPr bwMode="auto">
          <a:xfrm>
            <a:off x="123290" y="1143000"/>
            <a:ext cx="2391310" cy="3200400"/>
          </a:xfrm>
          <a:prstGeom prst="rect">
            <a:avLst/>
          </a:prstGeom>
          <a:noFill/>
        </p:spPr>
      </p:pic>
      <p:sp>
        <p:nvSpPr>
          <p:cNvPr id="9" name="TextBox 8"/>
          <p:cNvSpPr txBox="1"/>
          <p:nvPr/>
        </p:nvSpPr>
        <p:spPr>
          <a:xfrm>
            <a:off x="1981200" y="609600"/>
            <a:ext cx="7162800" cy="400110"/>
          </a:xfrm>
          <a:prstGeom prst="rect">
            <a:avLst/>
          </a:prstGeom>
          <a:noFill/>
        </p:spPr>
        <p:txBody>
          <a:bodyPr wrap="square" rtlCol="0">
            <a:spAutoFit/>
          </a:bodyPr>
          <a:lstStyle/>
          <a:p>
            <a:pPr algn="ctr"/>
            <a:r>
              <a:rPr lang="en-US" sz="2000" dirty="0" smtClean="0">
                <a:solidFill>
                  <a:schemeClr val="accent1">
                    <a:lumMod val="50000"/>
                  </a:schemeClr>
                </a:solidFill>
              </a:rPr>
              <a:t>Each kind of cloud tends to go with a different kind of weather</a:t>
            </a:r>
            <a:endParaRPr lang="en-US" sz="2000" dirty="0">
              <a:solidFill>
                <a:schemeClr val="accent1">
                  <a:lumMod val="50000"/>
                </a:schemeClr>
              </a:solidFill>
            </a:endParaRPr>
          </a:p>
        </p:txBody>
      </p:sp>
      <p:pic>
        <p:nvPicPr>
          <p:cNvPr id="37894" name="Picture 6" descr="http://www.cityofportsmouth.com/school/dondero/msm/weather/cornfld2.jpg"/>
          <p:cNvPicPr>
            <a:picLocks noChangeAspect="1" noChangeArrowheads="1"/>
          </p:cNvPicPr>
          <p:nvPr/>
        </p:nvPicPr>
        <p:blipFill>
          <a:blip r:embed="rId5" cstate="print"/>
          <a:srcRect/>
          <a:stretch>
            <a:fillRect/>
          </a:stretch>
        </p:blipFill>
        <p:spPr bwMode="auto">
          <a:xfrm>
            <a:off x="2895600" y="4191000"/>
            <a:ext cx="2667000" cy="2000251"/>
          </a:xfrm>
          <a:prstGeom prst="rect">
            <a:avLst/>
          </a:prstGeom>
          <a:noFill/>
        </p:spPr>
      </p:pic>
      <p:sp>
        <p:nvSpPr>
          <p:cNvPr id="11" name="TextBox 10"/>
          <p:cNvSpPr txBox="1"/>
          <p:nvPr/>
        </p:nvSpPr>
        <p:spPr>
          <a:xfrm>
            <a:off x="2590800" y="6150114"/>
            <a:ext cx="3124200" cy="707886"/>
          </a:xfrm>
          <a:prstGeom prst="rect">
            <a:avLst/>
          </a:prstGeom>
          <a:noFill/>
        </p:spPr>
        <p:txBody>
          <a:bodyPr wrap="square" rtlCol="0">
            <a:spAutoFit/>
          </a:bodyPr>
          <a:lstStyle/>
          <a:p>
            <a:pPr algn="ctr"/>
            <a:r>
              <a:rPr lang="en-US" sz="2000" dirty="0" smtClean="0"/>
              <a:t>Cumulus clouds are “</a:t>
            </a:r>
            <a:r>
              <a:rPr lang="en-US" sz="2000" dirty="0" smtClean="0"/>
              <a:t>fair-weather” </a:t>
            </a:r>
            <a:r>
              <a:rPr lang="en-US" sz="2000" dirty="0" smtClean="0"/>
              <a:t>clouds</a:t>
            </a:r>
            <a:endParaRPr lang="en-US" sz="2000" dirty="0"/>
          </a:p>
        </p:txBody>
      </p:sp>
      <p:sp>
        <p:nvSpPr>
          <p:cNvPr id="12" name="TextBox 11"/>
          <p:cNvSpPr txBox="1"/>
          <p:nvPr/>
        </p:nvSpPr>
        <p:spPr>
          <a:xfrm>
            <a:off x="5715000" y="4191000"/>
            <a:ext cx="3124200" cy="707886"/>
          </a:xfrm>
          <a:prstGeom prst="rect">
            <a:avLst/>
          </a:prstGeom>
          <a:noFill/>
        </p:spPr>
        <p:txBody>
          <a:bodyPr wrap="square" rtlCol="0">
            <a:spAutoFit/>
          </a:bodyPr>
          <a:lstStyle/>
          <a:p>
            <a:pPr algn="ctr"/>
            <a:r>
              <a:rPr lang="en-US" sz="2000" dirty="0" smtClean="0"/>
              <a:t>Stratus clouds can bring light rain.</a:t>
            </a:r>
            <a:endParaRPr lang="en-US" sz="2000" dirty="0"/>
          </a:p>
        </p:txBody>
      </p:sp>
      <p:pic>
        <p:nvPicPr>
          <p:cNvPr id="37896" name="Picture 8" descr="http://www.cityofportsmouth.com/school/dondero/msm/weather/pndbrt2.jpg"/>
          <p:cNvPicPr>
            <a:picLocks noChangeAspect="1" noChangeArrowheads="1"/>
          </p:cNvPicPr>
          <p:nvPr/>
        </p:nvPicPr>
        <p:blipFill>
          <a:blip r:embed="rId6" cstate="print"/>
          <a:srcRect/>
          <a:stretch>
            <a:fillRect/>
          </a:stretch>
        </p:blipFill>
        <p:spPr bwMode="auto">
          <a:xfrm>
            <a:off x="5867400" y="1828800"/>
            <a:ext cx="3155684" cy="2352675"/>
          </a:xfrm>
          <a:prstGeom prst="rect">
            <a:avLst/>
          </a:prstGeom>
          <a:noFill/>
        </p:spPr>
      </p:pic>
      <p:sp>
        <p:nvSpPr>
          <p:cNvPr id="13" name="TextBox 12"/>
          <p:cNvSpPr txBox="1"/>
          <p:nvPr/>
        </p:nvSpPr>
        <p:spPr>
          <a:xfrm rot="606063">
            <a:off x="5781987" y="5244944"/>
            <a:ext cx="3257709"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dirty="0" smtClean="0"/>
              <a:t>Clouds prevent direct sunlight from reaching Earth so on cloudy days the temperature does not raise much!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457200" y="704850"/>
            <a:ext cx="8229600" cy="7429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Summarizing</a:t>
            </a:r>
          </a:p>
        </p:txBody>
      </p:sp>
      <p:pic>
        <p:nvPicPr>
          <p:cNvPr id="3" name="Picture 5" descr="MCj04077340000[1]"/>
          <p:cNvPicPr>
            <a:picLocks noChangeAspect="1" noChangeArrowheads="1"/>
          </p:cNvPicPr>
          <p:nvPr/>
        </p:nvPicPr>
        <p:blipFill>
          <a:blip r:embed="rId3" cstate="print"/>
          <a:srcRect/>
          <a:stretch>
            <a:fillRect/>
          </a:stretch>
        </p:blipFill>
        <p:spPr bwMode="auto">
          <a:xfrm>
            <a:off x="7315200" y="228600"/>
            <a:ext cx="1524000" cy="1524000"/>
          </a:xfrm>
          <a:prstGeom prst="rect">
            <a:avLst/>
          </a:prstGeom>
          <a:noFill/>
        </p:spPr>
      </p:pic>
      <p:sp>
        <p:nvSpPr>
          <p:cNvPr id="10" name="TextBox 9"/>
          <p:cNvSpPr txBox="1"/>
          <p:nvPr/>
        </p:nvSpPr>
        <p:spPr>
          <a:xfrm>
            <a:off x="304800" y="2895600"/>
            <a:ext cx="8458200" cy="1754326"/>
          </a:xfrm>
          <a:prstGeom prst="rect">
            <a:avLst/>
          </a:prstGeom>
          <a:noFill/>
        </p:spPr>
        <p:txBody>
          <a:bodyPr wrap="square" rtlCol="0">
            <a:spAutoFit/>
          </a:bodyPr>
          <a:lstStyle/>
          <a:p>
            <a:pPr marL="342900" indent="-342900"/>
            <a:r>
              <a:rPr lang="en-US" sz="3600" dirty="0" smtClean="0">
                <a:latin typeface="+mj-lt"/>
              </a:rPr>
              <a:t>What characteristic of weather would explain why your skin feels damp during the summer months in Florida?</a:t>
            </a:r>
            <a:endParaRPr lang="en-US" sz="3600" b="1" dirty="0" smtClean="0">
              <a:latin typeface="+mj-lt"/>
            </a:endParaRPr>
          </a:p>
        </p:txBody>
      </p:sp>
      <p:sp>
        <p:nvSpPr>
          <p:cNvPr id="15" name="TextBox 14"/>
          <p:cNvSpPr txBox="1"/>
          <p:nvPr/>
        </p:nvSpPr>
        <p:spPr>
          <a:xfrm>
            <a:off x="152400" y="1524000"/>
            <a:ext cx="8001000" cy="1200329"/>
          </a:xfrm>
          <a:prstGeom prst="rect">
            <a:avLst/>
          </a:prstGeom>
          <a:noFill/>
        </p:spPr>
        <p:txBody>
          <a:bodyPr wrap="square" rtlCol="0">
            <a:spAutoFit/>
          </a:bodyPr>
          <a:lstStyle/>
          <a:p>
            <a:pPr algn="ctr"/>
            <a:r>
              <a:rPr lang="en-US" sz="3600" dirty="0" smtClean="0">
                <a:solidFill>
                  <a:srgbClr val="FF0000"/>
                </a:solidFill>
                <a:latin typeface="+mj-lt"/>
              </a:rPr>
              <a:t>Talk with your partner to answer the following question</a:t>
            </a:r>
            <a:endParaRPr lang="en-US" sz="3600" dirty="0">
              <a:solidFill>
                <a:srgbClr val="FF0000"/>
              </a:solidFill>
              <a:latin typeface="+mj-lt"/>
            </a:endParaRPr>
          </a:p>
        </p:txBody>
      </p:sp>
      <p:pic>
        <p:nvPicPr>
          <p:cNvPr id="33794" name="Picture 2" descr="http://www.springairinc.com/wp-content/uploads/2011/05/humid-pic.jpg"/>
          <p:cNvPicPr>
            <a:picLocks noChangeAspect="1" noChangeArrowheads="1"/>
          </p:cNvPicPr>
          <p:nvPr/>
        </p:nvPicPr>
        <p:blipFill>
          <a:blip r:embed="rId4" cstate="print"/>
          <a:srcRect/>
          <a:stretch>
            <a:fillRect/>
          </a:stretch>
        </p:blipFill>
        <p:spPr bwMode="auto">
          <a:xfrm>
            <a:off x="2590800" y="4518659"/>
            <a:ext cx="3048000" cy="23393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4" name="TextBox 3"/>
          <p:cNvSpPr txBox="1"/>
          <p:nvPr/>
        </p:nvSpPr>
        <p:spPr>
          <a:xfrm>
            <a:off x="685800" y="1676400"/>
            <a:ext cx="7848600" cy="3139321"/>
          </a:xfrm>
          <a:prstGeom prst="rect">
            <a:avLst/>
          </a:prstGeom>
          <a:noFill/>
        </p:spPr>
        <p:txBody>
          <a:bodyPr wrap="square" rtlCol="0">
            <a:spAutoFit/>
          </a:bodyPr>
          <a:lstStyle/>
          <a:p>
            <a:r>
              <a:rPr lang="en-US" dirty="0" smtClean="0"/>
              <a:t>Which tool is used to measure how much rain falls during a storm?</a:t>
            </a:r>
          </a:p>
          <a:p>
            <a:r>
              <a:rPr lang="en-US" dirty="0" smtClean="0"/>
              <a:t>A.				B.</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				D.</a:t>
            </a:r>
          </a:p>
          <a:p>
            <a:endParaRPr lang="en-US" dirty="0"/>
          </a:p>
        </p:txBody>
      </p:sp>
      <p:pic>
        <p:nvPicPr>
          <p:cNvPr id="31759" name="Picture 15" descr="http://nces.ed.gov/nationsreportcard/itmrlsx/images/data_images/2009-4S/2009-4S7+2.MC.mc2_a.png"/>
          <p:cNvPicPr>
            <a:picLocks noChangeAspect="1" noChangeArrowheads="1"/>
          </p:cNvPicPr>
          <p:nvPr/>
        </p:nvPicPr>
        <p:blipFill>
          <a:blip r:embed="rId3" cstate="print"/>
          <a:srcRect/>
          <a:stretch>
            <a:fillRect/>
          </a:stretch>
        </p:blipFill>
        <p:spPr bwMode="auto">
          <a:xfrm>
            <a:off x="1219200" y="1981200"/>
            <a:ext cx="1190625" cy="1905001"/>
          </a:xfrm>
          <a:prstGeom prst="rect">
            <a:avLst/>
          </a:prstGeom>
          <a:noFill/>
        </p:spPr>
      </p:pic>
      <p:pic>
        <p:nvPicPr>
          <p:cNvPr id="31761" name="Picture 17" descr="http://nces.ed.gov/nationsreportcard/itmrlsx/images/data_images/2009-4S/2009-4S7+2.MC.mc2_b.png"/>
          <p:cNvPicPr>
            <a:picLocks noChangeAspect="1" noChangeArrowheads="1"/>
          </p:cNvPicPr>
          <p:nvPr/>
        </p:nvPicPr>
        <p:blipFill>
          <a:blip r:embed="rId4" cstate="print"/>
          <a:srcRect/>
          <a:stretch>
            <a:fillRect/>
          </a:stretch>
        </p:blipFill>
        <p:spPr bwMode="auto">
          <a:xfrm>
            <a:off x="5029200" y="2057400"/>
            <a:ext cx="1428750" cy="1905001"/>
          </a:xfrm>
          <a:prstGeom prst="rect">
            <a:avLst/>
          </a:prstGeom>
          <a:noFill/>
        </p:spPr>
      </p:pic>
      <p:pic>
        <p:nvPicPr>
          <p:cNvPr id="31763" name="Picture 19" descr="http://nces.ed.gov/nationsreportcard/itmrlsx/images/data_images/2009-4S/2009-4S7+2.MC.mc2_c.png"/>
          <p:cNvPicPr>
            <a:picLocks noChangeAspect="1" noChangeArrowheads="1"/>
          </p:cNvPicPr>
          <p:nvPr/>
        </p:nvPicPr>
        <p:blipFill>
          <a:blip r:embed="rId5" cstate="print"/>
          <a:srcRect/>
          <a:stretch>
            <a:fillRect/>
          </a:stretch>
        </p:blipFill>
        <p:spPr bwMode="auto">
          <a:xfrm>
            <a:off x="1524000" y="4343400"/>
            <a:ext cx="1809750" cy="1323976"/>
          </a:xfrm>
          <a:prstGeom prst="rect">
            <a:avLst/>
          </a:prstGeom>
          <a:noFill/>
        </p:spPr>
      </p:pic>
      <p:pic>
        <p:nvPicPr>
          <p:cNvPr id="31765" name="Picture 21" descr="http://nces.ed.gov/nationsreportcard/itmrlsx/images/data_images/2009-4S/2009-4S7+2.MC.mc2_d.png"/>
          <p:cNvPicPr>
            <a:picLocks noChangeAspect="1" noChangeArrowheads="1"/>
          </p:cNvPicPr>
          <p:nvPr/>
        </p:nvPicPr>
        <p:blipFill>
          <a:blip r:embed="rId6" cstate="print"/>
          <a:srcRect/>
          <a:stretch>
            <a:fillRect/>
          </a:stretch>
        </p:blipFill>
        <p:spPr bwMode="auto">
          <a:xfrm>
            <a:off x="5029200" y="4038600"/>
            <a:ext cx="1620551" cy="2438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20484" name="Text Box 10"/>
          <p:cNvSpPr txBox="1">
            <a:spLocks noChangeArrowheads="1"/>
          </p:cNvSpPr>
          <p:nvPr/>
        </p:nvSpPr>
        <p:spPr bwMode="auto">
          <a:xfrm>
            <a:off x="685800" y="838200"/>
            <a:ext cx="7696200" cy="769938"/>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a:spAutoFit/>
          </a:bodyPr>
          <a:lstStyle/>
          <a:p>
            <a:pPr>
              <a:defRPr/>
            </a:pPr>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838200" y="2819400"/>
            <a:ext cx="4572000" cy="1384995"/>
          </a:xfrm>
          <a:prstGeom prst="rect">
            <a:avLst/>
          </a:prstGeom>
        </p:spPr>
        <p:txBody>
          <a:bodyPr wrap="square">
            <a:spAutoFit/>
          </a:bodyPr>
          <a:lstStyle/>
          <a:p>
            <a:pPr marL="514350" indent="-514350">
              <a:spcBef>
                <a:spcPct val="50000"/>
              </a:spcBef>
            </a:pPr>
            <a:r>
              <a:rPr lang="en-US" sz="2800" dirty="0" smtClean="0"/>
              <a:t>A rain gauge is used to measure the amount of rain fall.</a:t>
            </a:r>
          </a:p>
        </p:txBody>
      </p:sp>
      <p:pic>
        <p:nvPicPr>
          <p:cNvPr id="8" name="Picture 17" descr="http://nces.ed.gov/nationsreportcard/itmrlsx/images/data_images/2009-4S/2009-4S7+2.MC.mc2_b.png"/>
          <p:cNvPicPr>
            <a:picLocks noChangeAspect="1" noChangeArrowheads="1"/>
          </p:cNvPicPr>
          <p:nvPr/>
        </p:nvPicPr>
        <p:blipFill>
          <a:blip r:embed="rId3" cstate="print"/>
          <a:srcRect/>
          <a:stretch>
            <a:fillRect/>
          </a:stretch>
        </p:blipFill>
        <p:spPr bwMode="auto">
          <a:xfrm>
            <a:off x="5638800" y="2438400"/>
            <a:ext cx="2876550" cy="38354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228600" y="7620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110600" name="Text Box 12"/>
          <p:cNvSpPr txBox="1">
            <a:spLocks noChangeArrowheads="1"/>
          </p:cNvSpPr>
          <p:nvPr/>
        </p:nvSpPr>
        <p:spPr bwMode="auto">
          <a:xfrm>
            <a:off x="304800" y="1371600"/>
            <a:ext cx="8305800" cy="830997"/>
          </a:xfrm>
          <a:prstGeom prst="rect">
            <a:avLst/>
          </a:prstGeom>
          <a:noFill/>
          <a:ln w="9525">
            <a:noFill/>
            <a:miter lim="800000"/>
            <a:headEnd/>
            <a:tailEnd/>
          </a:ln>
        </p:spPr>
        <p:txBody>
          <a:bodyPr wrap="square">
            <a:spAutoFit/>
          </a:bodyPr>
          <a:lstStyle/>
          <a:p>
            <a:r>
              <a:rPr lang="en-US" sz="2400" dirty="0" smtClean="0"/>
              <a:t>Grace's class measured the temperature outside four times a day for four days in a row. Their results are shown below.</a:t>
            </a:r>
            <a:endParaRPr lang="en-US" sz="1600" dirty="0"/>
          </a:p>
        </p:txBody>
      </p:sp>
      <p:pic>
        <p:nvPicPr>
          <p:cNvPr id="27650" name="Picture 2" descr="http://nces.ed.gov/nationsreportcard/itmrlsx/images/data_images/2009-4S/2009-4S7+5.OE.chart.png"/>
          <p:cNvPicPr>
            <a:picLocks noChangeAspect="1" noChangeArrowheads="1"/>
          </p:cNvPicPr>
          <p:nvPr/>
        </p:nvPicPr>
        <p:blipFill>
          <a:blip r:embed="rId3" cstate="print"/>
          <a:srcRect/>
          <a:stretch>
            <a:fillRect/>
          </a:stretch>
        </p:blipFill>
        <p:spPr bwMode="auto">
          <a:xfrm>
            <a:off x="228600" y="2362200"/>
            <a:ext cx="4438650" cy="4133850"/>
          </a:xfrm>
          <a:prstGeom prst="rect">
            <a:avLst/>
          </a:prstGeom>
          <a:noFill/>
        </p:spPr>
      </p:pic>
      <p:sp>
        <p:nvSpPr>
          <p:cNvPr id="6" name="TextBox 5"/>
          <p:cNvSpPr txBox="1"/>
          <p:nvPr/>
        </p:nvSpPr>
        <p:spPr>
          <a:xfrm>
            <a:off x="4953000" y="2819400"/>
            <a:ext cx="3886200" cy="3046988"/>
          </a:xfrm>
          <a:prstGeom prst="rect">
            <a:avLst/>
          </a:prstGeom>
          <a:noFill/>
        </p:spPr>
        <p:txBody>
          <a:bodyPr wrap="square" rtlCol="0">
            <a:spAutoFit/>
          </a:bodyPr>
          <a:lstStyle/>
          <a:p>
            <a:r>
              <a:rPr lang="en-US" sz="2400" dirty="0" smtClean="0"/>
              <a:t>Which  two days were most likely cloudy based on the results?</a:t>
            </a:r>
          </a:p>
          <a:p>
            <a:endParaRPr lang="en-US" sz="2400" dirty="0" smtClean="0"/>
          </a:p>
          <a:p>
            <a:pPr marL="342900" indent="-342900">
              <a:buAutoNum type="alphaUcPeriod"/>
            </a:pPr>
            <a:r>
              <a:rPr lang="en-US" sz="2400" dirty="0" smtClean="0"/>
              <a:t>Day1 &amp; Day 2</a:t>
            </a:r>
          </a:p>
          <a:p>
            <a:pPr marL="342900" indent="-342900">
              <a:buAutoNum type="alphaUcPeriod"/>
            </a:pPr>
            <a:r>
              <a:rPr lang="en-US" sz="2400" dirty="0" smtClean="0"/>
              <a:t>Day 2 &amp; Day 3</a:t>
            </a:r>
          </a:p>
          <a:p>
            <a:pPr marL="342900" indent="-342900">
              <a:buAutoNum type="alphaUcPeriod"/>
            </a:pPr>
            <a:r>
              <a:rPr lang="en-US" sz="2400" dirty="0" smtClean="0"/>
              <a:t>Day 3 &amp; Day 4</a:t>
            </a:r>
          </a:p>
          <a:p>
            <a:pPr marL="342900" indent="-342900">
              <a:buAutoNum type="alphaUcPeriod"/>
            </a:pPr>
            <a:r>
              <a:rPr lang="en-US" sz="2400" dirty="0" smtClean="0"/>
              <a:t>Day 4 &amp; Day 1</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nces.ed.gov/nationsreportcard/itmrlsx/images/data_images/2009-4S/2009-4S7+5.OE.chart.png"/>
          <p:cNvPicPr>
            <a:picLocks noChangeAspect="1" noChangeArrowheads="1"/>
          </p:cNvPicPr>
          <p:nvPr/>
        </p:nvPicPr>
        <p:blipFill>
          <a:blip r:embed="rId3" cstate="print"/>
          <a:srcRect/>
          <a:stretch>
            <a:fillRect/>
          </a:stretch>
        </p:blipFill>
        <p:spPr bwMode="auto">
          <a:xfrm>
            <a:off x="4343400" y="2133600"/>
            <a:ext cx="4438650" cy="4133850"/>
          </a:xfrm>
          <a:prstGeom prst="rect">
            <a:avLst/>
          </a:prstGeom>
          <a:noFill/>
        </p:spPr>
      </p:pic>
      <p:sp>
        <p:nvSpPr>
          <p:cNvPr id="7" name="Rectangle 6"/>
          <p:cNvSpPr/>
          <p:nvPr/>
        </p:nvSpPr>
        <p:spPr>
          <a:xfrm>
            <a:off x="228600" y="1164134"/>
            <a:ext cx="4038600" cy="5262979"/>
          </a:xfrm>
          <a:prstGeom prst="rect">
            <a:avLst/>
          </a:prstGeom>
        </p:spPr>
        <p:txBody>
          <a:bodyPr wrap="square">
            <a:spAutoFit/>
          </a:bodyPr>
          <a:lstStyle/>
          <a:p>
            <a:pPr lvl="1"/>
            <a:r>
              <a:rPr lang="en-US" sz="2800" dirty="0" smtClean="0"/>
              <a:t>The two days are Day 2 and 3 because  the temperature does not increase much during the day.  </a:t>
            </a:r>
          </a:p>
          <a:p>
            <a:pPr lvl="1"/>
            <a:endParaRPr lang="en-US" sz="2800" dirty="0" smtClean="0"/>
          </a:p>
          <a:p>
            <a:pPr lvl="1"/>
            <a:r>
              <a:rPr lang="en-US" sz="2800" dirty="0" smtClean="0"/>
              <a:t>When clouds are present there is less direct sun light which does not allow for much heating of the air.</a:t>
            </a:r>
          </a:p>
        </p:txBody>
      </p:sp>
      <p:sp>
        <p:nvSpPr>
          <p:cNvPr id="20484" name="Text Box 10"/>
          <p:cNvSpPr txBox="1">
            <a:spLocks noChangeArrowheads="1"/>
          </p:cNvSpPr>
          <p:nvPr/>
        </p:nvSpPr>
        <p:spPr bwMode="auto">
          <a:xfrm>
            <a:off x="609600" y="381000"/>
            <a:ext cx="5334000" cy="769441"/>
          </a:xfrm>
          <a:prstGeom prst="rect">
            <a:avLst/>
          </a:prstGeom>
          <a:noFill/>
          <a:ln w="9525">
            <a:noFill/>
            <a:miter lim="800000"/>
            <a:headEnd/>
            <a:tailEnd/>
          </a:ln>
        </p:spPr>
        <p:txBody>
          <a:bodyPr wrap="square">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613332" y="352149"/>
            <a:ext cx="1637509" cy="1569660"/>
          </a:xfrm>
          <a:prstGeom prst="rect">
            <a:avLst/>
          </a:prstGeom>
          <a:noFill/>
        </p:spPr>
        <p:txBody>
          <a:bodyPr wrap="square">
            <a:spAutoFit/>
          </a:bodyPr>
          <a:lstStyle/>
          <a:p>
            <a:pPr>
              <a:defRPr/>
            </a:pPr>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533400" y="914400"/>
            <a:ext cx="5334000" cy="523220"/>
          </a:xfrm>
          <a:prstGeom prst="rect">
            <a:avLst/>
          </a:prstGeom>
          <a:noFill/>
          <a:ln w="9525">
            <a:noFill/>
            <a:miter lim="800000"/>
            <a:headEnd/>
            <a:tailEnd/>
          </a:ln>
        </p:spPr>
        <p:txBody>
          <a:bodyPr wrap="square">
            <a:spAutoFit/>
          </a:bodyPr>
          <a:lstStyle/>
          <a:p>
            <a:pPr>
              <a:spcBef>
                <a:spcPct val="50000"/>
              </a:spcBef>
            </a:pPr>
            <a:r>
              <a:rPr lang="en-US" sz="2800" dirty="0" smtClean="0"/>
              <a:t>Guided Instruction</a:t>
            </a:r>
            <a:endParaRPr lang="en-US" sz="2800" dirty="0"/>
          </a:p>
        </p:txBody>
      </p:sp>
      <p:sp>
        <p:nvSpPr>
          <p:cNvPr id="4" name="Rectangle 3"/>
          <p:cNvSpPr/>
          <p:nvPr/>
        </p:nvSpPr>
        <p:spPr>
          <a:xfrm>
            <a:off x="381000" y="1752600"/>
            <a:ext cx="8001000" cy="3416320"/>
          </a:xfrm>
          <a:prstGeom prst="rect">
            <a:avLst/>
          </a:prstGeom>
        </p:spPr>
        <p:txBody>
          <a:bodyPr wrap="square">
            <a:spAutoFit/>
          </a:bodyPr>
          <a:lstStyle/>
          <a:p>
            <a:r>
              <a:rPr lang="en-US" sz="2400" dirty="0" smtClean="0"/>
              <a:t>Jenny measures the outside temperature as 16 degrees Celsius, 61 degrees Fahrenheit.  She observes precipitation falling from the clouds in a </a:t>
            </a:r>
            <a:r>
              <a:rPr lang="en-US" sz="2400" u="sng" dirty="0" smtClean="0"/>
              <a:t>solid</a:t>
            </a:r>
            <a:r>
              <a:rPr lang="en-US" sz="2400" dirty="0" smtClean="0"/>
              <a:t> form. What type of precipitation is Jenny </a:t>
            </a:r>
            <a:r>
              <a:rPr lang="en-US" sz="2400" b="1" dirty="0" smtClean="0"/>
              <a:t>most likely observing? </a:t>
            </a:r>
          </a:p>
          <a:p>
            <a:endParaRPr lang="en-US" sz="2400" b="1" dirty="0" smtClean="0"/>
          </a:p>
          <a:p>
            <a:pPr lvl="2"/>
            <a:r>
              <a:rPr lang="en-US" sz="2400" b="1" dirty="0" smtClean="0"/>
              <a:t>A. hail </a:t>
            </a:r>
          </a:p>
          <a:p>
            <a:pPr lvl="2"/>
            <a:r>
              <a:rPr lang="en-US" sz="2400" b="1" dirty="0" smtClean="0"/>
              <a:t>B. rain </a:t>
            </a:r>
          </a:p>
          <a:p>
            <a:pPr lvl="2"/>
            <a:r>
              <a:rPr lang="en-US" sz="2400" b="1" dirty="0" smtClean="0"/>
              <a:t>C. sleet </a:t>
            </a:r>
          </a:p>
          <a:p>
            <a:pPr lvl="2"/>
            <a:r>
              <a:rPr lang="en-US" sz="2400" b="1" dirty="0" smtClean="0"/>
              <a:t>D. snow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20483"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20484" name="Text Box 10"/>
          <p:cNvSpPr txBox="1">
            <a:spLocks noChangeArrowheads="1"/>
          </p:cNvSpPr>
          <p:nvPr/>
        </p:nvSpPr>
        <p:spPr bwMode="auto">
          <a:xfrm>
            <a:off x="685800" y="838200"/>
            <a:ext cx="7696200" cy="769938"/>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a:spAutoFit/>
          </a:bodyPr>
          <a:lstStyle/>
          <a:p>
            <a:pPr>
              <a:defRPr/>
            </a:pPr>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685800" y="1981200"/>
            <a:ext cx="7772400" cy="2554545"/>
          </a:xfrm>
          <a:prstGeom prst="rect">
            <a:avLst/>
          </a:prstGeom>
        </p:spPr>
        <p:txBody>
          <a:bodyPr wrap="square">
            <a:spAutoFit/>
          </a:bodyPr>
          <a:lstStyle/>
          <a:p>
            <a:r>
              <a:rPr lang="en-US" sz="3200" dirty="0" smtClean="0"/>
              <a:t>Hail is solid precipitation that forms high in the atmosphere where the temperature is below freezing even though the surface temperature is above freezing. </a:t>
            </a:r>
          </a:p>
          <a:p>
            <a:endParaRPr lang="en-US" sz="3200" dirty="0"/>
          </a:p>
        </p:txBody>
      </p:sp>
      <p:pic>
        <p:nvPicPr>
          <p:cNvPr id="21506" name="Picture 2" descr="http://keep3.sjfc.edu/students/scm03254/e-port/msti%20260/Hail_Hagel.jpg"/>
          <p:cNvPicPr>
            <a:picLocks noChangeAspect="1" noChangeArrowheads="1"/>
          </p:cNvPicPr>
          <p:nvPr/>
        </p:nvPicPr>
        <p:blipFill>
          <a:blip r:embed="rId3" cstate="print"/>
          <a:srcRect/>
          <a:stretch>
            <a:fillRect/>
          </a:stretch>
        </p:blipFill>
        <p:spPr bwMode="auto">
          <a:xfrm>
            <a:off x="5410200" y="4114800"/>
            <a:ext cx="3533775" cy="227061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500" dirty="0" smtClean="0"/>
              <a:t>SC.5.E.7.3</a:t>
            </a:r>
          </a:p>
        </p:txBody>
      </p:sp>
      <p:sp>
        <p:nvSpPr>
          <p:cNvPr id="99330" name="Content Placeholder 2"/>
          <p:cNvSpPr>
            <a:spLocks noGrp="1"/>
          </p:cNvSpPr>
          <p:nvPr>
            <p:ph idx="4294967295"/>
          </p:nvPr>
        </p:nvSpPr>
        <p:spPr>
          <a:xfrm>
            <a:off x="457200" y="1371600"/>
            <a:ext cx="8229600" cy="5181600"/>
          </a:xfrm>
        </p:spPr>
        <p:txBody>
          <a:bodyPr/>
          <a:lstStyle/>
          <a:p>
            <a:pPr eaLnBrk="1" hangingPunct="1">
              <a:lnSpc>
                <a:spcPct val="80000"/>
              </a:lnSpc>
              <a:buNone/>
            </a:pPr>
            <a:r>
              <a:rPr lang="en-US" sz="2700" dirty="0" smtClean="0"/>
              <a:t>Benchmark: </a:t>
            </a:r>
            <a:r>
              <a:rPr lang="en-US" sz="2800" b="1" dirty="0" smtClean="0"/>
              <a:t>Recognize how air temperature, barometric pressure, humidity, wind speed and direction, and precipitation determine the weather in a particular place and time. </a:t>
            </a:r>
            <a:endParaRPr lang="en-US" sz="2700" b="1" dirty="0" smtClean="0"/>
          </a:p>
          <a:p>
            <a:pPr eaLnBrk="1" hangingPunct="1">
              <a:lnSpc>
                <a:spcPct val="80000"/>
              </a:lnSpc>
              <a:buFont typeface="Wingdings 2" pitchFamily="18" charset="2"/>
              <a:buNone/>
            </a:pPr>
            <a:endParaRPr lang="en-US" sz="16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a:t>
            </a:r>
          </a:p>
          <a:p>
            <a:pPr eaLnBrk="1" hangingPunct="1">
              <a:lnSpc>
                <a:spcPct val="80000"/>
              </a:lnSpc>
              <a:buFont typeface="Wingdings 2" pitchFamily="18" charset="2"/>
              <a:buNone/>
            </a:pPr>
            <a:r>
              <a:rPr lang="en-US" sz="2800" dirty="0" smtClean="0">
                <a:solidFill>
                  <a:srgbClr val="0000FF"/>
                </a:solidFill>
              </a:rPr>
              <a:t>How does temperature, air pressure, humidity, wind speed and direction, and precipitation determine the weather in a particular place and time?</a:t>
            </a:r>
          </a:p>
          <a:p>
            <a:pPr eaLnBrk="1" hangingPunct="1">
              <a:lnSpc>
                <a:spcPct val="80000"/>
              </a:lnSpc>
              <a:buFont typeface="Wingdings 2" pitchFamily="18" charset="2"/>
              <a:buNone/>
            </a:pPr>
            <a:endParaRPr lang="en-US" sz="1500" dirty="0" smtClean="0">
              <a:solidFill>
                <a:srgbClr val="0000FF"/>
              </a:solidFill>
            </a:endParaRPr>
          </a:p>
          <a:p>
            <a:pPr eaLnBrk="1" hangingPunct="1">
              <a:lnSpc>
                <a:spcPct val="80000"/>
              </a:lnSpc>
              <a:buFont typeface="Wingdings 2" pitchFamily="18" charset="2"/>
              <a:buNone/>
            </a:pPr>
            <a:r>
              <a:rPr lang="en-US" sz="2700" dirty="0" smtClean="0">
                <a:solidFill>
                  <a:srgbClr val="FF0000"/>
                </a:solidFill>
              </a:rPr>
              <a:t>Vocabulary:</a:t>
            </a:r>
          </a:p>
          <a:p>
            <a:pPr eaLnBrk="1" hangingPunct="1">
              <a:lnSpc>
                <a:spcPct val="80000"/>
              </a:lnSpc>
              <a:buFont typeface="Wingdings 2" pitchFamily="18" charset="2"/>
              <a:buNone/>
            </a:pPr>
            <a:r>
              <a:rPr lang="en-US" sz="2700" dirty="0" smtClean="0"/>
              <a:t>	temperature			humidity</a:t>
            </a:r>
          </a:p>
          <a:p>
            <a:pPr eaLnBrk="1" hangingPunct="1">
              <a:lnSpc>
                <a:spcPct val="80000"/>
              </a:lnSpc>
              <a:buFont typeface="Wingdings 2" pitchFamily="18" charset="2"/>
              <a:buNone/>
            </a:pPr>
            <a:r>
              <a:rPr lang="en-US" sz="2700" dirty="0" smtClean="0"/>
              <a:t>	air pressure			wind speed</a:t>
            </a:r>
          </a:p>
          <a:p>
            <a:pPr eaLnBrk="1" hangingPunct="1">
              <a:lnSpc>
                <a:spcPct val="80000"/>
              </a:lnSpc>
              <a:buFont typeface="Wingdings 2" pitchFamily="18" charset="2"/>
              <a:buNone/>
            </a:pPr>
            <a:r>
              <a:rPr lang="en-US" sz="2700" dirty="0" smtClean="0"/>
              <a:t>	hail					sleet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Guided Instruction:</a:t>
            </a:r>
            <a:endParaRPr lang="en-US" sz="2800" dirty="0"/>
          </a:p>
        </p:txBody>
      </p:sp>
      <p:sp>
        <p:nvSpPr>
          <p:cNvPr id="4" name="TextBox 3"/>
          <p:cNvSpPr txBox="1"/>
          <p:nvPr/>
        </p:nvSpPr>
        <p:spPr>
          <a:xfrm>
            <a:off x="685800" y="1676400"/>
            <a:ext cx="7848600" cy="3139321"/>
          </a:xfrm>
          <a:prstGeom prst="rect">
            <a:avLst/>
          </a:prstGeom>
          <a:noFill/>
        </p:spPr>
        <p:txBody>
          <a:bodyPr wrap="square" rtlCol="0">
            <a:spAutoFit/>
          </a:bodyPr>
          <a:lstStyle/>
          <a:p>
            <a:r>
              <a:rPr lang="en-US" dirty="0" smtClean="0"/>
              <a:t>Which tool is used to measure the winds speed?</a:t>
            </a:r>
          </a:p>
          <a:p>
            <a:r>
              <a:rPr lang="en-US" dirty="0" smtClean="0"/>
              <a:t>A.				B.</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				D.</a:t>
            </a:r>
          </a:p>
          <a:p>
            <a:endParaRPr lang="en-US" dirty="0"/>
          </a:p>
        </p:txBody>
      </p:sp>
      <p:pic>
        <p:nvPicPr>
          <p:cNvPr id="31759" name="Picture 15" descr="http://nces.ed.gov/nationsreportcard/itmrlsx/images/data_images/2009-4S/2009-4S7+2.MC.mc2_a.png"/>
          <p:cNvPicPr>
            <a:picLocks noChangeAspect="1" noChangeArrowheads="1"/>
          </p:cNvPicPr>
          <p:nvPr/>
        </p:nvPicPr>
        <p:blipFill>
          <a:blip r:embed="rId3" cstate="print"/>
          <a:srcRect/>
          <a:stretch>
            <a:fillRect/>
          </a:stretch>
        </p:blipFill>
        <p:spPr bwMode="auto">
          <a:xfrm>
            <a:off x="1219200" y="1981200"/>
            <a:ext cx="1190625" cy="1905001"/>
          </a:xfrm>
          <a:prstGeom prst="rect">
            <a:avLst/>
          </a:prstGeom>
          <a:noFill/>
        </p:spPr>
      </p:pic>
      <p:pic>
        <p:nvPicPr>
          <p:cNvPr id="31761" name="Picture 17" descr="http://nces.ed.gov/nationsreportcard/itmrlsx/images/data_images/2009-4S/2009-4S7+2.MC.mc2_b.png"/>
          <p:cNvPicPr>
            <a:picLocks noChangeAspect="1" noChangeArrowheads="1"/>
          </p:cNvPicPr>
          <p:nvPr/>
        </p:nvPicPr>
        <p:blipFill>
          <a:blip r:embed="rId4" cstate="print"/>
          <a:srcRect/>
          <a:stretch>
            <a:fillRect/>
          </a:stretch>
        </p:blipFill>
        <p:spPr bwMode="auto">
          <a:xfrm>
            <a:off x="5029200" y="2057400"/>
            <a:ext cx="1428750" cy="1905001"/>
          </a:xfrm>
          <a:prstGeom prst="rect">
            <a:avLst/>
          </a:prstGeom>
          <a:noFill/>
        </p:spPr>
      </p:pic>
      <p:pic>
        <p:nvPicPr>
          <p:cNvPr id="31763" name="Picture 19" descr="http://nces.ed.gov/nationsreportcard/itmrlsx/images/data_images/2009-4S/2009-4S7+2.MC.mc2_c.png"/>
          <p:cNvPicPr>
            <a:picLocks noChangeAspect="1" noChangeArrowheads="1"/>
          </p:cNvPicPr>
          <p:nvPr/>
        </p:nvPicPr>
        <p:blipFill>
          <a:blip r:embed="rId5" cstate="print"/>
          <a:srcRect/>
          <a:stretch>
            <a:fillRect/>
          </a:stretch>
        </p:blipFill>
        <p:spPr bwMode="auto">
          <a:xfrm>
            <a:off x="1066800" y="4267200"/>
            <a:ext cx="1809750" cy="1323976"/>
          </a:xfrm>
          <a:prstGeom prst="rect">
            <a:avLst/>
          </a:prstGeom>
          <a:noFill/>
        </p:spPr>
      </p:pic>
      <p:pic>
        <p:nvPicPr>
          <p:cNvPr id="72706" name="Picture 2" descr="http://cloudfront.zorotools.com/product/full/1PKZ3_AS01.JPG"/>
          <p:cNvPicPr>
            <a:picLocks noChangeAspect="1" noChangeArrowheads="1"/>
          </p:cNvPicPr>
          <p:nvPr/>
        </p:nvPicPr>
        <p:blipFill>
          <a:blip r:embed="rId6" cstate="print"/>
          <a:srcRect/>
          <a:stretch>
            <a:fillRect/>
          </a:stretch>
        </p:blipFill>
        <p:spPr bwMode="auto">
          <a:xfrm>
            <a:off x="5029200" y="4267200"/>
            <a:ext cx="1240367" cy="1905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20483"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20484" name="Text Box 10"/>
          <p:cNvSpPr txBox="1">
            <a:spLocks noChangeArrowheads="1"/>
          </p:cNvSpPr>
          <p:nvPr/>
        </p:nvSpPr>
        <p:spPr bwMode="auto">
          <a:xfrm>
            <a:off x="685800" y="838200"/>
            <a:ext cx="7696200" cy="769938"/>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a:spAutoFit/>
          </a:bodyPr>
          <a:lstStyle/>
          <a:p>
            <a:pPr>
              <a:defRPr/>
            </a:pPr>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381000" y="2133600"/>
            <a:ext cx="8077200" cy="461665"/>
          </a:xfrm>
          <a:prstGeom prst="rect">
            <a:avLst/>
          </a:prstGeom>
        </p:spPr>
        <p:txBody>
          <a:bodyPr wrap="square">
            <a:spAutoFit/>
          </a:bodyPr>
          <a:lstStyle/>
          <a:p>
            <a:pPr marL="457200" indent="-457200"/>
            <a:r>
              <a:rPr lang="en-US" sz="2400" dirty="0" smtClean="0"/>
              <a:t>Anemometer is used to measure the speed of the wind.</a:t>
            </a:r>
          </a:p>
        </p:txBody>
      </p:sp>
      <p:pic>
        <p:nvPicPr>
          <p:cNvPr id="8" name="Picture 2" descr="http://cloudfront.zorotools.com/product/full/1PKZ3_AS01.JPG"/>
          <p:cNvPicPr>
            <a:picLocks noChangeAspect="1" noChangeArrowheads="1"/>
          </p:cNvPicPr>
          <p:nvPr/>
        </p:nvPicPr>
        <p:blipFill>
          <a:blip r:embed="rId3" cstate="print"/>
          <a:srcRect/>
          <a:stretch>
            <a:fillRect/>
          </a:stretch>
        </p:blipFill>
        <p:spPr bwMode="auto">
          <a:xfrm>
            <a:off x="4191000" y="2979862"/>
            <a:ext cx="2078567" cy="31923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smtClean="0"/>
              <a:t>Summarizing</a:t>
            </a:r>
          </a:p>
        </p:txBody>
      </p:sp>
      <p:sp>
        <p:nvSpPr>
          <p:cNvPr id="188419" name="Rectangle 3"/>
          <p:cNvSpPr>
            <a:spLocks noGrp="1"/>
          </p:cNvSpPr>
          <p:nvPr>
            <p:ph type="body" idx="1"/>
          </p:nvPr>
        </p:nvSpPr>
        <p:spPr/>
        <p:txBody>
          <a:bodyPr/>
          <a:lstStyle/>
          <a:p>
            <a:pPr>
              <a:buFont typeface="Wingdings 2" pitchFamily="18" charset="2"/>
              <a:buNone/>
            </a:pPr>
            <a:endParaRPr lang="en-US" sz="3200" dirty="0" smtClean="0"/>
          </a:p>
          <a:p>
            <a:pPr>
              <a:buFont typeface="Wingdings 2" pitchFamily="18" charset="2"/>
              <a:buNone/>
            </a:pPr>
            <a:r>
              <a:rPr lang="en-US" sz="3200" dirty="0" smtClean="0"/>
              <a:t>Essential Question:</a:t>
            </a:r>
          </a:p>
          <a:p>
            <a:pPr>
              <a:buNone/>
            </a:pPr>
            <a:r>
              <a:rPr lang="en-US" sz="4000" dirty="0" smtClean="0">
                <a:solidFill>
                  <a:srgbClr val="0000FF"/>
                </a:solidFill>
              </a:rPr>
              <a:t>How can clouds help us to make predictions about changes in the weather?</a:t>
            </a:r>
            <a:endParaRPr lang="en-US" sz="4000" dirty="0" smtClean="0">
              <a:solidFill>
                <a:srgbClr val="0000FF"/>
              </a:solidFill>
            </a:endParaRPr>
          </a:p>
          <a:p>
            <a:pPr>
              <a:buNone/>
            </a:pPr>
            <a:endParaRPr lang="en-US" sz="3200" dirty="0" smtClean="0">
              <a:solidFill>
                <a:srgbClr val="0000FF"/>
              </a:solidFill>
            </a:endParaRPr>
          </a:p>
          <a:p>
            <a:pPr>
              <a:buFont typeface="Wingdings 2" pitchFamily="18" charset="2"/>
              <a:buNone/>
            </a:pPr>
            <a:endParaRPr lang="en-US" sz="3200" dirty="0" smtClean="0"/>
          </a:p>
        </p:txBody>
      </p:sp>
      <p:pic>
        <p:nvPicPr>
          <p:cNvPr id="188420" name="Picture 4" descr="MCj04404280000[1]"/>
          <p:cNvPicPr>
            <a:picLocks noChangeAspect="1" noChangeArrowheads="1"/>
          </p:cNvPicPr>
          <p:nvPr/>
        </p:nvPicPr>
        <p:blipFill>
          <a:blip r:embed="rId3" cstate="print"/>
          <a:srcRect/>
          <a:stretch>
            <a:fillRect/>
          </a:stretch>
        </p:blipFill>
        <p:spPr bwMode="auto">
          <a:xfrm>
            <a:off x="6096000" y="457200"/>
            <a:ext cx="2678112" cy="2819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676400"/>
            <a:ext cx="7848600" cy="3139321"/>
          </a:xfrm>
          <a:prstGeom prst="rect">
            <a:avLst/>
          </a:prstGeom>
          <a:noFill/>
        </p:spPr>
        <p:txBody>
          <a:bodyPr wrap="square" rtlCol="0">
            <a:spAutoFit/>
          </a:bodyPr>
          <a:lstStyle/>
          <a:p>
            <a:r>
              <a:rPr lang="en-US" dirty="0" smtClean="0"/>
              <a:t>1. Which tool is used to measure wind direction?</a:t>
            </a:r>
          </a:p>
          <a:p>
            <a:r>
              <a:rPr lang="en-US" dirty="0" smtClean="0"/>
              <a:t>A.				B.</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				D.</a:t>
            </a:r>
          </a:p>
          <a:p>
            <a:endParaRPr lang="en-US" dirty="0"/>
          </a:p>
        </p:txBody>
      </p:sp>
      <p:pic>
        <p:nvPicPr>
          <p:cNvPr id="31759" name="Picture 15" descr="http://nces.ed.gov/nationsreportcard/itmrlsx/images/data_images/2009-4S/2009-4S7+2.MC.mc2_a.png"/>
          <p:cNvPicPr>
            <a:picLocks noChangeAspect="1" noChangeArrowheads="1"/>
          </p:cNvPicPr>
          <p:nvPr/>
        </p:nvPicPr>
        <p:blipFill>
          <a:blip r:embed="rId3" cstate="print"/>
          <a:srcRect/>
          <a:stretch>
            <a:fillRect/>
          </a:stretch>
        </p:blipFill>
        <p:spPr bwMode="auto">
          <a:xfrm>
            <a:off x="1219200" y="1981200"/>
            <a:ext cx="1190625" cy="1905001"/>
          </a:xfrm>
          <a:prstGeom prst="rect">
            <a:avLst/>
          </a:prstGeom>
          <a:noFill/>
        </p:spPr>
      </p:pic>
      <p:pic>
        <p:nvPicPr>
          <p:cNvPr id="31761" name="Picture 17" descr="http://nces.ed.gov/nationsreportcard/itmrlsx/images/data_images/2009-4S/2009-4S7+2.MC.mc2_b.png"/>
          <p:cNvPicPr>
            <a:picLocks noChangeAspect="1" noChangeArrowheads="1"/>
          </p:cNvPicPr>
          <p:nvPr/>
        </p:nvPicPr>
        <p:blipFill>
          <a:blip r:embed="rId4" cstate="print"/>
          <a:srcRect/>
          <a:stretch>
            <a:fillRect/>
          </a:stretch>
        </p:blipFill>
        <p:spPr bwMode="auto">
          <a:xfrm>
            <a:off x="5029200" y="2057400"/>
            <a:ext cx="1428750" cy="1905001"/>
          </a:xfrm>
          <a:prstGeom prst="rect">
            <a:avLst/>
          </a:prstGeom>
          <a:noFill/>
        </p:spPr>
      </p:pic>
      <p:pic>
        <p:nvPicPr>
          <p:cNvPr id="31763" name="Picture 19" descr="http://nces.ed.gov/nationsreportcard/itmrlsx/images/data_images/2009-4S/2009-4S7+2.MC.mc2_c.png"/>
          <p:cNvPicPr>
            <a:picLocks noChangeAspect="1" noChangeArrowheads="1"/>
          </p:cNvPicPr>
          <p:nvPr/>
        </p:nvPicPr>
        <p:blipFill>
          <a:blip r:embed="rId5" cstate="print"/>
          <a:srcRect/>
          <a:stretch>
            <a:fillRect/>
          </a:stretch>
        </p:blipFill>
        <p:spPr bwMode="auto">
          <a:xfrm>
            <a:off x="1524000" y="4343400"/>
            <a:ext cx="1809750" cy="1323976"/>
          </a:xfrm>
          <a:prstGeom prst="rect">
            <a:avLst/>
          </a:prstGeom>
          <a:noFill/>
        </p:spPr>
      </p:pic>
      <p:sp>
        <p:nvSpPr>
          <p:cNvPr id="8" name="Rectangle 2"/>
          <p:cNvSpPr>
            <a:spLocks noGrp="1"/>
          </p:cNvSpPr>
          <p:nvPr>
            <p:ph type="title"/>
          </p:nvPr>
        </p:nvSpPr>
        <p:spPr>
          <a:xfrm>
            <a:off x="304800" y="685800"/>
            <a:ext cx="8229600" cy="895350"/>
          </a:xfrm>
        </p:spPr>
        <p:txBody>
          <a:bodyPr/>
          <a:lstStyle/>
          <a:p>
            <a:r>
              <a:rPr lang="en-US" dirty="0" smtClean="0"/>
              <a:t>Check Your Understanding</a:t>
            </a:r>
          </a:p>
        </p:txBody>
      </p:sp>
      <p:pic>
        <p:nvPicPr>
          <p:cNvPr id="9" name="Picture 2" descr="http://cloudfront.zorotools.com/product/full/1PKZ3_AS01.JPG"/>
          <p:cNvPicPr>
            <a:picLocks noChangeAspect="1" noChangeArrowheads="1"/>
          </p:cNvPicPr>
          <p:nvPr/>
        </p:nvPicPr>
        <p:blipFill>
          <a:blip r:embed="rId6" cstate="print"/>
          <a:srcRect/>
          <a:stretch>
            <a:fillRect/>
          </a:stretch>
        </p:blipFill>
        <p:spPr bwMode="auto">
          <a:xfrm>
            <a:off x="5334000" y="4191000"/>
            <a:ext cx="1041908" cy="1600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457200" y="1676401"/>
            <a:ext cx="8229600" cy="4648200"/>
          </a:xfrm>
        </p:spPr>
        <p:txBody>
          <a:bodyPr/>
          <a:lstStyle/>
          <a:p>
            <a:pPr>
              <a:buNone/>
            </a:pPr>
            <a:r>
              <a:rPr lang="en-US" sz="2400" dirty="0" smtClean="0"/>
              <a:t>2. Alexis measures the outside temperature as 16 degrees Celsius, 61 degrees Fahrenheit.  She observes precipitation falling from the clouds in a </a:t>
            </a:r>
            <a:r>
              <a:rPr lang="en-US" sz="2400" u="sng" dirty="0" smtClean="0"/>
              <a:t>liquid</a:t>
            </a:r>
            <a:r>
              <a:rPr lang="en-US" sz="2400" dirty="0" smtClean="0"/>
              <a:t> form. What type of precipitation is Jenny </a:t>
            </a:r>
            <a:r>
              <a:rPr lang="en-US" sz="2400" b="1" dirty="0" smtClean="0"/>
              <a:t>most likely observing? </a:t>
            </a:r>
          </a:p>
          <a:p>
            <a:endParaRPr lang="en-US" sz="2400" b="1" dirty="0" smtClean="0"/>
          </a:p>
          <a:p>
            <a:pPr lvl="2">
              <a:buNone/>
            </a:pPr>
            <a:r>
              <a:rPr lang="en-US" sz="1900" b="1" dirty="0" smtClean="0"/>
              <a:t>A. hail </a:t>
            </a:r>
          </a:p>
          <a:p>
            <a:pPr lvl="2">
              <a:buNone/>
            </a:pPr>
            <a:r>
              <a:rPr lang="en-US" sz="1900" b="1" dirty="0" smtClean="0"/>
              <a:t>B. rain </a:t>
            </a:r>
          </a:p>
          <a:p>
            <a:pPr lvl="2">
              <a:buNone/>
            </a:pPr>
            <a:r>
              <a:rPr lang="en-US" sz="1900" b="1" dirty="0" smtClean="0"/>
              <a:t>C. sleet </a:t>
            </a:r>
          </a:p>
          <a:p>
            <a:pPr lvl="2">
              <a:buNone/>
            </a:pPr>
            <a:r>
              <a:rPr lang="en-US" sz="1900" b="1" dirty="0" smtClean="0"/>
              <a:t>D. snow </a:t>
            </a:r>
          </a:p>
          <a:p>
            <a:pPr marL="342900" indent="-342900">
              <a:buNone/>
            </a:pP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228600" y="1219200"/>
            <a:ext cx="8305800" cy="1200329"/>
          </a:xfrm>
          <a:prstGeom prst="rect">
            <a:avLst/>
          </a:prstGeom>
          <a:noFill/>
          <a:ln w="9525">
            <a:noFill/>
            <a:miter lim="800000"/>
            <a:headEnd/>
            <a:tailEnd/>
          </a:ln>
        </p:spPr>
        <p:txBody>
          <a:bodyPr wrap="square">
            <a:spAutoFit/>
          </a:bodyPr>
          <a:lstStyle/>
          <a:p>
            <a:r>
              <a:rPr lang="en-US" sz="2400" dirty="0" smtClean="0"/>
              <a:t>3. Grace's class measured the temperature outside four times a day for four days in a row. Their results are shown below.</a:t>
            </a:r>
            <a:endParaRPr lang="en-US" sz="1600" dirty="0"/>
          </a:p>
        </p:txBody>
      </p:sp>
      <p:pic>
        <p:nvPicPr>
          <p:cNvPr id="27650" name="Picture 2" descr="http://nces.ed.gov/nationsreportcard/itmrlsx/images/data_images/2009-4S/2009-4S7+5.OE.chart.png"/>
          <p:cNvPicPr>
            <a:picLocks noChangeAspect="1" noChangeArrowheads="1"/>
          </p:cNvPicPr>
          <p:nvPr/>
        </p:nvPicPr>
        <p:blipFill>
          <a:blip r:embed="rId3" cstate="print"/>
          <a:srcRect/>
          <a:stretch>
            <a:fillRect/>
          </a:stretch>
        </p:blipFill>
        <p:spPr bwMode="auto">
          <a:xfrm>
            <a:off x="228600" y="2286000"/>
            <a:ext cx="4438650" cy="4133850"/>
          </a:xfrm>
          <a:prstGeom prst="rect">
            <a:avLst/>
          </a:prstGeom>
          <a:noFill/>
        </p:spPr>
      </p:pic>
      <p:sp>
        <p:nvSpPr>
          <p:cNvPr id="6" name="TextBox 5"/>
          <p:cNvSpPr txBox="1"/>
          <p:nvPr/>
        </p:nvSpPr>
        <p:spPr>
          <a:xfrm>
            <a:off x="4953000" y="2971800"/>
            <a:ext cx="3886200" cy="3046988"/>
          </a:xfrm>
          <a:prstGeom prst="rect">
            <a:avLst/>
          </a:prstGeom>
          <a:noFill/>
        </p:spPr>
        <p:txBody>
          <a:bodyPr wrap="square" rtlCol="0">
            <a:spAutoFit/>
          </a:bodyPr>
          <a:lstStyle/>
          <a:p>
            <a:r>
              <a:rPr lang="en-US" sz="2400" dirty="0" smtClean="0"/>
              <a:t>Which  two days were most likely sunny based on the results?</a:t>
            </a:r>
          </a:p>
          <a:p>
            <a:endParaRPr lang="en-US" sz="2400" dirty="0" smtClean="0"/>
          </a:p>
          <a:p>
            <a:pPr marL="342900" indent="-342900">
              <a:buAutoNum type="alphaUcPeriod"/>
            </a:pPr>
            <a:r>
              <a:rPr lang="en-US" sz="2400" dirty="0" smtClean="0"/>
              <a:t>Day1 &amp; Day 2</a:t>
            </a:r>
          </a:p>
          <a:p>
            <a:pPr marL="342900" indent="-342900">
              <a:buAutoNum type="alphaUcPeriod"/>
            </a:pPr>
            <a:r>
              <a:rPr lang="en-US" sz="2400" dirty="0" smtClean="0"/>
              <a:t>Day 2 &amp; Day 3</a:t>
            </a:r>
          </a:p>
          <a:p>
            <a:pPr marL="342900" indent="-342900">
              <a:buAutoNum type="alphaUcPeriod"/>
            </a:pPr>
            <a:r>
              <a:rPr lang="en-US" sz="2400" dirty="0" smtClean="0"/>
              <a:t>Day 3 &amp; Day 4</a:t>
            </a:r>
          </a:p>
          <a:p>
            <a:pPr marL="342900" indent="-342900">
              <a:buAutoNum type="alphaUcPeriod"/>
            </a:pPr>
            <a:r>
              <a:rPr lang="en-US" sz="2400" dirty="0" smtClean="0"/>
              <a:t>Day 4 &amp; Day 1</a:t>
            </a:r>
            <a:endParaRPr lang="en-US" sz="2400" dirty="0"/>
          </a:p>
        </p:txBody>
      </p:sp>
      <p:sp>
        <p:nvSpPr>
          <p:cNvPr id="7" name="Rectangle 2"/>
          <p:cNvSpPr>
            <a:spLocks noGrp="1"/>
          </p:cNvSpPr>
          <p:nvPr>
            <p:ph type="title"/>
          </p:nvPr>
        </p:nvSpPr>
        <p:spPr>
          <a:xfrm>
            <a:off x="381000" y="381000"/>
            <a:ext cx="8229600" cy="895350"/>
          </a:xfrm>
        </p:spPr>
        <p:txBody>
          <a:bodyPr/>
          <a:lstStyle/>
          <a:p>
            <a:r>
              <a:rPr lang="en-US" dirty="0" smtClean="0"/>
              <a:t>Check Your Understanding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p:txBody>
          <a:bodyPr/>
          <a:lstStyle/>
          <a:p>
            <a:pPr>
              <a:buNone/>
            </a:pPr>
            <a:r>
              <a:rPr lang="en-US" sz="2000" dirty="0" smtClean="0"/>
              <a:t>4. Philip measured the temperature on the top of the Grand Teton mountains in Wyoming and the temperature at the lowest point in the valley below. Which of the following descriptions would best describe the temperatures that Philip measured?</a:t>
            </a:r>
          </a:p>
          <a:p>
            <a:pPr>
              <a:buNone/>
            </a:pPr>
            <a:endParaRPr lang="en-US" sz="2000" dirty="0" smtClean="0"/>
          </a:p>
          <a:p>
            <a:pPr marL="457200" indent="-457200">
              <a:buFont typeface="+mj-lt"/>
              <a:buAutoNum type="alphaUcPeriod"/>
            </a:pPr>
            <a:r>
              <a:rPr lang="en-US" sz="2000" dirty="0" smtClean="0"/>
              <a:t>The temperature on the top of the mountain much higher than the temperature in the valley.</a:t>
            </a:r>
          </a:p>
          <a:p>
            <a:pPr marL="457200" indent="-457200">
              <a:buFont typeface="+mj-lt"/>
              <a:buAutoNum type="alphaUcPeriod"/>
            </a:pPr>
            <a:r>
              <a:rPr lang="en-US" sz="2000" dirty="0" smtClean="0"/>
              <a:t>The temperature on the top of the mountain was cooler than the temperature in the valley.</a:t>
            </a:r>
          </a:p>
          <a:p>
            <a:pPr marL="457200" indent="-457200">
              <a:buFont typeface="+mj-lt"/>
              <a:buAutoNum type="alphaUcPeriod"/>
            </a:pPr>
            <a:r>
              <a:rPr lang="en-US" sz="2000" dirty="0" smtClean="0"/>
              <a:t>The temperature on the top of the mountain was a little higher than the temperature in the valley.</a:t>
            </a:r>
          </a:p>
          <a:p>
            <a:pPr marL="457200" indent="-457200">
              <a:buFont typeface="+mj-lt"/>
              <a:buAutoNum type="alphaUcPeriod"/>
            </a:pPr>
            <a:r>
              <a:rPr lang="en-US" sz="2000" dirty="0" smtClean="0"/>
              <a:t>The temperature on the top of the mountain was the same as the temperature in the valley.</a:t>
            </a:r>
          </a:p>
          <a:p>
            <a:pPr>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dirty="0" smtClean="0"/>
              <a:t>Check Your Answers</a:t>
            </a:r>
          </a:p>
        </p:txBody>
      </p:sp>
      <p:sp>
        <p:nvSpPr>
          <p:cNvPr id="118786" name="Rectangle 3"/>
          <p:cNvSpPr>
            <a:spLocks noGrp="1"/>
          </p:cNvSpPr>
          <p:nvPr>
            <p:ph type="body" idx="1"/>
          </p:nvPr>
        </p:nvSpPr>
        <p:spPr>
          <a:xfrm>
            <a:off x="381000" y="2468563"/>
            <a:ext cx="8229600" cy="3703637"/>
          </a:xfrm>
        </p:spPr>
        <p:txBody>
          <a:bodyPr/>
          <a:lstStyle/>
          <a:p>
            <a:pPr marL="769937" indent="-742950">
              <a:buFont typeface="+mj-lt"/>
              <a:buAutoNum type="arabicPeriod"/>
            </a:pPr>
            <a:r>
              <a:rPr lang="en-US" sz="2800" dirty="0" smtClean="0">
                <a:solidFill>
                  <a:srgbClr val="0000FF"/>
                </a:solidFill>
              </a:rPr>
              <a:t>C. </a:t>
            </a:r>
            <a:r>
              <a:rPr lang="en-US" sz="2800" dirty="0" smtClean="0"/>
              <a:t>Wind Vane</a:t>
            </a:r>
          </a:p>
          <a:p>
            <a:pPr marL="769937" indent="-742950">
              <a:buFont typeface="+mj-lt"/>
              <a:buAutoNum type="arabicPeriod"/>
            </a:pPr>
            <a:r>
              <a:rPr lang="en-US" sz="2800" dirty="0" smtClean="0">
                <a:solidFill>
                  <a:srgbClr val="0000FF"/>
                </a:solidFill>
              </a:rPr>
              <a:t>B. </a:t>
            </a:r>
            <a:r>
              <a:rPr lang="en-US" sz="2800" dirty="0" smtClean="0"/>
              <a:t>Rain</a:t>
            </a:r>
          </a:p>
          <a:p>
            <a:pPr marL="769937" indent="-742950">
              <a:buFont typeface="+mj-lt"/>
              <a:buAutoNum type="arabicPeriod"/>
            </a:pPr>
            <a:r>
              <a:rPr lang="en-US" sz="2800" dirty="0" smtClean="0">
                <a:solidFill>
                  <a:srgbClr val="0000FF"/>
                </a:solidFill>
              </a:rPr>
              <a:t>D.  </a:t>
            </a:r>
            <a:r>
              <a:rPr lang="en-US" sz="2800" dirty="0" smtClean="0">
                <a:latin typeface="Arial" pitchFamily="34" charset="0"/>
                <a:cs typeface="Arial" pitchFamily="34" charset="0"/>
              </a:rPr>
              <a:t>Day 4 and Day 1</a:t>
            </a:r>
          </a:p>
          <a:p>
            <a:pPr marL="769937" indent="-742950">
              <a:buFont typeface="+mj-lt"/>
              <a:buAutoNum type="arabicPeriod"/>
            </a:pPr>
            <a:r>
              <a:rPr lang="en-US" sz="2800" dirty="0" smtClean="0">
                <a:solidFill>
                  <a:srgbClr val="0000FF"/>
                </a:solidFill>
              </a:rPr>
              <a:t>B. </a:t>
            </a:r>
            <a:r>
              <a:rPr lang="en-US" sz="2800" dirty="0" smtClean="0"/>
              <a:t>The temperature on the top of the mountain was cooler than the temperature in the valley.</a:t>
            </a:r>
          </a:p>
          <a:p>
            <a:pPr marL="769937" indent="-742950">
              <a:buNone/>
            </a:pPr>
            <a:endParaRPr lang="en-US" sz="3200" dirty="0" smtClean="0"/>
          </a:p>
          <a:p>
            <a:pPr marL="769937" indent="-742950">
              <a:buFont typeface="+mj-lt"/>
              <a:buAutoNum type="arabicPeriod"/>
            </a:pPr>
            <a:endParaRPr lang="en-US" sz="3200" dirty="0" smtClean="0"/>
          </a:p>
          <a:p>
            <a:pPr lvl="1">
              <a:buNone/>
            </a:pPr>
            <a:endParaRPr lang="en-US" sz="3600" dirty="0" smtClean="0"/>
          </a:p>
          <a:p>
            <a:pPr marL="495300" indent="-495300">
              <a:buNone/>
            </a:pPr>
            <a:endParaRPr lang="en-US" sz="3600" dirty="0" smtClean="0"/>
          </a:p>
          <a:p>
            <a:pPr marL="495300" indent="-495300">
              <a:buFont typeface="Wingdings 2" pitchFamily="18" charset="2"/>
              <a:buNone/>
            </a:pPr>
            <a:endParaRPr lang="en-US" sz="3600" dirty="0" smtClean="0"/>
          </a:p>
        </p:txBody>
      </p:sp>
      <p:pic>
        <p:nvPicPr>
          <p:cNvPr id="118791" name="Picture 7" descr="MCj04298030000[1]"/>
          <p:cNvPicPr>
            <a:picLocks noChangeAspect="1" noChangeArrowheads="1"/>
          </p:cNvPicPr>
          <p:nvPr/>
        </p:nvPicPr>
        <p:blipFill>
          <a:blip r:embed="rId3" cstate="print"/>
          <a:srcRect/>
          <a:stretch>
            <a:fillRect/>
          </a:stretch>
        </p:blipFill>
        <p:spPr bwMode="auto">
          <a:xfrm>
            <a:off x="6858000" y="762000"/>
            <a:ext cx="1379854" cy="1752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1"/>
          </p:nvPr>
        </p:nvSpPr>
        <p:spPr>
          <a:xfrm>
            <a:off x="381000" y="1981200"/>
            <a:ext cx="8229600" cy="2590800"/>
          </a:xfrm>
        </p:spPr>
        <p:txBody>
          <a:bodyPr/>
          <a:lstStyle/>
          <a:p>
            <a:pPr>
              <a:lnSpc>
                <a:spcPct val="80000"/>
              </a:lnSpc>
              <a:buNone/>
            </a:pPr>
            <a:r>
              <a:rPr lang="en-US" sz="3600" dirty="0" smtClean="0">
                <a:solidFill>
                  <a:srgbClr val="0000FF"/>
                </a:solidFill>
              </a:rPr>
              <a:t>With your shoulder partner, list the characteristics of weather that are reported on by a meteorologist.</a:t>
            </a:r>
            <a:endParaRPr lang="en-US" sz="3600" dirty="0" smtClean="0">
              <a:solidFill>
                <a:srgbClr val="0000FF"/>
              </a:solidFill>
            </a:endParaRPr>
          </a:p>
          <a:p>
            <a:pPr>
              <a:lnSpc>
                <a:spcPct val="80000"/>
              </a:lnSpc>
              <a:buNone/>
            </a:pPr>
            <a:endParaRPr lang="en-US" sz="3600" dirty="0" smtClean="0">
              <a:solidFill>
                <a:srgbClr val="0000FF"/>
              </a:solidFill>
            </a:endParaRPr>
          </a:p>
          <a:p>
            <a:pPr eaLnBrk="1" hangingPunct="1">
              <a:lnSpc>
                <a:spcPct val="80000"/>
              </a:lnSpc>
              <a:buNone/>
            </a:pPr>
            <a:endParaRPr lang="en-US" sz="3200" dirty="0" smtClean="0">
              <a:solidFill>
                <a:srgbClr val="0000FF"/>
              </a:solidFill>
            </a:endParaRPr>
          </a:p>
          <a:p>
            <a:pPr eaLnBrk="1" hangingPunct="1">
              <a:lnSpc>
                <a:spcPct val="80000"/>
              </a:lnSpc>
              <a:buNone/>
            </a:pPr>
            <a:r>
              <a:rPr lang="en-US" sz="3200" dirty="0" smtClean="0"/>
              <a:t>				</a:t>
            </a:r>
          </a:p>
          <a:p>
            <a:pPr eaLnBrk="1" hangingPunct="1">
              <a:lnSpc>
                <a:spcPct val="80000"/>
              </a:lnSpc>
              <a:buNone/>
            </a:pPr>
            <a:r>
              <a:rPr lang="en-US" sz="3200" dirty="0" smtClean="0"/>
              <a:t>				</a:t>
            </a:r>
          </a:p>
        </p:txBody>
      </p:sp>
      <p:sp>
        <p:nvSpPr>
          <p:cNvPr id="119810" name="Rectangle 4"/>
          <p:cNvSpPr>
            <a:spLocks noGrp="1"/>
          </p:cNvSpPr>
          <p:nvPr>
            <p:ph type="title"/>
          </p:nvPr>
        </p:nvSpPr>
        <p:spPr>
          <a:xfrm>
            <a:off x="381000" y="609600"/>
            <a:ext cx="8229600" cy="704850"/>
          </a:xfrm>
        </p:spPr>
        <p:txBody>
          <a:bodyPr/>
          <a:lstStyle/>
          <a:p>
            <a:r>
              <a:rPr lang="en-US" dirty="0" smtClean="0"/>
              <a:t>Summary Question</a:t>
            </a:r>
          </a:p>
        </p:txBody>
      </p:sp>
      <p:pic>
        <p:nvPicPr>
          <p:cNvPr id="3074" name="Picture 2" descr="http://img.ehowcdn.com/article-page-main/ehow/images/a00/07/pe/become-meteorologist-800x800.jpg"/>
          <p:cNvPicPr>
            <a:picLocks noChangeAspect="1" noChangeArrowheads="1"/>
          </p:cNvPicPr>
          <p:nvPr/>
        </p:nvPicPr>
        <p:blipFill>
          <a:blip r:embed="rId3" cstate="print"/>
          <a:srcRect/>
          <a:stretch>
            <a:fillRect/>
          </a:stretch>
        </p:blipFill>
        <p:spPr bwMode="auto">
          <a:xfrm>
            <a:off x="2819400" y="3733800"/>
            <a:ext cx="2667000" cy="260773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0"/>
            <a:ext cx="712220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Weather?</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1206" name="Picture 6" descr="http://www.bbc.co.uk/leeds/content/images/2005/05/19/hail_400x300.jpg"/>
          <p:cNvPicPr>
            <a:picLocks noChangeAspect="1" noChangeArrowheads="1"/>
          </p:cNvPicPr>
          <p:nvPr/>
        </p:nvPicPr>
        <p:blipFill>
          <a:blip r:embed="rId2" cstate="print"/>
          <a:srcRect/>
          <a:stretch>
            <a:fillRect/>
          </a:stretch>
        </p:blipFill>
        <p:spPr bwMode="auto">
          <a:xfrm>
            <a:off x="0" y="3200400"/>
            <a:ext cx="2540000" cy="1905000"/>
          </a:xfrm>
          <a:prstGeom prst="rect">
            <a:avLst/>
          </a:prstGeom>
          <a:noFill/>
        </p:spPr>
      </p:pic>
      <p:pic>
        <p:nvPicPr>
          <p:cNvPr id="51208" name="Picture 8" descr="http://4.bp.blogspot.com/_lSZx6CegL8g/STYBZrM5hZI/AAAAAAAABw0/kBhg_n-1gkU/s400/sleet.jpg"/>
          <p:cNvPicPr>
            <a:picLocks noChangeAspect="1" noChangeArrowheads="1"/>
          </p:cNvPicPr>
          <p:nvPr/>
        </p:nvPicPr>
        <p:blipFill>
          <a:blip r:embed="rId3" cstate="print"/>
          <a:srcRect/>
          <a:stretch>
            <a:fillRect/>
          </a:stretch>
        </p:blipFill>
        <p:spPr bwMode="auto">
          <a:xfrm>
            <a:off x="5257800" y="4572000"/>
            <a:ext cx="3048000" cy="2286000"/>
          </a:xfrm>
          <a:prstGeom prst="rect">
            <a:avLst/>
          </a:prstGeom>
          <a:noFill/>
        </p:spPr>
      </p:pic>
      <p:pic>
        <p:nvPicPr>
          <p:cNvPr id="51210" name="Picture 10" descr="http://t1.gstatic.com/images?q=tbn:ANd9GcQEM-3vRFN_Vp-0Y0vtMlvJ4UvU30H4PIk_UPMU_CedhFdncJ-Y3g"/>
          <p:cNvPicPr>
            <a:picLocks noChangeAspect="1" noChangeArrowheads="1"/>
          </p:cNvPicPr>
          <p:nvPr/>
        </p:nvPicPr>
        <p:blipFill>
          <a:blip r:embed="rId4" cstate="print"/>
          <a:srcRect/>
          <a:stretch>
            <a:fillRect/>
          </a:stretch>
        </p:blipFill>
        <p:spPr bwMode="auto">
          <a:xfrm>
            <a:off x="3352800" y="3200400"/>
            <a:ext cx="2466975" cy="1847851"/>
          </a:xfrm>
          <a:prstGeom prst="rect">
            <a:avLst/>
          </a:prstGeom>
          <a:noFill/>
        </p:spPr>
      </p:pic>
      <p:pic>
        <p:nvPicPr>
          <p:cNvPr id="51204" name="Picture 4" descr="http://www.energy.ca.gov/wind/images/altamont_wind.jpg"/>
          <p:cNvPicPr>
            <a:picLocks noChangeAspect="1" noChangeArrowheads="1"/>
          </p:cNvPicPr>
          <p:nvPr/>
        </p:nvPicPr>
        <p:blipFill>
          <a:blip r:embed="rId5" cstate="print"/>
          <a:srcRect/>
          <a:stretch>
            <a:fillRect/>
          </a:stretch>
        </p:blipFill>
        <p:spPr bwMode="auto">
          <a:xfrm>
            <a:off x="1371600" y="4895850"/>
            <a:ext cx="2762250" cy="1962150"/>
          </a:xfrm>
          <a:prstGeom prst="rect">
            <a:avLst/>
          </a:prstGeom>
          <a:noFill/>
        </p:spPr>
      </p:pic>
      <p:pic>
        <p:nvPicPr>
          <p:cNvPr id="51212" name="Picture 12" descr="http://t1.gstatic.com/images?q=tbn:ANd9GcSE1ydWUs91xduoVi9OaCLyaLg13VNzXZcxmQkmvby8QmoxB9--"/>
          <p:cNvPicPr>
            <a:picLocks noChangeAspect="1" noChangeArrowheads="1"/>
          </p:cNvPicPr>
          <p:nvPr/>
        </p:nvPicPr>
        <p:blipFill>
          <a:blip r:embed="rId6" cstate="print"/>
          <a:srcRect/>
          <a:stretch>
            <a:fillRect/>
          </a:stretch>
        </p:blipFill>
        <p:spPr bwMode="auto">
          <a:xfrm>
            <a:off x="6677025" y="3048000"/>
            <a:ext cx="2466975" cy="1847851"/>
          </a:xfrm>
          <a:prstGeom prst="rect">
            <a:avLst/>
          </a:prstGeom>
          <a:noFill/>
        </p:spPr>
      </p:pic>
      <p:sp>
        <p:nvSpPr>
          <p:cNvPr id="13" name="TextBox 12"/>
          <p:cNvSpPr txBox="1"/>
          <p:nvPr/>
        </p:nvSpPr>
        <p:spPr>
          <a:xfrm>
            <a:off x="1295400" y="1828800"/>
            <a:ext cx="6172200" cy="1384995"/>
          </a:xfrm>
          <a:prstGeom prst="rect">
            <a:avLst/>
          </a:prstGeom>
          <a:noFill/>
        </p:spPr>
        <p:txBody>
          <a:bodyPr wrap="square" rtlCol="0">
            <a:spAutoFit/>
          </a:bodyPr>
          <a:lstStyle/>
          <a:p>
            <a:pPr algn="ctr"/>
            <a:r>
              <a:rPr lang="en-US" sz="2800" dirty="0" smtClean="0">
                <a:solidFill>
                  <a:srgbClr val="0070C0"/>
                </a:solidFill>
                <a:latin typeface="+mj-lt"/>
              </a:rPr>
              <a:t>Weather is the condition of the atmosphere at a place for a short period of time.</a:t>
            </a:r>
            <a:endParaRPr lang="en-US" sz="2800" dirty="0">
              <a:solidFill>
                <a:srgbClr val="0070C0"/>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229600" cy="990600"/>
          </a:xfrm>
        </p:spPr>
        <p:txBody>
          <a:bodyPr/>
          <a:lstStyle/>
          <a:p>
            <a:r>
              <a:rPr lang="en-US" dirty="0" smtClean="0">
                <a:solidFill>
                  <a:schemeClr val="accent1"/>
                </a:solidFill>
              </a:rPr>
              <a:t>How is weather described?</a:t>
            </a:r>
            <a:endParaRPr lang="en-US" dirty="0">
              <a:solidFill>
                <a:schemeClr val="accent1"/>
              </a:solidFill>
            </a:endParaRPr>
          </a:p>
        </p:txBody>
      </p:sp>
      <p:sp>
        <p:nvSpPr>
          <p:cNvPr id="6" name="Content Placeholder 5"/>
          <p:cNvSpPr>
            <a:spLocks noGrp="1"/>
          </p:cNvSpPr>
          <p:nvPr>
            <p:ph idx="1"/>
          </p:nvPr>
        </p:nvSpPr>
        <p:spPr>
          <a:xfrm>
            <a:off x="381000" y="1981200"/>
            <a:ext cx="8229600" cy="4876800"/>
          </a:xfrm>
        </p:spPr>
        <p:txBody>
          <a:bodyPr/>
          <a:lstStyle/>
          <a:p>
            <a:pPr>
              <a:buNone/>
            </a:pPr>
            <a:r>
              <a:rPr lang="en-US" sz="4000" dirty="0" smtClean="0"/>
              <a:t>Weather is described by using </a:t>
            </a:r>
          </a:p>
          <a:p>
            <a:r>
              <a:rPr lang="en-US" sz="4000" dirty="0" smtClean="0"/>
              <a:t>air temperature</a:t>
            </a:r>
          </a:p>
          <a:p>
            <a:r>
              <a:rPr lang="en-US" sz="4000" dirty="0" smtClean="0"/>
              <a:t>air pressure (barometric pressure)</a:t>
            </a:r>
          </a:p>
          <a:p>
            <a:r>
              <a:rPr lang="en-US" sz="4000" dirty="0" smtClean="0"/>
              <a:t>humidity</a:t>
            </a:r>
          </a:p>
          <a:p>
            <a:r>
              <a:rPr lang="en-US" sz="4000" dirty="0" smtClean="0"/>
              <a:t>wind speed and direction </a:t>
            </a:r>
          </a:p>
          <a:p>
            <a:r>
              <a:rPr lang="en-US" sz="4000" dirty="0" smtClean="0"/>
              <a:t>precipitation</a:t>
            </a:r>
          </a:p>
          <a:p>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382000" cy="830997"/>
          </a:xfrm>
          <a:prstGeom prst="rect">
            <a:avLst/>
          </a:prstGeom>
          <a:noFill/>
        </p:spPr>
        <p:txBody>
          <a:bodyPr wrap="square" rtlCol="0">
            <a:spAutoFit/>
          </a:bodyPr>
          <a:lstStyle/>
          <a:p>
            <a:r>
              <a:rPr lang="en-US" sz="4800" dirty="0" smtClean="0">
                <a:solidFill>
                  <a:schemeClr val="accent1"/>
                </a:solidFill>
                <a:latin typeface="+mj-lt"/>
              </a:rPr>
              <a:t>Air Temperature </a:t>
            </a:r>
            <a:endParaRPr lang="en-US" sz="4800" dirty="0">
              <a:solidFill>
                <a:schemeClr val="accent1"/>
              </a:solidFill>
              <a:latin typeface="+mj-lt"/>
            </a:endParaRPr>
          </a:p>
        </p:txBody>
      </p:sp>
      <p:sp>
        <p:nvSpPr>
          <p:cNvPr id="8" name="Content Placeholder 5"/>
          <p:cNvSpPr txBox="1">
            <a:spLocks/>
          </p:cNvSpPr>
          <p:nvPr/>
        </p:nvSpPr>
        <p:spPr>
          <a:xfrm>
            <a:off x="228600" y="1066800"/>
            <a:ext cx="8610600" cy="5486401"/>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Air Temperature is</a:t>
            </a:r>
            <a:r>
              <a:rPr lang="en-US" sz="2800" dirty="0" smtClean="0">
                <a:latin typeface="+mn-lt"/>
              </a:rPr>
              <a:t> how hot or cold the air is.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noProof="0" dirty="0" smtClean="0">
                <a:latin typeface="+mn-lt"/>
              </a:rPr>
              <a:t>A thermometer measures the temperature of the air in degrees Celsius or Fahrenheit. </a:t>
            </a:r>
          </a:p>
          <a:p>
            <a:pPr marL="3930650" lvl="8" indent="-273050" eaLnBrk="0" hangingPunct="0">
              <a:spcBef>
                <a:spcPct val="20000"/>
              </a:spcBef>
              <a:buClr>
                <a:srgbClr val="0BD0D9"/>
              </a:buClr>
              <a:buSzPct val="95000"/>
              <a:buFont typeface="Wingdings 2" pitchFamily="18" charset="2"/>
              <a:buChar char=""/>
              <a:defRPr/>
            </a:pPr>
            <a:r>
              <a:rPr lang="en-US" sz="2800" dirty="0" smtClean="0">
                <a:latin typeface="+mn-lt"/>
              </a:rPr>
              <a:t>The higher the temperature                                       the warmer the weather.</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The lower the temperature                                                 the colder the weather.</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The temperature falls as the altitude rises.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The temperature of land near a large body of water is often moderate because it usually takes longer for the water to cool or heat which keeps the land next to it cooler or warmer.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9" name="Picture 5" descr="C:\Documents and Settings\laura.holland\Local Settings\Temporary Internet Files\Content.IE5\H50FQ8FS\MC900445772[1].wmf"/>
          <p:cNvPicPr>
            <a:picLocks noChangeAspect="1" noChangeArrowheads="1"/>
          </p:cNvPicPr>
          <p:nvPr/>
        </p:nvPicPr>
        <p:blipFill>
          <a:blip r:embed="rId3" cstate="print"/>
          <a:srcRect/>
          <a:stretch>
            <a:fillRect/>
          </a:stretch>
        </p:blipFill>
        <p:spPr bwMode="auto">
          <a:xfrm>
            <a:off x="1600200" y="2209800"/>
            <a:ext cx="1981200" cy="1503638"/>
          </a:xfrm>
          <a:prstGeom prst="rect">
            <a:avLst/>
          </a:prstGeom>
          <a:noFill/>
        </p:spPr>
      </p:pic>
      <p:pic>
        <p:nvPicPr>
          <p:cNvPr id="1030" name="Picture 6" descr="C:\Documents and Settings\laura.holland\Local Settings\Temporary Internet Files\Content.IE5\S7GM2ACZ\MC900445472[1].wmf"/>
          <p:cNvPicPr>
            <a:picLocks noChangeAspect="1" noChangeArrowheads="1"/>
          </p:cNvPicPr>
          <p:nvPr/>
        </p:nvPicPr>
        <p:blipFill>
          <a:blip r:embed="rId4" cstate="print"/>
          <a:srcRect/>
          <a:stretch>
            <a:fillRect/>
          </a:stretch>
        </p:blipFill>
        <p:spPr bwMode="auto">
          <a:xfrm>
            <a:off x="4724401" y="3352801"/>
            <a:ext cx="1828799" cy="1195883"/>
          </a:xfrm>
          <a:prstGeom prst="rect">
            <a:avLst/>
          </a:prstGeom>
          <a:noFill/>
        </p:spPr>
      </p:pic>
      <p:pic>
        <p:nvPicPr>
          <p:cNvPr id="1031" name="Picture 7" descr="C:\Documents and Settings\laura.holland\Local Settings\Temporary Internet Files\Content.IE5\WF2KGP23\MP900438576[1].jpg"/>
          <p:cNvPicPr>
            <a:picLocks noChangeAspect="1" noChangeArrowheads="1"/>
          </p:cNvPicPr>
          <p:nvPr/>
        </p:nvPicPr>
        <p:blipFill>
          <a:blip r:embed="rId5" cstate="print"/>
          <a:srcRect/>
          <a:stretch>
            <a:fillRect/>
          </a:stretch>
        </p:blipFill>
        <p:spPr bwMode="auto">
          <a:xfrm>
            <a:off x="7086600" y="3810000"/>
            <a:ext cx="1712054" cy="1143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3657600" cy="838200"/>
          </a:xfrm>
        </p:spPr>
        <p:txBody>
          <a:bodyPr/>
          <a:lstStyle/>
          <a:p>
            <a:r>
              <a:rPr lang="en-US" dirty="0" smtClean="0"/>
              <a:t>Air Pressure</a:t>
            </a:r>
            <a:endParaRPr lang="en-US" dirty="0"/>
          </a:p>
        </p:txBody>
      </p:sp>
      <p:sp>
        <p:nvSpPr>
          <p:cNvPr id="15" name="TextBox 14"/>
          <p:cNvSpPr txBox="1"/>
          <p:nvPr/>
        </p:nvSpPr>
        <p:spPr>
          <a:xfrm>
            <a:off x="533400" y="2971800"/>
            <a:ext cx="7772400" cy="3416320"/>
          </a:xfrm>
          <a:prstGeom prst="rect">
            <a:avLst/>
          </a:prstGeom>
          <a:noFill/>
        </p:spPr>
        <p:txBody>
          <a:bodyPr wrap="square" rtlCol="0">
            <a:spAutoFit/>
          </a:bodyPr>
          <a:lstStyle/>
          <a:p>
            <a:pPr>
              <a:buFont typeface="Arial" pitchFamily="34" charset="0"/>
              <a:buChar char="•"/>
            </a:pPr>
            <a:r>
              <a:rPr lang="en-US" sz="3600" dirty="0" smtClean="0">
                <a:latin typeface="+mj-lt"/>
              </a:rPr>
              <a:t>Air Pressure is also called Barometric Pressure.</a:t>
            </a:r>
          </a:p>
          <a:p>
            <a:pPr>
              <a:buFont typeface="Arial" pitchFamily="34" charset="0"/>
              <a:buChar char="•"/>
            </a:pPr>
            <a:r>
              <a:rPr lang="en-US" sz="3600" dirty="0" smtClean="0">
                <a:latin typeface="+mj-lt"/>
              </a:rPr>
              <a:t>Air pressure is the weight of air pressing    on everything around it. </a:t>
            </a:r>
          </a:p>
          <a:p>
            <a:pPr>
              <a:buFont typeface="Arial" pitchFamily="34" charset="0"/>
              <a:buChar char="•"/>
            </a:pPr>
            <a:r>
              <a:rPr lang="en-US" sz="3600" dirty="0" smtClean="0">
                <a:latin typeface="+mj-lt"/>
              </a:rPr>
              <a:t>Air pressure is measured by using a barometer.</a:t>
            </a:r>
          </a:p>
        </p:txBody>
      </p:sp>
      <p:pic>
        <p:nvPicPr>
          <p:cNvPr id="47106" name="Picture 2" descr="http://t1.gstatic.com/images?q=tbn:ANd9GcRWWPP_qRYaxdeps5FIS9UD3ykvdlD1jLhYMra3KpR2hGg-Wl7bYQ"/>
          <p:cNvPicPr>
            <a:picLocks noChangeAspect="1" noChangeArrowheads="1"/>
          </p:cNvPicPr>
          <p:nvPr/>
        </p:nvPicPr>
        <p:blipFill>
          <a:blip r:embed="rId3" cstate="print"/>
          <a:srcRect/>
          <a:stretch>
            <a:fillRect/>
          </a:stretch>
        </p:blipFill>
        <p:spPr bwMode="auto">
          <a:xfrm>
            <a:off x="5791200" y="914400"/>
            <a:ext cx="1572381" cy="1981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458200" cy="4524315"/>
          </a:xfrm>
          <a:prstGeom prst="rect">
            <a:avLst/>
          </a:prstGeom>
        </p:spPr>
        <p:txBody>
          <a:bodyPr wrap="square">
            <a:spAutoFit/>
          </a:bodyPr>
          <a:lstStyle/>
          <a:p>
            <a:pPr>
              <a:buFont typeface="Arial" pitchFamily="34" charset="0"/>
              <a:buChar char="•"/>
            </a:pPr>
            <a:r>
              <a:rPr lang="en-US" sz="2400" dirty="0" smtClean="0"/>
              <a:t>Three conditions affect air pressure</a:t>
            </a:r>
          </a:p>
          <a:p>
            <a:pPr lvl="1">
              <a:buFont typeface="Arial" pitchFamily="34" charset="0"/>
              <a:buChar char="•"/>
            </a:pPr>
            <a:r>
              <a:rPr lang="en-US" sz="2400" dirty="0" smtClean="0"/>
              <a:t>Water Vapor makes air moist. Moister air has a lower air pressure- drier air has higher air pressure</a:t>
            </a:r>
          </a:p>
          <a:p>
            <a:pPr lvl="1">
              <a:buFont typeface="Arial" pitchFamily="34" charset="0"/>
              <a:buChar char="•"/>
            </a:pPr>
            <a:r>
              <a:rPr lang="en-US" sz="2400" dirty="0" smtClean="0"/>
              <a:t>Temperature – when air gets warmer the pressure goes down and when it gets cooler the pressure goes up.</a:t>
            </a:r>
          </a:p>
          <a:p>
            <a:pPr lvl="1">
              <a:buFont typeface="Arial" pitchFamily="34" charset="0"/>
              <a:buChar char="•"/>
            </a:pPr>
            <a:r>
              <a:rPr lang="en-US" sz="2400" dirty="0" smtClean="0"/>
              <a:t>Altitude – Air at pressure goes down at higher altitudes because the air is thinner.</a:t>
            </a:r>
          </a:p>
          <a:p>
            <a:pPr lvl="1"/>
            <a:endParaRPr lang="en-US" sz="2400" dirty="0" smtClean="0"/>
          </a:p>
          <a:p>
            <a:pPr marL="0" lvl="1">
              <a:buFont typeface="Arial" pitchFamily="34" charset="0"/>
              <a:buChar char="•"/>
            </a:pPr>
            <a:r>
              <a:rPr lang="en-US" sz="2400" dirty="0" smtClean="0"/>
              <a:t> When the air pressure changes you can tell the weather will change.  Rising air pressure means clearer weather is coming.  Falling air pressure means unsettled or wet weather is coming.</a:t>
            </a:r>
          </a:p>
        </p:txBody>
      </p:sp>
      <p:sp>
        <p:nvSpPr>
          <p:cNvPr id="3" name="Title 1"/>
          <p:cNvSpPr txBox="1">
            <a:spLocks/>
          </p:cNvSpPr>
          <p:nvPr/>
        </p:nvSpPr>
        <p:spPr>
          <a:xfrm>
            <a:off x="0" y="838200"/>
            <a:ext cx="8610600" cy="838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Conditions affecting Air Pressure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a:xfrm>
            <a:off x="457200" y="704850"/>
            <a:ext cx="8229600" cy="514350"/>
          </a:xfrm>
        </p:spPr>
        <p:txBody>
          <a:bodyPr/>
          <a:lstStyle/>
          <a:p>
            <a:r>
              <a:rPr lang="en-US" dirty="0" smtClean="0"/>
              <a:t>Summarizing</a:t>
            </a:r>
          </a:p>
        </p:txBody>
      </p:sp>
      <p:sp>
        <p:nvSpPr>
          <p:cNvPr id="186371" name="Rectangle 3"/>
          <p:cNvSpPr>
            <a:spLocks noGrp="1"/>
          </p:cNvSpPr>
          <p:nvPr>
            <p:ph type="body" idx="1"/>
          </p:nvPr>
        </p:nvSpPr>
        <p:spPr>
          <a:xfrm>
            <a:off x="457200" y="1371601"/>
            <a:ext cx="8229600" cy="4953000"/>
          </a:xfrm>
        </p:spPr>
        <p:txBody>
          <a:bodyPr/>
          <a:lstStyle/>
          <a:p>
            <a:pPr marL="514350" indent="-514350">
              <a:buFont typeface="+mj-lt"/>
              <a:buAutoNum type="arabicPeriod"/>
            </a:pPr>
            <a:r>
              <a:rPr lang="en-US" sz="3200" b="1" dirty="0" smtClean="0">
                <a:solidFill>
                  <a:schemeClr val="accent1"/>
                </a:solidFill>
              </a:rPr>
              <a:t>Partner A  to B: Define weather and terms used to describe weather conditions</a:t>
            </a:r>
          </a:p>
          <a:p>
            <a:pPr marL="514350" indent="-514350">
              <a:buFont typeface="+mj-lt"/>
              <a:buAutoNum type="arabicPeriod"/>
            </a:pPr>
            <a:r>
              <a:rPr lang="en-US" sz="3200" b="1" dirty="0" smtClean="0">
                <a:solidFill>
                  <a:schemeClr val="accent1"/>
                </a:solidFill>
              </a:rPr>
              <a:t>Partner B to A: What happens to the weather when the temperature rises?</a:t>
            </a:r>
          </a:p>
          <a:p>
            <a:pPr marL="514350" indent="-514350">
              <a:buFont typeface="+mj-lt"/>
              <a:buAutoNum type="arabicPeriod"/>
            </a:pPr>
            <a:r>
              <a:rPr lang="en-US" sz="3200" b="1" dirty="0" smtClean="0">
                <a:solidFill>
                  <a:schemeClr val="accent1"/>
                </a:solidFill>
              </a:rPr>
              <a:t>Partner A to B: Describe air pressure.</a:t>
            </a:r>
          </a:p>
          <a:p>
            <a:pPr marL="514350" indent="-514350">
              <a:buFont typeface="+mj-lt"/>
              <a:buAutoNum type="arabicPeriod"/>
            </a:pPr>
            <a:r>
              <a:rPr lang="en-US" sz="3200" b="1" dirty="0" smtClean="0">
                <a:solidFill>
                  <a:schemeClr val="accent1"/>
                </a:solidFill>
              </a:rPr>
              <a:t>Partner B to A: What weather condition is predicted when air pressure rises?</a:t>
            </a:r>
            <a:endParaRPr lang="en-US" sz="3200" b="1" dirty="0" smtClean="0"/>
          </a:p>
          <a:p>
            <a:pPr>
              <a:buFont typeface="Wingdings 2" pitchFamily="18" charset="2"/>
              <a:buNone/>
            </a:pPr>
            <a:endParaRPr lang="en-US" sz="3200" dirty="0" smtClean="0"/>
          </a:p>
          <a:p>
            <a:pPr>
              <a:buFont typeface="Wingdings 2" pitchFamily="18" charset="2"/>
              <a:buNone/>
            </a:pPr>
            <a:endParaRPr lang="en-US" sz="3200" dirty="0" smtClean="0"/>
          </a:p>
        </p:txBody>
      </p:sp>
      <p:pic>
        <p:nvPicPr>
          <p:cNvPr id="186373" name="Picture 5" descr="MCj04077340000[1]"/>
          <p:cNvPicPr>
            <a:picLocks noChangeAspect="1" noChangeArrowheads="1"/>
          </p:cNvPicPr>
          <p:nvPr/>
        </p:nvPicPr>
        <p:blipFill>
          <a:blip r:embed="rId3" cstate="print"/>
          <a:srcRect/>
          <a:stretch>
            <a:fillRect/>
          </a:stretch>
        </p:blipFill>
        <p:spPr bwMode="auto">
          <a:xfrm>
            <a:off x="7315200" y="304800"/>
            <a:ext cx="1066800" cy="1066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830997"/>
          </a:xfrm>
          <a:prstGeom prst="rect">
            <a:avLst/>
          </a:prstGeom>
          <a:noFill/>
        </p:spPr>
        <p:txBody>
          <a:bodyPr wrap="square" rtlCol="0">
            <a:spAutoFit/>
          </a:bodyPr>
          <a:lstStyle/>
          <a:p>
            <a:r>
              <a:rPr lang="en-US" sz="4800" dirty="0" smtClean="0">
                <a:solidFill>
                  <a:schemeClr val="accent1"/>
                </a:solidFill>
                <a:latin typeface="+mj-lt"/>
              </a:rPr>
              <a:t>Humidity</a:t>
            </a:r>
            <a:endParaRPr lang="en-US" sz="4800" dirty="0">
              <a:solidFill>
                <a:schemeClr val="accent1"/>
              </a:solidFill>
              <a:latin typeface="+mj-lt"/>
            </a:endParaRPr>
          </a:p>
        </p:txBody>
      </p:sp>
      <p:sp>
        <p:nvSpPr>
          <p:cNvPr id="3" name="TextBox 2"/>
          <p:cNvSpPr txBox="1"/>
          <p:nvPr/>
        </p:nvSpPr>
        <p:spPr>
          <a:xfrm>
            <a:off x="990600" y="1905000"/>
            <a:ext cx="6629400" cy="369332"/>
          </a:xfrm>
          <a:prstGeom prst="rect">
            <a:avLst/>
          </a:prstGeom>
          <a:noFill/>
        </p:spPr>
        <p:txBody>
          <a:bodyPr wrap="square" rtlCol="0">
            <a:spAutoFit/>
          </a:bodyPr>
          <a:lstStyle/>
          <a:p>
            <a:endParaRPr lang="en-US" dirty="0"/>
          </a:p>
        </p:txBody>
      </p:sp>
      <p:sp>
        <p:nvSpPr>
          <p:cNvPr id="4" name="TextBox 3"/>
          <p:cNvSpPr txBox="1"/>
          <p:nvPr/>
        </p:nvSpPr>
        <p:spPr>
          <a:xfrm>
            <a:off x="1066800" y="2362200"/>
            <a:ext cx="6324600" cy="369332"/>
          </a:xfrm>
          <a:prstGeom prst="rect">
            <a:avLst/>
          </a:prstGeom>
          <a:noFill/>
        </p:spPr>
        <p:txBody>
          <a:bodyPr wrap="square" rtlCol="0">
            <a:spAutoFit/>
          </a:bodyPr>
          <a:lstStyle/>
          <a:p>
            <a:endParaRPr lang="en-US" dirty="0"/>
          </a:p>
        </p:txBody>
      </p:sp>
      <p:sp>
        <p:nvSpPr>
          <p:cNvPr id="7" name="TextBox 6"/>
          <p:cNvSpPr txBox="1"/>
          <p:nvPr/>
        </p:nvSpPr>
        <p:spPr>
          <a:xfrm>
            <a:off x="533400" y="1295400"/>
            <a:ext cx="8077200" cy="2677656"/>
          </a:xfrm>
          <a:prstGeom prst="rect">
            <a:avLst/>
          </a:prstGeom>
          <a:solidFill>
            <a:schemeClr val="bg1"/>
          </a:solidFill>
        </p:spPr>
        <p:txBody>
          <a:bodyPr wrap="square" rtlCol="0">
            <a:spAutoFit/>
          </a:bodyPr>
          <a:lstStyle/>
          <a:p>
            <a:pPr>
              <a:buFont typeface="Arial" pitchFamily="34" charset="0"/>
              <a:buChar char="•"/>
            </a:pPr>
            <a:r>
              <a:rPr lang="en-US" sz="2400" dirty="0" smtClean="0">
                <a:solidFill>
                  <a:schemeClr val="accent2">
                    <a:lumMod val="50000"/>
                  </a:schemeClr>
                </a:solidFill>
              </a:rPr>
              <a:t> Water vapor in the air is called humidity.</a:t>
            </a:r>
          </a:p>
          <a:p>
            <a:pPr>
              <a:buFont typeface="Arial" pitchFamily="34" charset="0"/>
              <a:buChar char="•"/>
            </a:pPr>
            <a:r>
              <a:rPr lang="en-US" sz="2400" dirty="0" smtClean="0"/>
              <a:t>On very humid days the air is holding a lot of water vapor and your skin may feel damp.</a:t>
            </a:r>
          </a:p>
          <a:p>
            <a:pPr>
              <a:buFont typeface="Arial" pitchFamily="34" charset="0"/>
              <a:buChar char="•"/>
            </a:pPr>
            <a:r>
              <a:rPr lang="en-US" sz="2400" dirty="0" smtClean="0"/>
              <a:t>Relative humidity is the amount of water vapor that the air is holding compared with the amount that it could hold at that temperature.</a:t>
            </a:r>
          </a:p>
          <a:p>
            <a:pPr>
              <a:buFont typeface="Arial" pitchFamily="34" charset="0"/>
              <a:buChar char="•"/>
            </a:pPr>
            <a:r>
              <a:rPr lang="en-US" sz="2400" dirty="0" smtClean="0"/>
              <a:t>Relative humidity is measured with a hygrometer.</a:t>
            </a:r>
          </a:p>
        </p:txBody>
      </p:sp>
      <p:sp>
        <p:nvSpPr>
          <p:cNvPr id="8" name="TextBox 7"/>
          <p:cNvSpPr txBox="1"/>
          <p:nvPr/>
        </p:nvSpPr>
        <p:spPr>
          <a:xfrm rot="21117278">
            <a:off x="4968049" y="4339672"/>
            <a:ext cx="4038600" cy="2246769"/>
          </a:xfrm>
          <a:prstGeom prst="rect">
            <a:avLst/>
          </a:prstGeom>
          <a:solidFill>
            <a:srgbClr val="00B050"/>
          </a:solidFill>
        </p:spPr>
        <p:txBody>
          <a:bodyPr wrap="square" rtlCol="0">
            <a:spAutoFit/>
          </a:bodyPr>
          <a:lstStyle/>
          <a:p>
            <a:pPr algn="ctr"/>
            <a:r>
              <a:rPr lang="en-US" sz="2000" dirty="0" smtClean="0">
                <a:solidFill>
                  <a:srgbClr val="002060"/>
                </a:solidFill>
              </a:rPr>
              <a:t>Fun Fact!  </a:t>
            </a:r>
          </a:p>
          <a:p>
            <a:pPr algn="ctr"/>
            <a:r>
              <a:rPr lang="en-US" sz="2000" dirty="0" smtClean="0">
                <a:solidFill>
                  <a:schemeClr val="bg1"/>
                </a:solidFill>
              </a:rPr>
              <a:t>Some hygrometers use hair to determine the humidity because hair on your head and in the hygrometer shrinks and lengthens based on how much water vapor is in the air</a:t>
            </a:r>
            <a:endParaRPr lang="en-US" sz="2000" dirty="0">
              <a:solidFill>
                <a:schemeClr val="bg1"/>
              </a:solidFill>
            </a:endParaRPr>
          </a:p>
        </p:txBody>
      </p:sp>
      <p:pic>
        <p:nvPicPr>
          <p:cNvPr id="44034" name="Picture 2" descr="Analog Hygrometers">
            <a:hlinkClick r:id="rId3"/>
          </p:cNvPr>
          <p:cNvPicPr>
            <a:picLocks noChangeAspect="1" noChangeArrowheads="1"/>
          </p:cNvPicPr>
          <p:nvPr/>
        </p:nvPicPr>
        <p:blipFill>
          <a:blip r:embed="rId4" cstate="print"/>
          <a:srcRect/>
          <a:stretch>
            <a:fillRect/>
          </a:stretch>
        </p:blipFill>
        <p:spPr bwMode="auto">
          <a:xfrm>
            <a:off x="533400" y="4114800"/>
            <a:ext cx="1462031" cy="1497262"/>
          </a:xfrm>
          <a:prstGeom prst="rect">
            <a:avLst/>
          </a:prstGeom>
          <a:noFill/>
        </p:spPr>
      </p:pic>
      <p:pic>
        <p:nvPicPr>
          <p:cNvPr id="44036" name="Picture 4" descr="Digital Hygrometers"/>
          <p:cNvPicPr>
            <a:picLocks noChangeAspect="1" noChangeArrowheads="1"/>
          </p:cNvPicPr>
          <p:nvPr/>
        </p:nvPicPr>
        <p:blipFill>
          <a:blip r:embed="rId5" cstate="print"/>
          <a:srcRect/>
          <a:stretch>
            <a:fillRect/>
          </a:stretch>
        </p:blipFill>
        <p:spPr bwMode="auto">
          <a:xfrm>
            <a:off x="1905000" y="5105400"/>
            <a:ext cx="2706166" cy="1447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4736</TotalTime>
  <Words>2044</Words>
  <Application>Microsoft Office PowerPoint</Application>
  <PresentationFormat>On-screen Show (4:3)</PresentationFormat>
  <Paragraphs>251</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Elementary Science</vt:lpstr>
      <vt:lpstr>SC.5.E.7.3</vt:lpstr>
      <vt:lpstr>Slide 3</vt:lpstr>
      <vt:lpstr>How is weather described?</vt:lpstr>
      <vt:lpstr>Slide 5</vt:lpstr>
      <vt:lpstr>Air Pressure</vt:lpstr>
      <vt:lpstr>Slide 7</vt:lpstr>
      <vt:lpstr>Summarizing</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Summarizing</vt:lpstr>
      <vt:lpstr>Check Your Understanding</vt:lpstr>
      <vt:lpstr>Check Your Understanding</vt:lpstr>
      <vt:lpstr>Check Your Understanding</vt:lpstr>
      <vt:lpstr>Check Your Understanding</vt:lpstr>
      <vt:lpstr>Check Your Answers</vt:lpstr>
      <vt:lpstr>Summary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463</cp:revision>
  <dcterms:created xsi:type="dcterms:W3CDTF">2009-01-20T16:21:40Z</dcterms:created>
  <dcterms:modified xsi:type="dcterms:W3CDTF">2011-12-13T20:53:44Z</dcterms:modified>
</cp:coreProperties>
</file>