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266" r:id="rId2"/>
    <p:sldId id="359" r:id="rId3"/>
    <p:sldId id="394" r:id="rId4"/>
    <p:sldId id="395" r:id="rId5"/>
    <p:sldId id="391" r:id="rId6"/>
    <p:sldId id="383" r:id="rId7"/>
    <p:sldId id="384" r:id="rId8"/>
    <p:sldId id="373" r:id="rId9"/>
    <p:sldId id="375" r:id="rId10"/>
    <p:sldId id="406" r:id="rId11"/>
    <p:sldId id="407" r:id="rId12"/>
    <p:sldId id="408" r:id="rId13"/>
    <p:sldId id="399" r:id="rId14"/>
    <p:sldId id="385" r:id="rId15"/>
    <p:sldId id="386" r:id="rId16"/>
    <p:sldId id="409" r:id="rId17"/>
    <p:sldId id="410" r:id="rId18"/>
    <p:sldId id="411" r:id="rId19"/>
    <p:sldId id="412" r:id="rId20"/>
    <p:sldId id="413" r:id="rId21"/>
    <p:sldId id="414" r:id="rId22"/>
    <p:sldId id="415" r:id="rId23"/>
    <p:sldId id="416" r:id="rId24"/>
    <p:sldId id="401" r:id="rId25"/>
    <p:sldId id="387" r:id="rId26"/>
    <p:sldId id="388" r:id="rId27"/>
    <p:sldId id="402" r:id="rId28"/>
    <p:sldId id="403" r:id="rId29"/>
    <p:sldId id="404" r:id="rId30"/>
    <p:sldId id="381" r:id="rId31"/>
    <p:sldId id="362" r:id="rId32"/>
    <p:sldId id="389" r:id="rId33"/>
    <p:sldId id="405" r:id="rId34"/>
    <p:sldId id="377" r:id="rId35"/>
    <p:sldId id="378"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BFCC8"/>
    <a:srgbClr val="009900"/>
    <a:srgbClr val="CC00FF"/>
    <a:srgbClr val="F6E998"/>
    <a:srgbClr val="996633"/>
    <a:srgbClr val="CCFF99"/>
    <a:srgbClr val="686E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01" autoAdjust="0"/>
    <p:restoredTop sz="79052" autoAdjust="0"/>
  </p:normalViewPr>
  <p:slideViewPr>
    <p:cSldViewPr>
      <p:cViewPr varScale="1">
        <p:scale>
          <a:sx n="61" d="100"/>
          <a:sy n="61" d="100"/>
        </p:scale>
        <p:origin x="-87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9/20/2011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9/20/2011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baseline="0" dirty="0" smtClean="0">
                <a:solidFill>
                  <a:schemeClr val="tx1"/>
                </a:solidFill>
                <a:latin typeface="+mn-lt"/>
                <a:ea typeface="+mn-ea"/>
                <a:cs typeface="+mn-cs"/>
              </a:rPr>
              <a:t>TEST ITEM SPECIFICATIONS:</a:t>
            </a:r>
          </a:p>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compare and/or contrast the function of organs and/or other physical structures of plants and/or animals. </a:t>
            </a:r>
          </a:p>
          <a:p>
            <a:r>
              <a:rPr lang="en-US" sz="1200" kern="1200" baseline="0" dirty="0" smtClean="0">
                <a:solidFill>
                  <a:schemeClr val="tx1"/>
                </a:solidFill>
                <a:latin typeface="+mn-lt"/>
                <a:ea typeface="+mn-ea"/>
                <a:cs typeface="+mn-cs"/>
              </a:rPr>
              <a:t>Students will classify animals into major groups according to their physical characteristics and behaviors. </a:t>
            </a:r>
          </a:p>
          <a:p>
            <a:r>
              <a:rPr lang="en-US" sz="1200" kern="1200" baseline="0" dirty="0" smtClean="0">
                <a:solidFill>
                  <a:schemeClr val="tx1"/>
                </a:solidFill>
                <a:latin typeface="+mn-lt"/>
                <a:ea typeface="+mn-ea"/>
                <a:cs typeface="+mn-cs"/>
              </a:rPr>
              <a:t>Students will classify flowering and/or </a:t>
            </a:r>
            <a:r>
              <a:rPr lang="en-US" sz="1200" kern="1200" baseline="0" dirty="0" err="1" smtClean="0">
                <a:solidFill>
                  <a:schemeClr val="tx1"/>
                </a:solidFill>
                <a:latin typeface="+mn-lt"/>
                <a:ea typeface="+mn-ea"/>
                <a:cs typeface="+mn-cs"/>
              </a:rPr>
              <a:t>nonflowering</a:t>
            </a:r>
            <a:r>
              <a:rPr lang="en-US" sz="1200" kern="1200" baseline="0" dirty="0" smtClean="0">
                <a:solidFill>
                  <a:schemeClr val="tx1"/>
                </a:solidFill>
                <a:latin typeface="+mn-lt"/>
                <a:ea typeface="+mn-ea"/>
                <a:cs typeface="+mn-cs"/>
              </a:rPr>
              <a:t> plants into major groups according to their physical characteristics. </a:t>
            </a:r>
            <a:endParaRPr lang="en-US" sz="1200" b="1" i="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will not assess human body systems. </a:t>
            </a:r>
          </a:p>
          <a:p>
            <a:r>
              <a:rPr lang="en-US" sz="1200" kern="1200" baseline="0" dirty="0" smtClean="0">
                <a:solidFill>
                  <a:schemeClr val="tx1"/>
                </a:solidFill>
                <a:latin typeface="+mn-lt"/>
                <a:ea typeface="+mn-ea"/>
                <a:cs typeface="+mn-cs"/>
              </a:rPr>
              <a:t>Items will not require specific knowledge of the parts of organs. </a:t>
            </a:r>
          </a:p>
          <a:p>
            <a:r>
              <a:rPr lang="en-US" sz="1200" kern="1200" baseline="0" dirty="0" smtClean="0">
                <a:solidFill>
                  <a:schemeClr val="tx1"/>
                </a:solidFill>
                <a:latin typeface="+mn-lt"/>
                <a:ea typeface="+mn-ea"/>
                <a:cs typeface="+mn-cs"/>
              </a:rPr>
              <a:t>Items referring to the intestines may assess the small intestines and/or the large intestines. </a:t>
            </a:r>
          </a:p>
          <a:p>
            <a:r>
              <a:rPr lang="en-US" sz="1200" kern="1200" baseline="0" dirty="0" smtClean="0">
                <a:solidFill>
                  <a:schemeClr val="tx1"/>
                </a:solidFill>
                <a:latin typeface="+mn-lt"/>
                <a:ea typeface="+mn-ea"/>
                <a:cs typeface="+mn-cs"/>
              </a:rPr>
              <a:t>Items will not require the memorization of the names of muscles or bones. </a:t>
            </a:r>
          </a:p>
          <a:p>
            <a:r>
              <a:rPr lang="en-US" sz="1200" kern="1200" baseline="0" dirty="0" smtClean="0">
                <a:solidFill>
                  <a:schemeClr val="tx1"/>
                </a:solidFill>
                <a:latin typeface="+mn-lt"/>
                <a:ea typeface="+mn-ea"/>
                <a:cs typeface="+mn-cs"/>
              </a:rPr>
              <a:t>Items referring to muscles will only assess the function of muscles as a group.</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TextEdit="1"/>
          </p:cNvSpPr>
          <p:nvPr>
            <p:ph type="sldImg"/>
          </p:nvPr>
        </p:nvSpPr>
        <p:spPr bwMode="auto">
          <a:noFill/>
          <a:ln>
            <a:solidFill>
              <a:srgbClr val="000000"/>
            </a:solidFill>
            <a:miter lim="800000"/>
            <a:headEnd/>
            <a:tailEnd/>
          </a:ln>
        </p:spPr>
      </p:sp>
      <p:sp>
        <p:nvSpPr>
          <p:cNvPr id="11264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Explain the rationale for the answer so that the teacher</a:t>
            </a:r>
            <a:r>
              <a:rPr lang="en-US" baseline="0" dirty="0" smtClean="0"/>
              <a:t> understands background knowledge</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rationale</a:t>
            </a:r>
            <a:r>
              <a:rPr lang="en-US" baseline="0" dirty="0" smtClean="0"/>
              <a:t> for answers here.</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34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organ-groups of tissues that function</a:t>
            </a:r>
            <a:r>
              <a:rPr lang="en-US" sz="1200" baseline="0" dirty="0" smtClean="0"/>
              <a:t> to keep you alive and healthy</a:t>
            </a:r>
            <a:endParaRPr lang="en-US" sz="1200" dirty="0" smtClean="0"/>
          </a:p>
          <a:p>
            <a:r>
              <a:rPr lang="en-US" sz="1200" baseline="0" dirty="0" smtClean="0"/>
              <a:t>digestion-the process of breaking down food into nutrients</a:t>
            </a:r>
          </a:p>
          <a:p>
            <a:r>
              <a:rPr lang="en-US" sz="1200" baseline="0" dirty="0" smtClean="0"/>
              <a:t>nutrients-a substance that an organism needs in order to survive and grow</a:t>
            </a:r>
          </a:p>
          <a:p>
            <a:r>
              <a:rPr lang="en-US" sz="1200" baseline="0" dirty="0" smtClean="0"/>
              <a:t>waste-material no longer useful or required</a:t>
            </a:r>
          </a:p>
          <a:p>
            <a:endParaRPr lang="en-US" sz="1200" baseline="0"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u="none" dirty="0" smtClean="0">
                <a:solidFill>
                  <a:schemeClr val="tx1"/>
                </a:solidFill>
              </a:rPr>
              <a:t>The</a:t>
            </a:r>
            <a:r>
              <a:rPr lang="en-US" u="none" baseline="0" dirty="0" smtClean="0">
                <a:solidFill>
                  <a:schemeClr val="tx1"/>
                </a:solidFill>
              </a:rPr>
              <a:t> skeleton and the muscles work in tandem to form the musculoskeletal system. This </a:t>
            </a:r>
            <a:r>
              <a:rPr lang="en-US" u="none" dirty="0" smtClean="0">
                <a:solidFill>
                  <a:schemeClr val="tx1"/>
                </a:solidFill>
              </a:rPr>
              <a:t>organ system gives animals (including humans) the ability to move. The musculoskeletal system provides form, support, stability, and movement to the body.</a:t>
            </a:r>
          </a:p>
          <a:p>
            <a:endParaRPr lang="en-US" dirty="0" smtClean="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TextEdit="1"/>
          </p:cNvSpPr>
          <p:nvPr>
            <p:ph type="sldImg"/>
          </p:nvPr>
        </p:nvSpPr>
        <p:spPr bwMode="auto">
          <a:noFill/>
          <a:ln>
            <a:solidFill>
              <a:srgbClr val="000000"/>
            </a:solidFill>
            <a:miter lim="800000"/>
            <a:headEnd/>
            <a:tailEnd/>
          </a:ln>
        </p:spPr>
      </p:sp>
      <p:sp>
        <p:nvSpPr>
          <p:cNvPr id="11264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TextEdit="1"/>
          </p:cNvSpPr>
          <p:nvPr>
            <p:ph type="sldImg"/>
          </p:nvPr>
        </p:nvSpPr>
        <p:spPr bwMode="auto">
          <a:noFill/>
          <a:ln>
            <a:solidFill>
              <a:srgbClr val="000000"/>
            </a:solidFill>
            <a:miter lim="800000"/>
            <a:headEnd/>
            <a:tailEnd/>
          </a:ln>
        </p:spPr>
      </p:sp>
      <p:sp>
        <p:nvSpPr>
          <p:cNvPr id="11264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9/20/2011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9/20/2011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9/20/2011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9/20/2011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9/20/2011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9/20/2011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9/20/2011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9/20/2011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9/20/2011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9/20/2011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9/20/2011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9/20/2011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9/20/2011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9/20/2011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657600" y="2819401"/>
            <a:ext cx="4724400" cy="533399"/>
          </a:xfrm>
        </p:spPr>
        <p:txBody>
          <a:bodyPr/>
          <a:lstStyle/>
          <a:p>
            <a:pPr marR="0" algn="l" eaLnBrk="1" hangingPunct="1"/>
            <a:r>
              <a:rPr lang="en-US" sz="3600" b="1" dirty="0" smtClean="0"/>
              <a:t>Science Focus Lesson</a:t>
            </a:r>
          </a:p>
          <a:p>
            <a:pPr marR="0" algn="l" eaLnBrk="1" hangingPunct="1"/>
            <a:r>
              <a:rPr lang="en-US" sz="3600" b="1" dirty="0" smtClean="0"/>
              <a:t>SC.5.L.14.1 </a:t>
            </a:r>
          </a:p>
          <a:p>
            <a:pPr marR="0" algn="l" eaLnBrk="1" hangingPunct="1"/>
            <a:r>
              <a:rPr lang="en-US" sz="3600" b="1" dirty="0" smtClean="0"/>
              <a:t>Body Organs</a:t>
            </a:r>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60198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543800" y="54864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35163"/>
            <a:ext cx="8229600" cy="3551237"/>
          </a:xfrm>
        </p:spPr>
        <p:txBody>
          <a:bodyPr/>
          <a:lstStyle/>
          <a:p>
            <a:r>
              <a:rPr lang="en-US" sz="2800" dirty="0" smtClean="0">
                <a:solidFill>
                  <a:srgbClr val="0070C0"/>
                </a:solidFill>
              </a:rPr>
              <a:t>Your liver makes a digestive juice called bile.  </a:t>
            </a:r>
          </a:p>
          <a:p>
            <a:r>
              <a:rPr lang="en-US" sz="2800" dirty="0" smtClean="0">
                <a:solidFill>
                  <a:srgbClr val="0070C0"/>
                </a:solidFill>
              </a:rPr>
              <a:t>Your pancreas makes other kinds of digestive juices.</a:t>
            </a:r>
          </a:p>
          <a:p>
            <a:r>
              <a:rPr lang="en-US" sz="2800" dirty="0" smtClean="0">
                <a:solidFill>
                  <a:srgbClr val="0070C0"/>
                </a:solidFill>
              </a:rPr>
              <a:t>All of these digestive juices pass through a tube in your small intestine.</a:t>
            </a:r>
          </a:p>
          <a:p>
            <a:pPr>
              <a:buNone/>
            </a:pPr>
            <a:endParaRPr lang="en-US" sz="2800" dirty="0" smtClean="0">
              <a:solidFill>
                <a:srgbClr val="0070C0"/>
              </a:solidFill>
            </a:endParaRPr>
          </a:p>
        </p:txBody>
      </p:sp>
      <p:sp>
        <p:nvSpPr>
          <p:cNvPr id="9" name="TextBox 8"/>
          <p:cNvSpPr txBox="1"/>
          <p:nvPr/>
        </p:nvSpPr>
        <p:spPr>
          <a:xfrm>
            <a:off x="609600" y="609600"/>
            <a:ext cx="7924800" cy="769441"/>
          </a:xfrm>
          <a:prstGeom prst="rect">
            <a:avLst/>
          </a:prstGeom>
          <a:noFill/>
        </p:spPr>
        <p:txBody>
          <a:bodyPr wrap="square" rtlCol="0">
            <a:spAutoFit/>
          </a:bodyPr>
          <a:lstStyle/>
          <a:p>
            <a:pPr algn="ctr"/>
            <a:r>
              <a:rPr lang="en-US" sz="4400" dirty="0" smtClean="0">
                <a:solidFill>
                  <a:srgbClr val="0070C0"/>
                </a:solidFill>
              </a:rPr>
              <a:t>L</a:t>
            </a:r>
            <a:r>
              <a:rPr lang="en-US" sz="4400" dirty="0" smtClean="0">
                <a:solidFill>
                  <a:srgbClr val="0070C0"/>
                </a:solidFill>
              </a:rPr>
              <a:t>iver </a:t>
            </a:r>
            <a:r>
              <a:rPr lang="en-US" sz="4400" dirty="0" smtClean="0">
                <a:solidFill>
                  <a:srgbClr val="0070C0"/>
                </a:solidFill>
              </a:rPr>
              <a:t>and </a:t>
            </a:r>
            <a:r>
              <a:rPr lang="en-US" sz="4400" dirty="0" smtClean="0">
                <a:solidFill>
                  <a:srgbClr val="0070C0"/>
                </a:solidFill>
              </a:rPr>
              <a:t>P</a:t>
            </a:r>
            <a:r>
              <a:rPr lang="en-US" sz="4400" dirty="0" smtClean="0">
                <a:solidFill>
                  <a:srgbClr val="0070C0"/>
                </a:solidFill>
              </a:rPr>
              <a:t>ancreas</a:t>
            </a:r>
            <a:r>
              <a:rPr lang="en-US" sz="4400" dirty="0" smtClean="0">
                <a:solidFill>
                  <a:srgbClr val="0070C0"/>
                </a:solidFill>
              </a:rPr>
              <a:t>.  </a:t>
            </a:r>
            <a:endParaRPr lang="en-US" sz="4400" dirty="0">
              <a:solidFill>
                <a:srgbClr val="0070C0"/>
              </a:solidFill>
            </a:endParaRPr>
          </a:p>
        </p:txBody>
      </p:sp>
      <p:pic>
        <p:nvPicPr>
          <p:cNvPr id="11" name="Picture 10" descr="liver pancreas.jpg"/>
          <p:cNvPicPr>
            <a:picLocks noChangeAspect="1"/>
          </p:cNvPicPr>
          <p:nvPr/>
        </p:nvPicPr>
        <p:blipFill>
          <a:blip r:embed="rId2" cstate="print"/>
          <a:stretch>
            <a:fillRect/>
          </a:stretch>
        </p:blipFill>
        <p:spPr>
          <a:xfrm>
            <a:off x="4191000" y="3962400"/>
            <a:ext cx="3252580" cy="25908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Small Intestine</a:t>
            </a:r>
            <a:endParaRPr lang="en-US" dirty="0"/>
          </a:p>
        </p:txBody>
      </p:sp>
      <p:sp>
        <p:nvSpPr>
          <p:cNvPr id="3" name="Content Placeholder 2"/>
          <p:cNvSpPr>
            <a:spLocks noGrp="1"/>
          </p:cNvSpPr>
          <p:nvPr>
            <p:ph idx="1"/>
          </p:nvPr>
        </p:nvSpPr>
        <p:spPr>
          <a:xfrm>
            <a:off x="457200" y="1935163"/>
            <a:ext cx="8229600" cy="2560637"/>
          </a:xfrm>
        </p:spPr>
        <p:txBody>
          <a:bodyPr/>
          <a:lstStyle/>
          <a:p>
            <a:r>
              <a:rPr lang="en-US" dirty="0" smtClean="0"/>
              <a:t>The small intestine uses the digestive juices from the liver and pancreas and finishes digesting the food.</a:t>
            </a:r>
          </a:p>
          <a:p>
            <a:r>
              <a:rPr lang="en-US" dirty="0" smtClean="0"/>
              <a:t>Nutrients from this digested food move into your blood.</a:t>
            </a:r>
          </a:p>
          <a:p>
            <a:r>
              <a:rPr lang="en-US" dirty="0" smtClean="0"/>
              <a:t>Materials that your body does not need are moved into your large intestine.</a:t>
            </a:r>
            <a:endParaRPr lang="en-US" dirty="0"/>
          </a:p>
        </p:txBody>
      </p:sp>
      <p:pic>
        <p:nvPicPr>
          <p:cNvPr id="5" name="Picture 4" descr="small intestine.jpg"/>
          <p:cNvPicPr>
            <a:picLocks noChangeAspect="1"/>
          </p:cNvPicPr>
          <p:nvPr/>
        </p:nvPicPr>
        <p:blipFill>
          <a:blip r:embed="rId2" cstate="print"/>
          <a:stretch>
            <a:fillRect/>
          </a:stretch>
        </p:blipFill>
        <p:spPr>
          <a:xfrm>
            <a:off x="3352800" y="4495800"/>
            <a:ext cx="2857500" cy="220027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Large Intestine</a:t>
            </a:r>
            <a:endParaRPr lang="en-US" dirty="0"/>
          </a:p>
        </p:txBody>
      </p:sp>
      <p:sp>
        <p:nvSpPr>
          <p:cNvPr id="3" name="Content Placeholder 2"/>
          <p:cNvSpPr>
            <a:spLocks noGrp="1"/>
          </p:cNvSpPr>
          <p:nvPr>
            <p:ph idx="1"/>
          </p:nvPr>
        </p:nvSpPr>
        <p:spPr>
          <a:xfrm>
            <a:off x="457200" y="1935163"/>
            <a:ext cx="8229600" cy="2713037"/>
          </a:xfrm>
        </p:spPr>
        <p:txBody>
          <a:bodyPr/>
          <a:lstStyle/>
          <a:p>
            <a:r>
              <a:rPr lang="en-US" dirty="0" smtClean="0"/>
              <a:t>Your large intestine removes water from the material sent by your small intestine. </a:t>
            </a:r>
          </a:p>
          <a:p>
            <a:r>
              <a:rPr lang="en-US" dirty="0" smtClean="0"/>
              <a:t>The water moves into your blood.</a:t>
            </a:r>
          </a:p>
          <a:p>
            <a:r>
              <a:rPr lang="en-US" dirty="0" smtClean="0"/>
              <a:t>The solid wastes move into your rectum, and out of your body.  </a:t>
            </a:r>
            <a:endParaRPr lang="en-US" dirty="0"/>
          </a:p>
        </p:txBody>
      </p:sp>
      <p:pic>
        <p:nvPicPr>
          <p:cNvPr id="4" name="Picture 3" descr="large intestine.jpg"/>
          <p:cNvPicPr>
            <a:picLocks noChangeAspect="1"/>
          </p:cNvPicPr>
          <p:nvPr/>
        </p:nvPicPr>
        <p:blipFill>
          <a:blip r:embed="rId2" cstate="print"/>
          <a:stretch>
            <a:fillRect/>
          </a:stretch>
        </p:blipFill>
        <p:spPr>
          <a:xfrm>
            <a:off x="4038600" y="3733800"/>
            <a:ext cx="2162175" cy="28575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pic>
        <p:nvPicPr>
          <p:cNvPr id="4" name="Picture 5" descr="MCj04077340000[1]"/>
          <p:cNvPicPr>
            <a:picLocks noGrp="1" noChangeAspect="1" noChangeArrowheads="1"/>
          </p:cNvPicPr>
          <p:nvPr>
            <p:ph idx="1"/>
          </p:nvPr>
        </p:nvPicPr>
        <p:blipFill>
          <a:blip r:embed="rId2" cstate="print"/>
          <a:srcRect/>
          <a:stretch>
            <a:fillRect/>
          </a:stretch>
        </p:blipFill>
        <p:spPr bwMode="auto">
          <a:xfrm>
            <a:off x="6248400" y="3429000"/>
            <a:ext cx="2362200" cy="2362200"/>
          </a:xfrm>
          <a:prstGeom prst="rect">
            <a:avLst/>
          </a:prstGeom>
          <a:noFill/>
        </p:spPr>
      </p:pic>
      <p:sp>
        <p:nvSpPr>
          <p:cNvPr id="5" name="Rectangle 4"/>
          <p:cNvSpPr/>
          <p:nvPr/>
        </p:nvSpPr>
        <p:spPr>
          <a:xfrm>
            <a:off x="685800" y="2667000"/>
            <a:ext cx="6019800" cy="2554545"/>
          </a:xfrm>
          <a:prstGeom prst="rect">
            <a:avLst/>
          </a:prstGeom>
        </p:spPr>
        <p:txBody>
          <a:bodyPr wrap="square">
            <a:spAutoFit/>
          </a:bodyPr>
          <a:lstStyle/>
          <a:p>
            <a:pPr>
              <a:buFont typeface="Wingdings 2" pitchFamily="18" charset="2"/>
              <a:buNone/>
            </a:pPr>
            <a:r>
              <a:rPr lang="en-US" sz="4000" dirty="0" smtClean="0"/>
              <a:t>Write in your science notebook about an organ that is involved in digestion.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381000" y="762000"/>
            <a:ext cx="8229600" cy="830997"/>
          </a:xfrm>
          <a:prstGeom prst="rect">
            <a:avLst/>
          </a:prstGeom>
          <a:noFill/>
          <a:ln w="9525">
            <a:noFill/>
            <a:miter lim="800000"/>
            <a:headEnd/>
            <a:tailEnd/>
          </a:ln>
        </p:spPr>
        <p:txBody>
          <a:bodyPr wrap="square">
            <a:spAutoFit/>
          </a:bodyPr>
          <a:lstStyle/>
          <a:p>
            <a:pPr algn="ctr">
              <a:spcBef>
                <a:spcPct val="50000"/>
              </a:spcBef>
            </a:pPr>
            <a:r>
              <a:rPr lang="en-US" sz="4800" dirty="0" smtClean="0">
                <a:solidFill>
                  <a:schemeClr val="accent1"/>
                </a:solidFill>
                <a:latin typeface="+mj-lt"/>
              </a:rPr>
              <a:t>Organs for Waste Removal</a:t>
            </a:r>
            <a:endParaRPr lang="en-US" sz="4800" dirty="0">
              <a:solidFill>
                <a:schemeClr val="accent1"/>
              </a:solidFill>
              <a:latin typeface="+mj-lt"/>
            </a:endParaRPr>
          </a:p>
        </p:txBody>
      </p:sp>
      <p:sp>
        <p:nvSpPr>
          <p:cNvPr id="110600" name="Text Box 12"/>
          <p:cNvSpPr txBox="1">
            <a:spLocks noChangeArrowheads="1"/>
          </p:cNvSpPr>
          <p:nvPr/>
        </p:nvSpPr>
        <p:spPr bwMode="auto">
          <a:xfrm>
            <a:off x="609600" y="4953000"/>
            <a:ext cx="8077200" cy="938719"/>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dirty="0"/>
          </a:p>
        </p:txBody>
      </p:sp>
      <p:sp>
        <p:nvSpPr>
          <p:cNvPr id="7" name="TextBox 6"/>
          <p:cNvSpPr txBox="1"/>
          <p:nvPr/>
        </p:nvSpPr>
        <p:spPr>
          <a:xfrm>
            <a:off x="609600" y="1981200"/>
            <a:ext cx="7772400" cy="2123658"/>
          </a:xfrm>
          <a:prstGeom prst="rect">
            <a:avLst/>
          </a:prstGeom>
          <a:noFill/>
        </p:spPr>
        <p:txBody>
          <a:bodyPr wrap="square" rtlCol="0">
            <a:spAutoFit/>
          </a:bodyPr>
          <a:lstStyle/>
          <a:p>
            <a:r>
              <a:rPr lang="en-US" sz="4400" dirty="0" smtClean="0">
                <a:latin typeface="Arial" pitchFamily="34" charset="0"/>
                <a:cs typeface="Arial" pitchFamily="34" charset="0"/>
              </a:rPr>
              <a:t>These organs are the </a:t>
            </a:r>
            <a:r>
              <a:rPr lang="en-US" sz="4400" b="1" dirty="0" smtClean="0">
                <a:latin typeface="Arial" pitchFamily="34" charset="0"/>
                <a:cs typeface="Arial" pitchFamily="34" charset="0"/>
              </a:rPr>
              <a:t>kidneys, bladder, skin, </a:t>
            </a:r>
            <a:r>
              <a:rPr lang="en-US" sz="4400" dirty="0" smtClean="0">
                <a:latin typeface="Arial" pitchFamily="34" charset="0"/>
                <a:cs typeface="Arial" pitchFamily="34" charset="0"/>
              </a:rPr>
              <a:t>and</a:t>
            </a:r>
            <a:r>
              <a:rPr lang="en-US" sz="4400" b="1" dirty="0" smtClean="0">
                <a:latin typeface="Arial" pitchFamily="34" charset="0"/>
                <a:cs typeface="Arial" pitchFamily="34" charset="0"/>
              </a:rPr>
              <a:t> lungs.</a:t>
            </a:r>
            <a:endParaRPr lang="en-US" sz="4400" b="1" dirty="0">
              <a:latin typeface="Arial" pitchFamily="34" charset="0"/>
              <a:cs typeface="Arial" pitchFamily="34" charset="0"/>
            </a:endParaRPr>
          </a:p>
        </p:txBody>
      </p:sp>
      <p:pic>
        <p:nvPicPr>
          <p:cNvPr id="29698" name="Picture 2" descr="http://science.lotsoflessons.com/humanbody/science_excretory_system_chart.gif"/>
          <p:cNvPicPr>
            <a:picLocks noChangeAspect="1" noChangeArrowheads="1"/>
          </p:cNvPicPr>
          <p:nvPr/>
        </p:nvPicPr>
        <p:blipFill>
          <a:blip r:embed="rId3" cstate="print"/>
          <a:srcRect/>
          <a:stretch>
            <a:fillRect/>
          </a:stretch>
        </p:blipFill>
        <p:spPr bwMode="auto">
          <a:xfrm>
            <a:off x="3657600" y="3581400"/>
            <a:ext cx="3341852" cy="2971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a:p>
        </p:txBody>
      </p:sp>
      <p:sp>
        <p:nvSpPr>
          <p:cNvPr id="111624"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a:solidFill>
                <a:srgbClr val="0000FF"/>
              </a:solidFill>
            </a:endParaRPr>
          </a:p>
          <a:p>
            <a:pPr>
              <a:spcBef>
                <a:spcPct val="50000"/>
              </a:spcBef>
            </a:pPr>
            <a:endParaRPr lang="en-US" sz="2800">
              <a:solidFill>
                <a:srgbClr val="0000FF"/>
              </a:solidFill>
            </a:endParaRPr>
          </a:p>
          <a:p>
            <a:pPr>
              <a:spcBef>
                <a:spcPct val="50000"/>
              </a:spcBef>
            </a:pPr>
            <a:endParaRPr lang="en-US"/>
          </a:p>
        </p:txBody>
      </p:sp>
      <p:sp>
        <p:nvSpPr>
          <p:cNvPr id="111625" name="Text Box 10"/>
          <p:cNvSpPr txBox="1">
            <a:spLocks noChangeArrowheads="1"/>
          </p:cNvSpPr>
          <p:nvPr/>
        </p:nvSpPr>
        <p:spPr bwMode="auto">
          <a:xfrm>
            <a:off x="533400" y="381000"/>
            <a:ext cx="7696200" cy="1107996"/>
          </a:xfrm>
          <a:prstGeom prst="rect">
            <a:avLst/>
          </a:prstGeom>
          <a:noFill/>
          <a:ln w="9525">
            <a:noFill/>
            <a:miter lim="800000"/>
            <a:headEnd/>
            <a:tailEnd/>
          </a:ln>
        </p:spPr>
        <p:txBody>
          <a:bodyPr>
            <a:spAutoFit/>
          </a:bodyPr>
          <a:lstStyle/>
          <a:p>
            <a:r>
              <a:rPr lang="en-US" sz="6600" dirty="0" smtClean="0">
                <a:solidFill>
                  <a:schemeClr val="accent1"/>
                </a:solidFill>
              </a:rPr>
              <a:t>          Kidneys</a:t>
            </a:r>
          </a:p>
        </p:txBody>
      </p:sp>
      <p:sp>
        <p:nvSpPr>
          <p:cNvPr id="6" name="Rectangle 5"/>
          <p:cNvSpPr/>
          <p:nvPr/>
        </p:nvSpPr>
        <p:spPr>
          <a:xfrm>
            <a:off x="685800" y="1600200"/>
            <a:ext cx="7620000" cy="1569660"/>
          </a:xfrm>
          <a:prstGeom prst="rect">
            <a:avLst/>
          </a:prstGeom>
        </p:spPr>
        <p:txBody>
          <a:bodyPr wrap="square">
            <a:spAutoFit/>
          </a:bodyPr>
          <a:lstStyle/>
          <a:p>
            <a:r>
              <a:rPr lang="en-US" sz="3200" dirty="0" smtClean="0"/>
              <a:t>Blood passes through your kidneys.  Wastes carried in your blood collect in the kidneys and form urine. </a:t>
            </a:r>
          </a:p>
        </p:txBody>
      </p:sp>
      <p:pic>
        <p:nvPicPr>
          <p:cNvPr id="1027" name="Picture 3"/>
          <p:cNvPicPr>
            <a:picLocks noChangeAspect="1" noChangeArrowheads="1"/>
          </p:cNvPicPr>
          <p:nvPr/>
        </p:nvPicPr>
        <p:blipFill>
          <a:blip r:embed="rId3" cstate="print"/>
          <a:srcRect/>
          <a:stretch>
            <a:fillRect/>
          </a:stretch>
        </p:blipFill>
        <p:spPr bwMode="auto">
          <a:xfrm>
            <a:off x="1371600" y="3505200"/>
            <a:ext cx="3505200" cy="2980612"/>
          </a:xfrm>
          <a:prstGeom prst="rect">
            <a:avLst/>
          </a:prstGeom>
          <a:noFill/>
          <a:ln w="9525">
            <a:noFill/>
            <a:miter lim="800000"/>
            <a:headEnd/>
            <a:tailEnd/>
          </a:ln>
        </p:spPr>
      </p:pic>
      <p:pic>
        <p:nvPicPr>
          <p:cNvPr id="8" name="Picture 7" descr="kidney placement.jpg"/>
          <p:cNvPicPr>
            <a:picLocks noChangeAspect="1"/>
          </p:cNvPicPr>
          <p:nvPr/>
        </p:nvPicPr>
        <p:blipFill>
          <a:blip r:embed="rId4" cstate="print"/>
          <a:stretch>
            <a:fillRect/>
          </a:stretch>
        </p:blipFill>
        <p:spPr>
          <a:xfrm>
            <a:off x="5715000" y="2819400"/>
            <a:ext cx="2438400" cy="32512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            Bladder</a:t>
            </a:r>
            <a:endParaRPr lang="en-US" sz="8000" dirty="0"/>
          </a:p>
        </p:txBody>
      </p:sp>
      <p:sp>
        <p:nvSpPr>
          <p:cNvPr id="3" name="Content Placeholder 2"/>
          <p:cNvSpPr>
            <a:spLocks noGrp="1"/>
          </p:cNvSpPr>
          <p:nvPr>
            <p:ph idx="1"/>
          </p:nvPr>
        </p:nvSpPr>
        <p:spPr/>
        <p:txBody>
          <a:bodyPr/>
          <a:lstStyle/>
          <a:p>
            <a:r>
              <a:rPr lang="en-US" sz="4000" dirty="0" smtClean="0"/>
              <a:t>Your bladder collects and stores urine until you release it.  </a:t>
            </a:r>
            <a:endParaRPr lang="en-US" sz="4000" dirty="0"/>
          </a:p>
        </p:txBody>
      </p:sp>
      <p:pic>
        <p:nvPicPr>
          <p:cNvPr id="4" name="Picture 3" descr="restroom.jpg"/>
          <p:cNvPicPr>
            <a:picLocks noChangeAspect="1"/>
          </p:cNvPicPr>
          <p:nvPr/>
        </p:nvPicPr>
        <p:blipFill>
          <a:blip r:embed="rId2" cstate="print"/>
          <a:stretch>
            <a:fillRect/>
          </a:stretch>
        </p:blipFill>
        <p:spPr>
          <a:xfrm>
            <a:off x="2133600" y="3352800"/>
            <a:ext cx="4477893" cy="30670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             Skin</a:t>
            </a:r>
            <a:endParaRPr lang="en-US" sz="8000" dirty="0"/>
          </a:p>
        </p:txBody>
      </p:sp>
      <p:sp>
        <p:nvSpPr>
          <p:cNvPr id="3" name="Content Placeholder 2"/>
          <p:cNvSpPr>
            <a:spLocks noGrp="1"/>
          </p:cNvSpPr>
          <p:nvPr>
            <p:ph idx="1"/>
          </p:nvPr>
        </p:nvSpPr>
        <p:spPr/>
        <p:txBody>
          <a:bodyPr/>
          <a:lstStyle/>
          <a:p>
            <a:r>
              <a:rPr lang="en-US" sz="3200" dirty="0" smtClean="0"/>
              <a:t>Skin is the largest organ in your body</a:t>
            </a:r>
          </a:p>
          <a:p>
            <a:r>
              <a:rPr lang="en-US" sz="3200" dirty="0" smtClean="0"/>
              <a:t>Skin is the outer covering that protects your other organs and tissues.</a:t>
            </a:r>
          </a:p>
          <a:p>
            <a:r>
              <a:rPr lang="en-US" sz="3200" dirty="0" smtClean="0"/>
              <a:t>Water and wastes leave your skin in perspiration (sweat).</a:t>
            </a:r>
            <a:endParaRPr lang="en-US" sz="3200" dirty="0"/>
          </a:p>
        </p:txBody>
      </p:sp>
      <p:pic>
        <p:nvPicPr>
          <p:cNvPr id="24578" name="Picture 2" descr="http://ts1.mm.bing.net/images/thumbnail.aspx?q=1189399431392&amp;id=49fd3120d169ad82c6449a4590abc60f&amp;url=http%3a%2f%2fimg82.imageshack.us%2fimg82%2f1729%2fhands11mj.jpg"/>
          <p:cNvPicPr>
            <a:picLocks noChangeAspect="1" noChangeArrowheads="1"/>
          </p:cNvPicPr>
          <p:nvPr/>
        </p:nvPicPr>
        <p:blipFill>
          <a:blip r:embed="rId2" cstate="print"/>
          <a:srcRect/>
          <a:stretch>
            <a:fillRect/>
          </a:stretch>
        </p:blipFill>
        <p:spPr bwMode="auto">
          <a:xfrm>
            <a:off x="4876800" y="4114800"/>
            <a:ext cx="2857500" cy="252412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8000" dirty="0" smtClean="0"/>
              <a:t>             Lungs</a:t>
            </a:r>
            <a:endParaRPr lang="en-US" sz="8000" dirty="0"/>
          </a:p>
        </p:txBody>
      </p:sp>
      <p:sp>
        <p:nvSpPr>
          <p:cNvPr id="3" name="Content Placeholder 2"/>
          <p:cNvSpPr>
            <a:spLocks noGrp="1"/>
          </p:cNvSpPr>
          <p:nvPr>
            <p:ph idx="1"/>
          </p:nvPr>
        </p:nvSpPr>
        <p:spPr>
          <a:xfrm>
            <a:off x="457200" y="762000"/>
            <a:ext cx="8229600" cy="4038600"/>
          </a:xfrm>
        </p:spPr>
        <p:txBody>
          <a:bodyPr/>
          <a:lstStyle/>
          <a:p>
            <a:pPr>
              <a:buNone/>
            </a:pPr>
            <a:endParaRPr lang="en-US" dirty="0" smtClean="0"/>
          </a:p>
          <a:p>
            <a:r>
              <a:rPr lang="en-US" dirty="0" smtClean="0"/>
              <a:t>Your blood travels through blood vessels, to your lungs.  </a:t>
            </a:r>
          </a:p>
          <a:p>
            <a:r>
              <a:rPr lang="en-US" dirty="0" smtClean="0"/>
              <a:t>The carbon dioxide and water leave the blood and enter your lungs.</a:t>
            </a:r>
          </a:p>
          <a:p>
            <a:r>
              <a:rPr lang="en-US" dirty="0" smtClean="0"/>
              <a:t>The liquid water changes to water vapor.</a:t>
            </a:r>
          </a:p>
          <a:p>
            <a:r>
              <a:rPr lang="en-US" dirty="0" smtClean="0"/>
              <a:t>Every time you breathe out, carbon dioxide gas and water vapor leave your body.</a:t>
            </a:r>
            <a:endParaRPr lang="en-US" dirty="0"/>
          </a:p>
        </p:txBody>
      </p:sp>
      <p:pic>
        <p:nvPicPr>
          <p:cNvPr id="23556" name="Picture 4" descr="http://ts4.mm.bing.net/images/thumbnail.aspx?q=1167216684675&amp;id=1764638e2898407bf2b8ba9dd72452f8&amp;url=http%3a%2f%2fetc.usf.edu%2fclipart%2f15500%2f15502%2flungs_15502_lg.gif"/>
          <p:cNvPicPr>
            <a:picLocks noChangeAspect="1" noChangeArrowheads="1"/>
          </p:cNvPicPr>
          <p:nvPr/>
        </p:nvPicPr>
        <p:blipFill>
          <a:blip r:embed="rId2" cstate="print"/>
          <a:srcRect/>
          <a:stretch>
            <a:fillRect/>
          </a:stretch>
        </p:blipFill>
        <p:spPr bwMode="auto">
          <a:xfrm>
            <a:off x="4800600" y="4095749"/>
            <a:ext cx="2857500" cy="276225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pic>
        <p:nvPicPr>
          <p:cNvPr id="4" name="Picture 5" descr="MCj04077340000[1]"/>
          <p:cNvPicPr>
            <a:picLocks noGrp="1" noChangeAspect="1" noChangeArrowheads="1"/>
          </p:cNvPicPr>
          <p:nvPr>
            <p:ph idx="1"/>
          </p:nvPr>
        </p:nvPicPr>
        <p:blipFill>
          <a:blip r:embed="rId2" cstate="print"/>
          <a:srcRect/>
          <a:stretch>
            <a:fillRect/>
          </a:stretch>
        </p:blipFill>
        <p:spPr bwMode="auto">
          <a:xfrm>
            <a:off x="6248400" y="3429000"/>
            <a:ext cx="2362200" cy="2362200"/>
          </a:xfrm>
          <a:prstGeom prst="rect">
            <a:avLst/>
          </a:prstGeom>
          <a:noFill/>
        </p:spPr>
      </p:pic>
      <p:sp>
        <p:nvSpPr>
          <p:cNvPr id="5" name="Rectangle 4"/>
          <p:cNvSpPr/>
          <p:nvPr/>
        </p:nvSpPr>
        <p:spPr>
          <a:xfrm>
            <a:off x="304800" y="1905000"/>
            <a:ext cx="6019800" cy="3170099"/>
          </a:xfrm>
          <a:prstGeom prst="rect">
            <a:avLst/>
          </a:prstGeom>
        </p:spPr>
        <p:txBody>
          <a:bodyPr wrap="square">
            <a:spAutoFit/>
          </a:bodyPr>
          <a:lstStyle/>
          <a:p>
            <a:pPr>
              <a:buFont typeface="Wingdings 2" pitchFamily="18" charset="2"/>
              <a:buNone/>
            </a:pPr>
            <a:r>
              <a:rPr lang="en-US" sz="4000" dirty="0" smtClean="0"/>
              <a:t>Talk to your shoulder partner about the organs that are responsible for moving waste out of your body.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800" b="1" dirty="0" smtClean="0"/>
              <a:t>SC.5.L.14.1 </a:t>
            </a:r>
            <a:endParaRPr lang="en-US" sz="4500" dirty="0" smtClean="0"/>
          </a:p>
        </p:txBody>
      </p:sp>
      <p:sp>
        <p:nvSpPr>
          <p:cNvPr id="99330" name="Content Placeholder 2"/>
          <p:cNvSpPr>
            <a:spLocks noGrp="1"/>
          </p:cNvSpPr>
          <p:nvPr>
            <p:ph idx="4294967295"/>
          </p:nvPr>
        </p:nvSpPr>
        <p:spPr>
          <a:xfrm>
            <a:off x="457200" y="1371600"/>
            <a:ext cx="8229600" cy="4800600"/>
          </a:xfrm>
        </p:spPr>
        <p:txBody>
          <a:bodyPr/>
          <a:lstStyle/>
          <a:p>
            <a:pPr eaLnBrk="1" hangingPunct="1">
              <a:lnSpc>
                <a:spcPct val="80000"/>
              </a:lnSpc>
              <a:buNone/>
            </a:pPr>
            <a:r>
              <a:rPr lang="en-US" sz="2700" dirty="0" smtClean="0"/>
              <a:t>Benchmark: </a:t>
            </a:r>
            <a:r>
              <a:rPr lang="en-US" sz="2400" b="1" dirty="0" smtClean="0"/>
              <a:t>Identify the organs in the human body and describe their functions, including the skin, brain, heart, lungs, stomach, liver, intestines, pancreas, muscles and skeleton, reproductive organs, kidneys, bladder, and sensory organs. </a:t>
            </a:r>
          </a:p>
          <a:p>
            <a:pPr eaLnBrk="1" hangingPunct="1">
              <a:lnSpc>
                <a:spcPct val="80000"/>
              </a:lnSpc>
              <a:buNone/>
            </a:pPr>
            <a:endParaRPr lang="en-US" sz="2400" dirty="0" smtClean="0"/>
          </a:p>
          <a:p>
            <a:pPr eaLnBrk="1" hangingPunct="1">
              <a:lnSpc>
                <a:spcPct val="80000"/>
              </a:lnSpc>
              <a:buFont typeface="Wingdings 2" pitchFamily="18" charset="2"/>
              <a:buNone/>
            </a:pPr>
            <a:r>
              <a:rPr lang="en-US" sz="2700" dirty="0" smtClean="0">
                <a:solidFill>
                  <a:srgbClr val="FF0000"/>
                </a:solidFill>
              </a:rPr>
              <a:t>Essential Question:</a:t>
            </a:r>
          </a:p>
          <a:p>
            <a:pPr eaLnBrk="1" hangingPunct="1">
              <a:lnSpc>
                <a:spcPct val="80000"/>
              </a:lnSpc>
              <a:buFont typeface="Wingdings 2" pitchFamily="18" charset="2"/>
              <a:buNone/>
            </a:pPr>
            <a:r>
              <a:rPr lang="en-US" sz="3200" dirty="0" smtClean="0">
                <a:solidFill>
                  <a:srgbClr val="0000FF"/>
                </a:solidFill>
              </a:rPr>
              <a:t>What are the organs in the human body, and what are their functions?</a:t>
            </a:r>
          </a:p>
          <a:p>
            <a:pPr eaLnBrk="1" hangingPunct="1">
              <a:lnSpc>
                <a:spcPct val="80000"/>
              </a:lnSpc>
              <a:buFont typeface="Wingdings 2" pitchFamily="18" charset="2"/>
              <a:buNone/>
            </a:pPr>
            <a:endParaRPr lang="en-US" sz="2700" dirty="0" smtClean="0">
              <a:solidFill>
                <a:srgbClr val="0000FF"/>
              </a:solidFill>
            </a:endParaRPr>
          </a:p>
          <a:p>
            <a:pPr eaLnBrk="1" hangingPunct="1">
              <a:lnSpc>
                <a:spcPct val="80000"/>
              </a:lnSpc>
              <a:buFont typeface="Wingdings 2" pitchFamily="18" charset="2"/>
              <a:buNone/>
            </a:pPr>
            <a:r>
              <a:rPr lang="en-US" sz="2700" dirty="0" smtClean="0">
                <a:solidFill>
                  <a:srgbClr val="FF0000"/>
                </a:solidFill>
              </a:rPr>
              <a:t>Vocabulary: </a:t>
            </a:r>
          </a:p>
          <a:p>
            <a:pPr eaLnBrk="1" hangingPunct="1">
              <a:lnSpc>
                <a:spcPct val="80000"/>
              </a:lnSpc>
              <a:buFont typeface="Wingdings 2" pitchFamily="18" charset="2"/>
              <a:buNone/>
            </a:pPr>
            <a:r>
              <a:rPr lang="en-US" sz="2700" dirty="0" smtClean="0">
                <a:solidFill>
                  <a:srgbClr val="FF0000"/>
                </a:solidFill>
              </a:rPr>
              <a:t>organ, digestion, nutrients, wastes</a:t>
            </a:r>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Heart</a:t>
            </a:r>
            <a:endParaRPr lang="en-US" dirty="0"/>
          </a:p>
        </p:txBody>
      </p:sp>
      <p:sp>
        <p:nvSpPr>
          <p:cNvPr id="3" name="Content Placeholder 2"/>
          <p:cNvSpPr>
            <a:spLocks noGrp="1"/>
          </p:cNvSpPr>
          <p:nvPr>
            <p:ph idx="1"/>
          </p:nvPr>
        </p:nvSpPr>
        <p:spPr/>
        <p:txBody>
          <a:bodyPr/>
          <a:lstStyle/>
          <a:p>
            <a:r>
              <a:rPr lang="en-US" dirty="0" smtClean="0"/>
              <a:t>Your heart is the size of your fist. </a:t>
            </a:r>
          </a:p>
          <a:p>
            <a:r>
              <a:rPr lang="en-US" dirty="0" smtClean="0"/>
              <a:t>It pumps blood through your blood vessels to all parts of your body.</a:t>
            </a:r>
          </a:p>
        </p:txBody>
      </p:sp>
      <p:pic>
        <p:nvPicPr>
          <p:cNvPr id="20482" name="Picture 2" descr="http://ts2.mm.bing.net/images/thumbnail.aspx?q=1057035521897&amp;id=5c8c0fbfff9ddb96d4d399ac5ee2454a&amp;url=http%3a%2f%2fwww.clipartheaven.com%2fclipart%2fanatomy%2fheart.gif"/>
          <p:cNvPicPr>
            <a:picLocks noChangeAspect="1" noChangeArrowheads="1"/>
          </p:cNvPicPr>
          <p:nvPr/>
        </p:nvPicPr>
        <p:blipFill>
          <a:blip r:embed="rId2" cstate="print"/>
          <a:srcRect/>
          <a:stretch>
            <a:fillRect/>
          </a:stretch>
        </p:blipFill>
        <p:spPr bwMode="auto">
          <a:xfrm>
            <a:off x="3810000" y="3276600"/>
            <a:ext cx="2438400" cy="28575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Brain</a:t>
            </a:r>
            <a:endParaRPr lang="en-US" dirty="0"/>
          </a:p>
        </p:txBody>
      </p:sp>
      <p:sp>
        <p:nvSpPr>
          <p:cNvPr id="3" name="Content Placeholder 2"/>
          <p:cNvSpPr>
            <a:spLocks noGrp="1"/>
          </p:cNvSpPr>
          <p:nvPr>
            <p:ph idx="1"/>
          </p:nvPr>
        </p:nvSpPr>
        <p:spPr/>
        <p:txBody>
          <a:bodyPr/>
          <a:lstStyle/>
          <a:p>
            <a:r>
              <a:rPr lang="en-US" dirty="0" smtClean="0"/>
              <a:t>Your  brain has 3 main parts—cerebellum, cerebrum, brain stem</a:t>
            </a:r>
          </a:p>
          <a:p>
            <a:r>
              <a:rPr lang="en-US" dirty="0" smtClean="0"/>
              <a:t>It coordinates movements of muscles and helps you keep your balance.</a:t>
            </a:r>
          </a:p>
          <a:p>
            <a:r>
              <a:rPr lang="en-US" dirty="0" smtClean="0"/>
              <a:t>Controls body movements that you decide to make, learning, thinking, memory, and imagination</a:t>
            </a:r>
          </a:p>
          <a:p>
            <a:r>
              <a:rPr lang="en-US" dirty="0" smtClean="0"/>
              <a:t>Controls breathing, heartbeat, movements inside your digestive system</a:t>
            </a:r>
          </a:p>
          <a:p>
            <a:r>
              <a:rPr lang="en-US" dirty="0" smtClean="0"/>
              <a:t>Your brain controls NEARLY EVERYTHING that goes on in your body!</a:t>
            </a:r>
            <a:endParaRPr lang="en-US" dirty="0"/>
          </a:p>
        </p:txBody>
      </p:sp>
      <p:pic>
        <p:nvPicPr>
          <p:cNvPr id="19458" name="Picture 2" descr="http://ts3.mm.bing.net/images/thumbnail.aspx?q=1055708218818&amp;id=68c5d9b1105a59c2ca10b1b261a36f49&amp;url=http%3a%2f%2fwww.clker.com%2fcliparts%2f0%2fe%2f8%2fb%2f11949865491711712193brain_jon_phillips_01.svg.hi.png"/>
          <p:cNvPicPr>
            <a:picLocks noChangeAspect="1" noChangeArrowheads="1"/>
          </p:cNvPicPr>
          <p:nvPr/>
        </p:nvPicPr>
        <p:blipFill>
          <a:blip r:embed="rId2" cstate="print"/>
          <a:srcRect/>
          <a:stretch>
            <a:fillRect/>
          </a:stretch>
        </p:blipFill>
        <p:spPr bwMode="auto">
          <a:xfrm>
            <a:off x="7010400" y="304800"/>
            <a:ext cx="1904999" cy="1828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Sensory organs</a:t>
            </a:r>
            <a:endParaRPr lang="en-US" dirty="0"/>
          </a:p>
        </p:txBody>
      </p:sp>
      <p:sp>
        <p:nvSpPr>
          <p:cNvPr id="3" name="Content Placeholder 2"/>
          <p:cNvSpPr>
            <a:spLocks noGrp="1"/>
          </p:cNvSpPr>
          <p:nvPr>
            <p:ph idx="1"/>
          </p:nvPr>
        </p:nvSpPr>
        <p:spPr/>
        <p:txBody>
          <a:bodyPr/>
          <a:lstStyle/>
          <a:p>
            <a:r>
              <a:rPr lang="en-US" dirty="0" smtClean="0"/>
              <a:t>Your sensory organs are your eyes, ears, nose, tongue, and skin</a:t>
            </a:r>
          </a:p>
          <a:p>
            <a:r>
              <a:rPr lang="en-US" dirty="0" smtClean="0"/>
              <a:t>Their job is to get information from the environment, (through your senses) and send it to your brain.  </a:t>
            </a:r>
          </a:p>
          <a:p>
            <a:endParaRPr lang="en-US" dirty="0"/>
          </a:p>
        </p:txBody>
      </p:sp>
      <p:pic>
        <p:nvPicPr>
          <p:cNvPr id="4" name="Picture 3" descr="5 senses.jpg"/>
          <p:cNvPicPr>
            <a:picLocks noChangeAspect="1"/>
          </p:cNvPicPr>
          <p:nvPr/>
        </p:nvPicPr>
        <p:blipFill>
          <a:blip r:embed="rId2" cstate="print"/>
          <a:stretch>
            <a:fillRect/>
          </a:stretch>
        </p:blipFill>
        <p:spPr>
          <a:xfrm>
            <a:off x="3505200" y="3657600"/>
            <a:ext cx="3048000" cy="2894061"/>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pic>
        <p:nvPicPr>
          <p:cNvPr id="4" name="Picture 5" descr="MCj04077340000[1]"/>
          <p:cNvPicPr>
            <a:picLocks noGrp="1" noChangeAspect="1" noChangeArrowheads="1"/>
          </p:cNvPicPr>
          <p:nvPr>
            <p:ph idx="1"/>
          </p:nvPr>
        </p:nvPicPr>
        <p:blipFill>
          <a:blip r:embed="rId2" cstate="print"/>
          <a:srcRect/>
          <a:stretch>
            <a:fillRect/>
          </a:stretch>
        </p:blipFill>
        <p:spPr bwMode="auto">
          <a:xfrm>
            <a:off x="6248400" y="3429000"/>
            <a:ext cx="2362200" cy="2362200"/>
          </a:xfrm>
          <a:prstGeom prst="rect">
            <a:avLst/>
          </a:prstGeom>
          <a:noFill/>
        </p:spPr>
      </p:pic>
      <p:sp>
        <p:nvSpPr>
          <p:cNvPr id="5" name="Rectangle 4"/>
          <p:cNvSpPr/>
          <p:nvPr/>
        </p:nvSpPr>
        <p:spPr>
          <a:xfrm>
            <a:off x="304800" y="1905000"/>
            <a:ext cx="6019800" cy="3785652"/>
          </a:xfrm>
          <a:prstGeom prst="rect">
            <a:avLst/>
          </a:prstGeom>
        </p:spPr>
        <p:txBody>
          <a:bodyPr wrap="square">
            <a:spAutoFit/>
          </a:bodyPr>
          <a:lstStyle/>
          <a:p>
            <a:pPr>
              <a:buFont typeface="Wingdings 2" pitchFamily="18" charset="2"/>
              <a:buNone/>
            </a:pPr>
            <a:r>
              <a:rPr lang="en-US" sz="4000" dirty="0" smtClean="0"/>
              <a:t>Answer this question in your science notebook:</a:t>
            </a:r>
          </a:p>
          <a:p>
            <a:pPr>
              <a:buFont typeface="Wingdings 2" pitchFamily="18" charset="2"/>
              <a:buNone/>
            </a:pPr>
            <a:endParaRPr lang="en-US" sz="4000" dirty="0" smtClean="0"/>
          </a:p>
          <a:p>
            <a:pPr>
              <a:buFont typeface="Wingdings 2" pitchFamily="18" charset="2"/>
              <a:buNone/>
            </a:pPr>
            <a:r>
              <a:rPr lang="en-US" sz="4000" dirty="0" smtClean="0"/>
              <a:t>What are your sensory organs, and what are they responsible for?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a:t>
            </a:r>
            <a:endParaRPr lang="en-US" dirty="0"/>
          </a:p>
        </p:txBody>
      </p:sp>
      <p:sp>
        <p:nvSpPr>
          <p:cNvPr id="3" name="Content Placeholder 2"/>
          <p:cNvSpPr>
            <a:spLocks noGrp="1"/>
          </p:cNvSpPr>
          <p:nvPr>
            <p:ph idx="1"/>
          </p:nvPr>
        </p:nvSpPr>
        <p:spPr/>
        <p:txBody>
          <a:bodyPr/>
          <a:lstStyle/>
          <a:p>
            <a:pPr>
              <a:buNone/>
            </a:pPr>
            <a:r>
              <a:rPr lang="en-US" sz="3200" dirty="0" smtClean="0"/>
              <a:t>What is an organ?</a:t>
            </a:r>
          </a:p>
          <a:p>
            <a:endParaRPr lang="en-US" dirty="0" smtClean="0"/>
          </a:p>
          <a:p>
            <a:pPr marL="514350" indent="-514350">
              <a:buAutoNum type="alphaUcPeriod"/>
            </a:pPr>
            <a:r>
              <a:rPr lang="en-US" dirty="0" smtClean="0"/>
              <a:t>A group of bones that help you move.</a:t>
            </a:r>
          </a:p>
          <a:p>
            <a:pPr marL="514350" indent="-514350">
              <a:buAutoNum type="alphaUcPeriod"/>
            </a:pPr>
            <a:r>
              <a:rPr lang="en-US" dirty="0" smtClean="0"/>
              <a:t>A group of tissues that perform functions for your body.</a:t>
            </a:r>
          </a:p>
          <a:p>
            <a:pPr marL="514350" indent="-514350">
              <a:buAutoNum type="alphaUcPeriod"/>
            </a:pPr>
            <a:r>
              <a:rPr lang="en-US" dirty="0" smtClean="0"/>
              <a:t>Something used to play music</a:t>
            </a:r>
          </a:p>
          <a:p>
            <a:pPr marL="514350" indent="-514350">
              <a:buAutoNum type="alphaUcPeriod"/>
            </a:pPr>
            <a:r>
              <a:rPr lang="en-US" dirty="0" smtClean="0"/>
              <a:t>A group of cells that carry out a function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990600"/>
            <a:ext cx="8229600" cy="769441"/>
          </a:xfrm>
          <a:prstGeom prst="rect">
            <a:avLst/>
          </a:prstGeom>
          <a:noFill/>
          <a:ln w="9525">
            <a:noFill/>
            <a:miter lim="800000"/>
            <a:headEnd/>
            <a:tailEnd/>
          </a:ln>
        </p:spPr>
        <p:txBody>
          <a:bodyPr>
            <a:spAutoFit/>
          </a:bodyPr>
          <a:lstStyle/>
          <a:p>
            <a:pPr>
              <a:spcBef>
                <a:spcPct val="50000"/>
              </a:spcBef>
            </a:pPr>
            <a:r>
              <a:rPr lang="en-US" sz="4400" b="1" dirty="0" smtClean="0">
                <a:ln w="12700">
                  <a:solidFill>
                    <a:schemeClr val="tx2">
                      <a:satMod val="155000"/>
                    </a:schemeClr>
                  </a:solidFill>
                  <a:prstDash val="solid"/>
                </a:ln>
                <a:solidFill>
                  <a:schemeClr val="bg2">
                    <a:tint val="85000"/>
                    <a:satMod val="155000"/>
                  </a:schemeClr>
                </a:solidFill>
                <a:effectLst>
                  <a:glow rad="228600">
                    <a:schemeClr val="accent1">
                      <a:satMod val="175000"/>
                      <a:alpha val="40000"/>
                    </a:schemeClr>
                  </a:glow>
                  <a:outerShdw blurRad="41275" dist="20320" dir="1800000" algn="tl" rotWithShape="0">
                    <a:srgbClr val="000000">
                      <a:alpha val="40000"/>
                    </a:srgbClr>
                  </a:outerShdw>
                </a:effectLst>
              </a:rPr>
              <a:t>B is the Correct Answer!</a:t>
            </a:r>
            <a:endParaRPr lang="en-US" sz="4400" b="1" dirty="0">
              <a:ln w="12700">
                <a:solidFill>
                  <a:schemeClr val="tx2">
                    <a:satMod val="155000"/>
                  </a:schemeClr>
                </a:solidFill>
                <a:prstDash val="solid"/>
              </a:ln>
              <a:solidFill>
                <a:schemeClr val="bg2">
                  <a:tint val="85000"/>
                  <a:satMod val="155000"/>
                </a:schemeClr>
              </a:solidFill>
              <a:effectLst>
                <a:glow rad="228600">
                  <a:schemeClr val="accent1">
                    <a:satMod val="175000"/>
                    <a:alpha val="40000"/>
                  </a:schemeClr>
                </a:glow>
                <a:outerShdw blurRad="41275" dist="20320" dir="1800000" algn="tl" rotWithShape="0">
                  <a:srgbClr val="000000">
                    <a:alpha val="40000"/>
                  </a:srgbClr>
                </a:outerShdw>
              </a:effectLst>
            </a:endParaRPr>
          </a:p>
        </p:txBody>
      </p:sp>
      <p:sp>
        <p:nvSpPr>
          <p:cNvPr id="110600" name="Text Box 12"/>
          <p:cNvSpPr txBox="1">
            <a:spLocks noChangeArrowheads="1"/>
          </p:cNvSpPr>
          <p:nvPr/>
        </p:nvSpPr>
        <p:spPr bwMode="auto">
          <a:xfrm>
            <a:off x="457200" y="2209800"/>
            <a:ext cx="8077200" cy="1384995"/>
          </a:xfrm>
          <a:prstGeom prst="rect">
            <a:avLst/>
          </a:prstGeom>
          <a:noFill/>
          <a:ln w="9525">
            <a:noFill/>
            <a:miter lim="800000"/>
            <a:headEnd/>
            <a:tailEnd/>
          </a:ln>
        </p:spPr>
        <p:txBody>
          <a:bodyPr>
            <a:spAutoFit/>
          </a:bodyPr>
          <a:lstStyle/>
          <a:p>
            <a:pPr>
              <a:spcBef>
                <a:spcPct val="50000"/>
              </a:spcBef>
            </a:pPr>
            <a:r>
              <a:rPr lang="en-US" sz="2800" dirty="0" smtClean="0">
                <a:solidFill>
                  <a:srgbClr val="0000FF"/>
                </a:solidFill>
              </a:rPr>
              <a:t> Groups of cells are called tissues, and groups of tissues are called organs.  Each organ in your body performs a different function.</a:t>
            </a:r>
            <a:endParaRPr lang="en-US" sz="2800" dirty="0">
              <a:solidFill>
                <a:srgbClr val="0000FF"/>
              </a:solidFill>
            </a:endParaRPr>
          </a:p>
        </p:txBody>
      </p:sp>
      <p:pic>
        <p:nvPicPr>
          <p:cNvPr id="16386" name="Picture 2" descr="http://t1.gstatic.com/images?q=tbn:ANd9GcRLlDFGzEAqUxIUJdjry5zhkJXSSOw7mVeWRicIXJanffh7DVJD"/>
          <p:cNvPicPr>
            <a:picLocks noChangeAspect="1" noChangeArrowheads="1"/>
          </p:cNvPicPr>
          <p:nvPr/>
        </p:nvPicPr>
        <p:blipFill>
          <a:blip r:embed="rId3" cstate="print"/>
          <a:srcRect/>
          <a:stretch>
            <a:fillRect/>
          </a:stretch>
        </p:blipFill>
        <p:spPr bwMode="auto">
          <a:xfrm>
            <a:off x="3124200" y="3733800"/>
            <a:ext cx="2209800" cy="2961589"/>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5"/>
          <p:cNvSpPr txBox="1">
            <a:spLocks noChangeArrowheads="1"/>
          </p:cNvSpPr>
          <p:nvPr/>
        </p:nvSpPr>
        <p:spPr bwMode="auto">
          <a:xfrm>
            <a:off x="228600" y="762000"/>
            <a:ext cx="8229600" cy="3970318"/>
          </a:xfrm>
          <a:prstGeom prst="rect">
            <a:avLst/>
          </a:prstGeom>
          <a:noFill/>
          <a:ln w="9525">
            <a:noFill/>
            <a:miter lim="800000"/>
            <a:headEnd/>
            <a:tailEnd/>
          </a:ln>
        </p:spPr>
        <p:txBody>
          <a:bodyPr>
            <a:spAutoFit/>
          </a:bodyPr>
          <a:lstStyle/>
          <a:p>
            <a:pPr>
              <a:spcBef>
                <a:spcPct val="50000"/>
              </a:spcBef>
            </a:pPr>
            <a:r>
              <a:rPr lang="en-US" sz="2800" dirty="0" smtClean="0"/>
              <a:t>The heart is an organ that is made mostly of muscle tissue and nerve tissue.  What is the main function of the heart?</a:t>
            </a:r>
          </a:p>
          <a:p>
            <a:pPr marL="514350" indent="-514350">
              <a:spcBef>
                <a:spcPct val="50000"/>
              </a:spcBef>
              <a:buAutoNum type="alphaUcPeriod"/>
            </a:pPr>
            <a:r>
              <a:rPr lang="en-US" sz="2800" dirty="0" smtClean="0"/>
              <a:t>To pump blood throughout your body</a:t>
            </a:r>
          </a:p>
          <a:p>
            <a:pPr marL="514350" indent="-514350">
              <a:spcBef>
                <a:spcPct val="50000"/>
              </a:spcBef>
              <a:buAutoNum type="alphaUcPeriod"/>
            </a:pPr>
            <a:r>
              <a:rPr lang="en-US" sz="2800" dirty="0" smtClean="0"/>
              <a:t>To take in oxygen from the air</a:t>
            </a:r>
          </a:p>
          <a:p>
            <a:pPr marL="514350" indent="-514350">
              <a:spcBef>
                <a:spcPct val="50000"/>
              </a:spcBef>
              <a:buAutoNum type="alphaUcPeriod"/>
            </a:pPr>
            <a:r>
              <a:rPr lang="en-US" sz="2800" dirty="0" smtClean="0"/>
              <a:t>To keep your body from getting dehydrated</a:t>
            </a:r>
          </a:p>
          <a:p>
            <a:pPr marL="514350" indent="-514350">
              <a:spcBef>
                <a:spcPct val="50000"/>
              </a:spcBef>
              <a:buAutoNum type="alphaUcPeriod"/>
            </a:pPr>
            <a:r>
              <a:rPr lang="en-US" sz="2800" dirty="0" smtClean="0"/>
              <a:t>To soak up nutrients from your food</a:t>
            </a:r>
            <a:endParaRPr lang="en-US" sz="2800" dirty="0"/>
          </a:p>
        </p:txBody>
      </p:sp>
      <p:sp>
        <p:nvSpPr>
          <p:cNvPr id="111624"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a:solidFill>
                <a:srgbClr val="0000FF"/>
              </a:solidFill>
            </a:endParaRPr>
          </a:p>
          <a:p>
            <a:pPr>
              <a:spcBef>
                <a:spcPct val="50000"/>
              </a:spcBef>
            </a:pPr>
            <a:endParaRPr lang="en-US" sz="2800">
              <a:solidFill>
                <a:srgbClr val="0000FF"/>
              </a:solidFill>
            </a:endParaRPr>
          </a:p>
          <a:p>
            <a:pPr>
              <a:spcBef>
                <a:spcPct val="50000"/>
              </a:spcBef>
            </a:pPr>
            <a:endParaRPr lang="en-US"/>
          </a:p>
        </p:txBody>
      </p:sp>
      <p:pic>
        <p:nvPicPr>
          <p:cNvPr id="5" name="Picture 2" descr="http://ts2.mm.bing.net/images/thumbnail.aspx?q=1057035521897&amp;id=5c8c0fbfff9ddb96d4d399ac5ee2454a&amp;url=http%3a%2f%2fwww.clipartheaven.com%2fclipart%2fanatomy%2fheart.gif"/>
          <p:cNvPicPr>
            <a:picLocks noChangeAspect="1" noChangeArrowheads="1"/>
          </p:cNvPicPr>
          <p:nvPr/>
        </p:nvPicPr>
        <p:blipFill>
          <a:blip r:embed="rId3" cstate="print"/>
          <a:srcRect/>
          <a:stretch>
            <a:fillRect/>
          </a:stretch>
        </p:blipFill>
        <p:spPr bwMode="auto">
          <a:xfrm>
            <a:off x="6781800" y="4191000"/>
            <a:ext cx="1981200" cy="2321719"/>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dirty="0" smtClean="0">
                <a:solidFill>
                  <a:srgbClr val="0000FF"/>
                </a:solidFill>
                <a:latin typeface="Arial" pitchFamily="34" charset="0"/>
                <a:cs typeface="Arial" pitchFamily="34" charset="0"/>
              </a:rPr>
              <a:t>The main function of your heart is to pump blood throughout your body!  </a:t>
            </a:r>
            <a:endParaRPr lang="en-US" sz="2800" dirty="0">
              <a:solidFill>
                <a:srgbClr val="0000FF"/>
              </a:solidFill>
              <a:latin typeface="Arial" pitchFamily="34" charset="0"/>
              <a:cs typeface="Arial" pitchFamily="34" charset="0"/>
            </a:endParaRPr>
          </a:p>
        </p:txBody>
      </p:sp>
      <p:sp>
        <p:nvSpPr>
          <p:cNvPr id="4" name="Rectangle 3"/>
          <p:cNvSpPr/>
          <p:nvPr/>
        </p:nvSpPr>
        <p:spPr>
          <a:xfrm>
            <a:off x="0" y="685800"/>
            <a:ext cx="9135706"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228600">
                    <a:schemeClr val="accent1">
                      <a:satMod val="175000"/>
                      <a:alpha val="40000"/>
                    </a:schemeClr>
                  </a:glow>
                  <a:outerShdw blurRad="50800" dist="38100" dir="13500000" algn="br" rotWithShape="0">
                    <a:prstClr val="black">
                      <a:alpha val="40000"/>
                    </a:prstClr>
                  </a:outerShdw>
                </a:effectLst>
              </a:rPr>
              <a:t>A is the correct answer!</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228600">
                  <a:schemeClr val="accent1">
                    <a:satMod val="175000"/>
                    <a:alpha val="40000"/>
                  </a:schemeClr>
                </a:glow>
                <a:outerShdw blurRad="50800" dist="38100" dir="13500000" algn="br" rotWithShape="0">
                  <a:prstClr val="black">
                    <a:alpha val="40000"/>
                  </a:prstClr>
                </a:outerShdw>
              </a:effectLst>
            </a:endParaRPr>
          </a:p>
        </p:txBody>
      </p:sp>
      <p:pic>
        <p:nvPicPr>
          <p:cNvPr id="12290" name="Picture 2" descr="http://t2.gstatic.com/images?q=tbn:ANd9GcRL3dSd_Jk7NmZTkpmD70yeFvJrMREKYNXU__ogB9DaGe6pmoEt"/>
          <p:cNvPicPr>
            <a:picLocks noChangeAspect="1" noChangeArrowheads="1"/>
          </p:cNvPicPr>
          <p:nvPr/>
        </p:nvPicPr>
        <p:blipFill>
          <a:blip r:embed="rId2" cstate="print"/>
          <a:srcRect/>
          <a:stretch>
            <a:fillRect/>
          </a:stretch>
        </p:blipFill>
        <p:spPr bwMode="auto">
          <a:xfrm>
            <a:off x="4876800" y="2819400"/>
            <a:ext cx="2438400" cy="3585107"/>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389437"/>
          </a:xfrm>
        </p:spPr>
        <p:txBody>
          <a:bodyPr/>
          <a:lstStyle/>
          <a:p>
            <a:pPr>
              <a:buNone/>
            </a:pPr>
            <a:r>
              <a:rPr lang="en-US" dirty="0" smtClean="0"/>
              <a:t>    </a:t>
            </a:r>
            <a:r>
              <a:rPr lang="en-US" sz="2800" dirty="0" smtClean="0"/>
              <a:t>Tommy is doing a report.  He has researched information about the skeletal system.  Which of the following is a fact he could have found about the function of a skeleton?</a:t>
            </a:r>
          </a:p>
          <a:p>
            <a:pPr>
              <a:buNone/>
            </a:pPr>
            <a:endParaRPr lang="en-US" sz="2800" dirty="0" smtClean="0"/>
          </a:p>
          <a:p>
            <a:pPr marL="514350" indent="-514350">
              <a:buAutoNum type="alphaUcPeriod"/>
            </a:pPr>
            <a:r>
              <a:rPr lang="en-US" sz="2800" dirty="0" smtClean="0"/>
              <a:t>The skeleton supports your body and gives it shape.</a:t>
            </a:r>
          </a:p>
          <a:p>
            <a:pPr marL="514350" indent="-514350">
              <a:buAutoNum type="alphaUcPeriod"/>
            </a:pPr>
            <a:r>
              <a:rPr lang="en-US" sz="2800" dirty="0" smtClean="0"/>
              <a:t>The skeleton protects your internal organs.</a:t>
            </a:r>
          </a:p>
          <a:p>
            <a:pPr marL="514350" indent="-514350">
              <a:buAutoNum type="alphaUcPeriod"/>
            </a:pPr>
            <a:r>
              <a:rPr lang="en-US" sz="2800" dirty="0" smtClean="0"/>
              <a:t>The skeleton allows you to move when muscles pull on bones.</a:t>
            </a:r>
          </a:p>
          <a:p>
            <a:pPr marL="514350" indent="-514350">
              <a:buAutoNum type="alphaUcPeriod"/>
            </a:pPr>
            <a:r>
              <a:rPr lang="en-US" sz="2800" dirty="0" smtClean="0"/>
              <a:t>All of these are facts about the skeletal system.</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dirty="0" smtClean="0">
                <a:solidFill>
                  <a:srgbClr val="0000FF"/>
                </a:solidFill>
                <a:latin typeface="Arial" pitchFamily="34" charset="0"/>
                <a:cs typeface="Arial" pitchFamily="34" charset="0"/>
              </a:rPr>
              <a:t>Your skeleton does all of these things for your body, and more.  It also stores important substances for you body, such as calcium, and makes red blood cells that carry oxygen, and white blood cells that fight germs!</a:t>
            </a:r>
            <a:endParaRPr lang="en-US" sz="2800" dirty="0">
              <a:solidFill>
                <a:srgbClr val="0000FF"/>
              </a:solidFill>
              <a:latin typeface="Arial" pitchFamily="34" charset="0"/>
              <a:cs typeface="Arial" pitchFamily="34" charset="0"/>
            </a:endParaRPr>
          </a:p>
        </p:txBody>
      </p:sp>
      <p:sp>
        <p:nvSpPr>
          <p:cNvPr id="4" name="Rectangle 3"/>
          <p:cNvSpPr/>
          <p:nvPr/>
        </p:nvSpPr>
        <p:spPr>
          <a:xfrm>
            <a:off x="-4659" y="762000"/>
            <a:ext cx="9148659"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The correct answer is D!</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0242" name="Picture 2" descr="http://webpages.shepherd.edu/DREED01/images/skeleton-bones-clipart.gif"/>
          <p:cNvPicPr>
            <a:picLocks noChangeAspect="1" noChangeArrowheads="1"/>
          </p:cNvPicPr>
          <p:nvPr/>
        </p:nvPicPr>
        <p:blipFill>
          <a:blip r:embed="rId2" cstate="print"/>
          <a:srcRect/>
          <a:stretch>
            <a:fillRect/>
          </a:stretch>
        </p:blipFill>
        <p:spPr bwMode="auto">
          <a:xfrm>
            <a:off x="6324600" y="3886200"/>
            <a:ext cx="2244124" cy="2667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organ?</a:t>
            </a:r>
            <a:endParaRPr lang="en-US" dirty="0"/>
          </a:p>
        </p:txBody>
      </p:sp>
      <p:sp>
        <p:nvSpPr>
          <p:cNvPr id="7" name="Rectangle 6"/>
          <p:cNvSpPr/>
          <p:nvPr/>
        </p:nvSpPr>
        <p:spPr>
          <a:xfrm>
            <a:off x="533400" y="2057400"/>
            <a:ext cx="6781800" cy="4425827"/>
          </a:xfrm>
          <a:prstGeom prst="rect">
            <a:avLst/>
          </a:prstGeom>
        </p:spPr>
        <p:txBody>
          <a:bodyPr wrap="square">
            <a:spAutoFit/>
          </a:bodyPr>
          <a:lstStyle/>
          <a:p>
            <a:pPr>
              <a:lnSpc>
                <a:spcPct val="80000"/>
              </a:lnSpc>
            </a:pPr>
            <a:r>
              <a:rPr lang="en-US" sz="3200" dirty="0" smtClean="0"/>
              <a:t>Your body is made of trillions of cells.</a:t>
            </a:r>
          </a:p>
          <a:p>
            <a:pPr>
              <a:lnSpc>
                <a:spcPct val="80000"/>
              </a:lnSpc>
            </a:pPr>
            <a:endParaRPr lang="en-US" sz="3200" dirty="0" smtClean="0"/>
          </a:p>
          <a:p>
            <a:pPr>
              <a:lnSpc>
                <a:spcPct val="80000"/>
              </a:lnSpc>
            </a:pPr>
            <a:r>
              <a:rPr lang="en-US" sz="3200" dirty="0" smtClean="0"/>
              <a:t>Cells are grouped together to form tissues.  </a:t>
            </a:r>
          </a:p>
          <a:p>
            <a:pPr>
              <a:lnSpc>
                <a:spcPct val="80000"/>
              </a:lnSpc>
            </a:pPr>
            <a:endParaRPr lang="en-US" sz="3200" dirty="0" smtClean="0"/>
          </a:p>
          <a:p>
            <a:pPr>
              <a:lnSpc>
                <a:spcPct val="80000"/>
              </a:lnSpc>
            </a:pPr>
            <a:r>
              <a:rPr lang="en-US" sz="3200" dirty="0" smtClean="0"/>
              <a:t>Tissues form organs.</a:t>
            </a:r>
          </a:p>
          <a:p>
            <a:pPr>
              <a:lnSpc>
                <a:spcPct val="80000"/>
              </a:lnSpc>
            </a:pPr>
            <a:endParaRPr lang="en-US" sz="3200" dirty="0" smtClean="0"/>
          </a:p>
          <a:p>
            <a:pPr>
              <a:lnSpc>
                <a:spcPct val="80000"/>
              </a:lnSpc>
            </a:pPr>
            <a:r>
              <a:rPr lang="en-US" sz="3200" dirty="0" smtClean="0"/>
              <a:t>Each organ performs a different function for your body, and keeps you alive and healthy.</a:t>
            </a:r>
            <a:endParaRPr lang="en-US" sz="3200" dirty="0"/>
          </a:p>
        </p:txBody>
      </p:sp>
      <p:pic>
        <p:nvPicPr>
          <p:cNvPr id="1026" name="Picture 2"/>
          <p:cNvPicPr>
            <a:picLocks noChangeAspect="1" noChangeArrowheads="1"/>
          </p:cNvPicPr>
          <p:nvPr/>
        </p:nvPicPr>
        <p:blipFill>
          <a:blip r:embed="rId3" cstate="print"/>
          <a:srcRect/>
          <a:stretch>
            <a:fillRect/>
          </a:stretch>
        </p:blipFill>
        <p:spPr bwMode="auto">
          <a:xfrm>
            <a:off x="7162800" y="1295400"/>
            <a:ext cx="1676400" cy="1759527"/>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7162800" y="2819400"/>
            <a:ext cx="1784007" cy="1600200"/>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7391400" y="4343400"/>
            <a:ext cx="1400175" cy="179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p:cNvSpPr>
          <p:nvPr>
            <p:ph type="title"/>
          </p:nvPr>
        </p:nvSpPr>
        <p:spPr/>
        <p:txBody>
          <a:bodyPr/>
          <a:lstStyle/>
          <a:p>
            <a:r>
              <a:rPr lang="en-US" dirty="0" smtClean="0"/>
              <a:t>Summarizing</a:t>
            </a:r>
          </a:p>
        </p:txBody>
      </p:sp>
      <p:sp>
        <p:nvSpPr>
          <p:cNvPr id="188419" name="Rectangle 3"/>
          <p:cNvSpPr>
            <a:spLocks noGrp="1"/>
          </p:cNvSpPr>
          <p:nvPr>
            <p:ph type="body" idx="1"/>
          </p:nvPr>
        </p:nvSpPr>
        <p:spPr/>
        <p:txBody>
          <a:bodyPr/>
          <a:lstStyle/>
          <a:p>
            <a:pPr>
              <a:buFont typeface="Wingdings 2" pitchFamily="18" charset="2"/>
              <a:buNone/>
            </a:pPr>
            <a:r>
              <a:rPr lang="en-US" sz="3200" dirty="0" smtClean="0"/>
              <a:t>Answer this question in your Science Notebook.</a:t>
            </a:r>
          </a:p>
          <a:p>
            <a:pPr>
              <a:buFont typeface="Wingdings 2" pitchFamily="18" charset="2"/>
              <a:buNone/>
            </a:pPr>
            <a:endParaRPr lang="en-US" sz="3200" dirty="0" smtClean="0"/>
          </a:p>
          <a:p>
            <a:pPr eaLnBrk="1" hangingPunct="1">
              <a:lnSpc>
                <a:spcPct val="80000"/>
              </a:lnSpc>
              <a:buNone/>
            </a:pPr>
            <a:r>
              <a:rPr lang="en-US" sz="3200" dirty="0" smtClean="0">
                <a:solidFill>
                  <a:srgbClr val="0000FF"/>
                </a:solidFill>
              </a:rPr>
              <a:t>What are some of the organs of</a:t>
            </a:r>
          </a:p>
          <a:p>
            <a:pPr eaLnBrk="1" hangingPunct="1">
              <a:lnSpc>
                <a:spcPct val="80000"/>
              </a:lnSpc>
              <a:buNone/>
            </a:pPr>
            <a:r>
              <a:rPr lang="en-US" sz="3200" dirty="0" smtClean="0">
                <a:solidFill>
                  <a:srgbClr val="0000FF"/>
                </a:solidFill>
              </a:rPr>
              <a:t>the human body, and what are</a:t>
            </a:r>
          </a:p>
          <a:p>
            <a:pPr eaLnBrk="1" hangingPunct="1">
              <a:lnSpc>
                <a:spcPct val="80000"/>
              </a:lnSpc>
              <a:buNone/>
            </a:pPr>
            <a:r>
              <a:rPr lang="en-US" sz="3200" dirty="0" smtClean="0">
                <a:solidFill>
                  <a:srgbClr val="0000FF"/>
                </a:solidFill>
              </a:rPr>
              <a:t>their functions?</a:t>
            </a:r>
          </a:p>
        </p:txBody>
      </p:sp>
      <p:pic>
        <p:nvPicPr>
          <p:cNvPr id="188420" name="Picture 4" descr="MCj04404280000[1]"/>
          <p:cNvPicPr>
            <a:picLocks noChangeAspect="1" noChangeArrowheads="1"/>
          </p:cNvPicPr>
          <p:nvPr/>
        </p:nvPicPr>
        <p:blipFill>
          <a:blip r:embed="rId2" cstate="print"/>
          <a:srcRect/>
          <a:stretch>
            <a:fillRect/>
          </a:stretch>
        </p:blipFill>
        <p:spPr bwMode="auto">
          <a:xfrm>
            <a:off x="5840413" y="2971800"/>
            <a:ext cx="2678112" cy="28194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smtClean="0"/>
              <a:t>Check Your Understanding</a:t>
            </a:r>
          </a:p>
        </p:txBody>
      </p:sp>
      <p:sp>
        <p:nvSpPr>
          <p:cNvPr id="114690" name="Rectangle 3"/>
          <p:cNvSpPr>
            <a:spLocks noGrp="1"/>
          </p:cNvSpPr>
          <p:nvPr>
            <p:ph type="body" idx="1"/>
          </p:nvPr>
        </p:nvSpPr>
        <p:spPr/>
        <p:txBody>
          <a:bodyPr/>
          <a:lstStyle/>
          <a:p>
            <a:pPr marL="514350" indent="-514350">
              <a:buFont typeface="+mj-lt"/>
              <a:buAutoNum type="arabicPeriod"/>
            </a:pPr>
            <a:r>
              <a:rPr lang="en-US" sz="3200" dirty="0" smtClean="0"/>
              <a:t>What organs in your body are responsible for your heartbeat, breathing, and causing parts of your body to move.  </a:t>
            </a:r>
          </a:p>
          <a:p>
            <a:pPr marL="1155700" lvl="2" indent="-514350">
              <a:buFont typeface="+mj-lt"/>
              <a:buAutoNum type="alphaLcPeriod"/>
            </a:pPr>
            <a:r>
              <a:rPr lang="en-US" sz="2700" dirty="0" smtClean="0"/>
              <a:t>muscles</a:t>
            </a:r>
          </a:p>
          <a:p>
            <a:pPr marL="1155700" lvl="2" indent="-514350">
              <a:buFont typeface="+mj-lt"/>
              <a:buAutoNum type="alphaLcPeriod"/>
            </a:pPr>
            <a:r>
              <a:rPr lang="en-US" sz="2700" dirty="0" smtClean="0"/>
              <a:t>liver and gall bladder</a:t>
            </a:r>
          </a:p>
          <a:p>
            <a:pPr marL="1155700" lvl="2" indent="-514350">
              <a:buFont typeface="+mj-lt"/>
              <a:buAutoNum type="alphaLcPeriod"/>
            </a:pPr>
            <a:r>
              <a:rPr lang="en-US" sz="2700" dirty="0" smtClean="0"/>
              <a:t>lungs</a:t>
            </a:r>
          </a:p>
          <a:p>
            <a:pPr marL="1155700" lvl="2" indent="-514350">
              <a:buFont typeface="+mj-lt"/>
              <a:buAutoNum type="alphaLcPeriod"/>
            </a:pPr>
            <a:r>
              <a:rPr lang="en-US" sz="2700" dirty="0" smtClean="0"/>
              <a:t>skin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smtClean="0"/>
              <a:t>Check Your Understanding</a:t>
            </a:r>
          </a:p>
        </p:txBody>
      </p:sp>
      <p:sp>
        <p:nvSpPr>
          <p:cNvPr id="114690" name="Rectangle 3"/>
          <p:cNvSpPr>
            <a:spLocks noGrp="1"/>
          </p:cNvSpPr>
          <p:nvPr>
            <p:ph type="body" idx="1"/>
          </p:nvPr>
        </p:nvSpPr>
        <p:spPr/>
        <p:txBody>
          <a:bodyPr/>
          <a:lstStyle/>
          <a:p>
            <a:pPr marL="514350" indent="-514350">
              <a:buNone/>
            </a:pPr>
            <a:r>
              <a:rPr lang="en-US" sz="3200" dirty="0" smtClean="0"/>
              <a:t>    2.   During digestion, food moves from your mouth, down your esophagus, and into your stomach.  Which of the following is a function of the stomach?</a:t>
            </a:r>
          </a:p>
          <a:p>
            <a:pPr marL="1155700" lvl="2" indent="-514350">
              <a:buAutoNum type="alphaLcPeriod"/>
            </a:pPr>
            <a:r>
              <a:rPr lang="en-US" sz="2700" dirty="0" smtClean="0"/>
              <a:t>Helping you communicate</a:t>
            </a:r>
          </a:p>
          <a:p>
            <a:pPr marL="1155700" lvl="2" indent="-514350">
              <a:buAutoNum type="alphaLcPeriod"/>
            </a:pPr>
            <a:r>
              <a:rPr lang="en-US" sz="2700" dirty="0" smtClean="0"/>
              <a:t>Making digestive juices</a:t>
            </a:r>
          </a:p>
          <a:p>
            <a:pPr marL="1155700" lvl="2" indent="-514350">
              <a:buAutoNum type="alphaLcPeriod"/>
            </a:pPr>
            <a:r>
              <a:rPr lang="en-US" sz="2700" dirty="0" smtClean="0"/>
              <a:t>Churning your food and mixing it with digestive juices</a:t>
            </a:r>
          </a:p>
          <a:p>
            <a:pPr marL="1155700" lvl="2" indent="-514350">
              <a:buAutoNum type="alphaLcPeriod"/>
            </a:pPr>
            <a:r>
              <a:rPr lang="en-US" sz="2700" dirty="0" smtClean="0"/>
              <a:t>Removing waste from your body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Check Your Understanding</a:t>
            </a:r>
            <a:endParaRPr lang="en-US" dirty="0"/>
          </a:p>
        </p:txBody>
      </p:sp>
      <p:sp>
        <p:nvSpPr>
          <p:cNvPr id="3" name="Content Placeholder 2"/>
          <p:cNvSpPr>
            <a:spLocks noGrp="1"/>
          </p:cNvSpPr>
          <p:nvPr>
            <p:ph idx="1"/>
          </p:nvPr>
        </p:nvSpPr>
        <p:spPr>
          <a:xfrm>
            <a:off x="381000" y="1524000"/>
            <a:ext cx="8229600" cy="4389437"/>
          </a:xfrm>
        </p:spPr>
        <p:txBody>
          <a:bodyPr/>
          <a:lstStyle/>
          <a:p>
            <a:pPr>
              <a:buNone/>
            </a:pPr>
            <a:r>
              <a:rPr lang="en-US" sz="2800" dirty="0" smtClean="0"/>
              <a:t>3. What organs in your body are responsible for collecting wastes in your blood and forming urine?</a:t>
            </a:r>
          </a:p>
          <a:p>
            <a:pPr marL="881063" lvl="1" indent="-514350">
              <a:buFont typeface="+mj-lt"/>
              <a:buAutoNum type="alphaLcPeriod"/>
            </a:pPr>
            <a:r>
              <a:rPr lang="en-US" sz="2800" dirty="0" smtClean="0"/>
              <a:t>lungs</a:t>
            </a:r>
          </a:p>
          <a:p>
            <a:pPr marL="881063" lvl="1" indent="-514350">
              <a:buFont typeface="+mj-lt"/>
              <a:buAutoNum type="alphaLcPeriod"/>
            </a:pPr>
            <a:r>
              <a:rPr lang="en-US" sz="2800" dirty="0" smtClean="0"/>
              <a:t>stomach</a:t>
            </a:r>
          </a:p>
          <a:p>
            <a:pPr marL="881063" lvl="1" indent="-514350">
              <a:buFont typeface="+mj-lt"/>
              <a:buAutoNum type="alphaLcPeriod"/>
            </a:pPr>
            <a:r>
              <a:rPr lang="en-US" sz="2800" dirty="0" smtClean="0"/>
              <a:t>liver</a:t>
            </a:r>
          </a:p>
          <a:p>
            <a:pPr marL="881063" lvl="1" indent="-514350">
              <a:buFont typeface="+mj-lt"/>
              <a:buAutoNum type="alphaLcPeriod"/>
            </a:pPr>
            <a:r>
              <a:rPr lang="en-US" sz="2800" dirty="0" smtClean="0"/>
              <a:t>kidneys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smtClean="0"/>
              <a:t>Check Your Answers</a:t>
            </a:r>
          </a:p>
        </p:txBody>
      </p:sp>
      <p:sp>
        <p:nvSpPr>
          <p:cNvPr id="118786" name="Rectangle 3"/>
          <p:cNvSpPr>
            <a:spLocks noGrp="1"/>
          </p:cNvSpPr>
          <p:nvPr>
            <p:ph type="body" idx="1"/>
          </p:nvPr>
        </p:nvSpPr>
        <p:spPr>
          <a:xfrm>
            <a:off x="381000" y="2286000"/>
            <a:ext cx="8229600" cy="4389437"/>
          </a:xfrm>
        </p:spPr>
        <p:txBody>
          <a:bodyPr/>
          <a:lstStyle/>
          <a:p>
            <a:pPr marL="495300" lvl="1" indent="-495300">
              <a:buClr>
                <a:srgbClr val="0BD0D9"/>
              </a:buClr>
              <a:buSzPct val="95000"/>
              <a:buFont typeface="Wingdings 2" pitchFamily="18" charset="2"/>
              <a:buAutoNum type="arabicPeriod"/>
            </a:pPr>
            <a:r>
              <a:rPr lang="en-US" sz="3600" dirty="0" smtClean="0"/>
              <a:t>A –</a:t>
            </a:r>
            <a:r>
              <a:rPr lang="en-US" sz="3000" dirty="0" smtClean="0"/>
              <a:t>All movement in your body is controlled by  your muscles.</a:t>
            </a:r>
          </a:p>
          <a:p>
            <a:pPr marL="495300" lvl="1" indent="-495300">
              <a:buClr>
                <a:srgbClr val="0BD0D9"/>
              </a:buClr>
              <a:buSzPct val="95000"/>
              <a:buFont typeface="Wingdings 2" pitchFamily="18" charset="2"/>
              <a:buAutoNum type="arabicPeriod"/>
            </a:pPr>
            <a:r>
              <a:rPr lang="en-US" sz="3600" dirty="0" smtClean="0"/>
              <a:t>C- </a:t>
            </a:r>
            <a:r>
              <a:rPr lang="en-US" sz="3200" dirty="0" smtClean="0"/>
              <a:t>Your stomach mixes your food with digestive juices before it moves in to the small intestine.</a:t>
            </a:r>
          </a:p>
          <a:p>
            <a:pPr marL="495300" lvl="1" indent="-495300">
              <a:buClr>
                <a:srgbClr val="0BD0D9"/>
              </a:buClr>
              <a:buSzPct val="95000"/>
              <a:buFont typeface="Wingdings 2" pitchFamily="18" charset="2"/>
              <a:buAutoNum type="arabicPeriod"/>
            </a:pPr>
            <a:r>
              <a:rPr lang="en-US" sz="3600" dirty="0" smtClean="0"/>
              <a:t>D- </a:t>
            </a:r>
            <a:r>
              <a:rPr lang="en-US" sz="3200" dirty="0" smtClean="0"/>
              <a:t>Most people have two kidneys which are responsible for forming urine to remove waste from your body.</a:t>
            </a:r>
          </a:p>
          <a:p>
            <a:pPr marL="495300" lvl="1" indent="-495300">
              <a:buClr>
                <a:srgbClr val="0BD0D9"/>
              </a:buClr>
              <a:buSzPct val="95000"/>
              <a:buFont typeface="Wingdings 2" pitchFamily="18" charset="2"/>
              <a:buAutoNum type="arabicPeriod"/>
            </a:pPr>
            <a:endParaRPr lang="en-US" sz="3200" dirty="0" smtClean="0"/>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248400" y="228601"/>
            <a:ext cx="1679822" cy="21336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3"/>
          <p:cNvSpPr>
            <a:spLocks noGrp="1"/>
          </p:cNvSpPr>
          <p:nvPr>
            <p:ph type="body" idx="1"/>
          </p:nvPr>
        </p:nvSpPr>
        <p:spPr>
          <a:xfrm>
            <a:off x="381000" y="1752600"/>
            <a:ext cx="8229600" cy="4389437"/>
          </a:xfrm>
        </p:spPr>
        <p:txBody>
          <a:bodyPr/>
          <a:lstStyle/>
          <a:p>
            <a:pPr>
              <a:lnSpc>
                <a:spcPct val="80000"/>
              </a:lnSpc>
              <a:buFont typeface="Wingdings 2" pitchFamily="18" charset="2"/>
              <a:buNone/>
            </a:pPr>
            <a:r>
              <a:rPr lang="en-US" sz="2000" dirty="0" smtClean="0"/>
              <a:t>	 </a:t>
            </a:r>
          </a:p>
          <a:p>
            <a:pPr>
              <a:buNone/>
            </a:pPr>
            <a:r>
              <a:rPr lang="en-US" sz="3600" dirty="0" smtClean="0"/>
              <a:t>	Turn to your shoulder partner and tell about one organ and the function it performs to keep you alive and healthy.  Switch roles.</a:t>
            </a:r>
          </a:p>
        </p:txBody>
      </p:sp>
      <p:sp>
        <p:nvSpPr>
          <p:cNvPr id="119810" name="Rectangle 4"/>
          <p:cNvSpPr>
            <a:spLocks noGrp="1"/>
          </p:cNvSpPr>
          <p:nvPr>
            <p:ph type="title"/>
          </p:nvPr>
        </p:nvSpPr>
        <p:spPr/>
        <p:txBody>
          <a:bodyPr/>
          <a:lstStyle/>
          <a:p>
            <a:r>
              <a:rPr lang="en-US" dirty="0" smtClean="0"/>
              <a:t>Summary Question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600" dirty="0" smtClean="0"/>
              <a:t>There are two organs in your body that work in systems to help your body move.</a:t>
            </a:r>
            <a:endParaRPr lang="en-US" sz="3600" dirty="0"/>
          </a:p>
        </p:txBody>
      </p:sp>
      <p:sp>
        <p:nvSpPr>
          <p:cNvPr id="5" name="Content Placeholder 4"/>
          <p:cNvSpPr>
            <a:spLocks noGrp="1"/>
          </p:cNvSpPr>
          <p:nvPr>
            <p:ph idx="1"/>
          </p:nvPr>
        </p:nvSpPr>
        <p:spPr/>
        <p:txBody>
          <a:bodyPr/>
          <a:lstStyle/>
          <a:p>
            <a:pPr>
              <a:buNone/>
            </a:pPr>
            <a:r>
              <a:rPr lang="en-US" sz="4400" dirty="0" smtClean="0"/>
              <a:t>They are your </a:t>
            </a:r>
            <a:r>
              <a:rPr lang="en-US" sz="4400" i="1" dirty="0" smtClean="0"/>
              <a:t>skeleton</a:t>
            </a:r>
            <a:r>
              <a:rPr lang="en-US" sz="4400" dirty="0" smtClean="0"/>
              <a:t> and your </a:t>
            </a:r>
            <a:r>
              <a:rPr lang="en-US" sz="4400" i="1" dirty="0" smtClean="0"/>
              <a:t>muscles</a:t>
            </a:r>
            <a:r>
              <a:rPr lang="en-US" sz="4400" dirty="0" smtClean="0"/>
              <a:t>. </a:t>
            </a:r>
          </a:p>
          <a:p>
            <a:pPr>
              <a:buNone/>
            </a:pPr>
            <a:endParaRPr lang="en-US" sz="4400" dirty="0"/>
          </a:p>
        </p:txBody>
      </p:sp>
      <p:pic>
        <p:nvPicPr>
          <p:cNvPr id="8" name="Picture 7" descr="skeleton.jpg"/>
          <p:cNvPicPr>
            <a:picLocks noChangeAspect="1"/>
          </p:cNvPicPr>
          <p:nvPr/>
        </p:nvPicPr>
        <p:blipFill>
          <a:blip r:embed="rId2" cstate="print"/>
          <a:stretch>
            <a:fillRect/>
          </a:stretch>
        </p:blipFill>
        <p:spPr>
          <a:xfrm>
            <a:off x="1752600" y="3524250"/>
            <a:ext cx="1600200" cy="3333750"/>
          </a:xfrm>
          <a:prstGeom prst="rect">
            <a:avLst/>
          </a:prstGeom>
        </p:spPr>
      </p:pic>
      <p:pic>
        <p:nvPicPr>
          <p:cNvPr id="9" name="Picture 8" descr="muscles.jpg"/>
          <p:cNvPicPr>
            <a:picLocks noChangeAspect="1"/>
          </p:cNvPicPr>
          <p:nvPr/>
        </p:nvPicPr>
        <p:blipFill>
          <a:blip r:embed="rId3" cstate="print"/>
          <a:stretch>
            <a:fillRect/>
          </a:stretch>
        </p:blipFill>
        <p:spPr>
          <a:xfrm>
            <a:off x="4953000" y="3733800"/>
            <a:ext cx="1757426" cy="2819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229600" cy="838200"/>
          </a:xfrm>
        </p:spPr>
        <p:txBody>
          <a:bodyPr/>
          <a:lstStyle/>
          <a:p>
            <a:pPr algn="ctr"/>
            <a:r>
              <a:rPr lang="en-US" sz="4000" dirty="0" smtClean="0"/>
              <a:t>Besides helping your body move, your skeleton also has other functions.</a:t>
            </a:r>
            <a:endParaRPr lang="en-US" sz="4000" dirty="0"/>
          </a:p>
        </p:txBody>
      </p:sp>
      <p:sp>
        <p:nvSpPr>
          <p:cNvPr id="3" name="Content Placeholder 2"/>
          <p:cNvSpPr>
            <a:spLocks noGrp="1"/>
          </p:cNvSpPr>
          <p:nvPr>
            <p:ph idx="1"/>
          </p:nvPr>
        </p:nvSpPr>
        <p:spPr>
          <a:xfrm>
            <a:off x="457200" y="1295401"/>
            <a:ext cx="8229600" cy="3352799"/>
          </a:xfrm>
        </p:spPr>
        <p:txBody>
          <a:bodyPr/>
          <a:lstStyle/>
          <a:p>
            <a:pPr>
              <a:buNone/>
            </a:pPr>
            <a:endParaRPr lang="en-US" dirty="0" smtClean="0"/>
          </a:p>
          <a:p>
            <a:endParaRPr lang="en-US" dirty="0" smtClean="0"/>
          </a:p>
          <a:p>
            <a:r>
              <a:rPr lang="en-US" dirty="0" smtClean="0"/>
              <a:t>It supports your body, and gives it shape.</a:t>
            </a:r>
          </a:p>
          <a:p>
            <a:r>
              <a:rPr lang="en-US" dirty="0" smtClean="0"/>
              <a:t>It protects your internal organs, like your brain, heart, and lungs.</a:t>
            </a:r>
          </a:p>
          <a:p>
            <a:r>
              <a:rPr lang="en-US" dirty="0" smtClean="0"/>
              <a:t>It stores substances that are important to your body.</a:t>
            </a:r>
          </a:p>
          <a:p>
            <a:r>
              <a:rPr lang="en-US" dirty="0" smtClean="0"/>
              <a:t>It makes red blood cells that fight germs.</a:t>
            </a:r>
          </a:p>
        </p:txBody>
      </p:sp>
      <p:pic>
        <p:nvPicPr>
          <p:cNvPr id="5" name="Picture 4" descr="leaning skeleton.jpg"/>
          <p:cNvPicPr>
            <a:picLocks noChangeAspect="1"/>
          </p:cNvPicPr>
          <p:nvPr/>
        </p:nvPicPr>
        <p:blipFill>
          <a:blip r:embed="rId2" cstate="print"/>
          <a:stretch>
            <a:fillRect/>
          </a:stretch>
        </p:blipFill>
        <p:spPr>
          <a:xfrm>
            <a:off x="6858000" y="4191000"/>
            <a:ext cx="1561592" cy="2209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p:cNvSpPr>
          <p:nvPr>
            <p:ph type="title"/>
          </p:nvPr>
        </p:nvSpPr>
        <p:spPr>
          <a:xfrm>
            <a:off x="1295400" y="914400"/>
            <a:ext cx="6629400" cy="781050"/>
          </a:xfrm>
        </p:spPr>
        <p:txBody>
          <a:bodyPr/>
          <a:lstStyle/>
          <a:p>
            <a:r>
              <a:rPr lang="en-US" sz="4600" dirty="0" smtClean="0"/>
              <a:t> </a:t>
            </a:r>
            <a:r>
              <a:rPr lang="en-US" sz="3600" dirty="0" smtClean="0"/>
              <a:t>Muscles are responsible for every movement your body makes. </a:t>
            </a:r>
          </a:p>
        </p:txBody>
      </p:sp>
      <p:sp>
        <p:nvSpPr>
          <p:cNvPr id="100354" name="Rectangle 3"/>
          <p:cNvSpPr>
            <a:spLocks noGrp="1"/>
          </p:cNvSpPr>
          <p:nvPr>
            <p:ph type="body" sz="half" idx="1"/>
          </p:nvPr>
        </p:nvSpPr>
        <p:spPr>
          <a:xfrm>
            <a:off x="0" y="1676400"/>
            <a:ext cx="8534400" cy="2743200"/>
          </a:xfrm>
        </p:spPr>
        <p:txBody>
          <a:bodyPr/>
          <a:lstStyle/>
          <a:p>
            <a:pPr marL="273050" lvl="1" indent="-273050">
              <a:lnSpc>
                <a:spcPct val="90000"/>
              </a:lnSpc>
              <a:buClr>
                <a:srgbClr val="0BD0D9"/>
              </a:buClr>
              <a:buSzPct val="95000"/>
            </a:pPr>
            <a:r>
              <a:rPr lang="en-US" sz="2800" dirty="0" smtClean="0"/>
              <a:t>Muscles move your bones.</a:t>
            </a:r>
          </a:p>
          <a:p>
            <a:pPr marL="273050" lvl="1" indent="-273050">
              <a:lnSpc>
                <a:spcPct val="90000"/>
              </a:lnSpc>
              <a:buClr>
                <a:srgbClr val="0BD0D9"/>
              </a:buClr>
              <a:buSzPct val="95000"/>
            </a:pPr>
            <a:r>
              <a:rPr lang="en-US" sz="2800" dirty="0" smtClean="0"/>
              <a:t>Muscles make your heart beat.</a:t>
            </a:r>
          </a:p>
          <a:p>
            <a:pPr marL="273050" lvl="1" indent="-273050">
              <a:lnSpc>
                <a:spcPct val="90000"/>
              </a:lnSpc>
              <a:buClr>
                <a:srgbClr val="0BD0D9"/>
              </a:buClr>
              <a:buSzPct val="95000"/>
            </a:pPr>
            <a:r>
              <a:rPr lang="en-US" sz="2800" dirty="0" smtClean="0"/>
              <a:t>They make you breathe.</a:t>
            </a:r>
          </a:p>
          <a:p>
            <a:pPr marL="273050" lvl="1" indent="-273050">
              <a:lnSpc>
                <a:spcPct val="90000"/>
              </a:lnSpc>
              <a:buClr>
                <a:srgbClr val="0BD0D9"/>
              </a:buClr>
              <a:buSzPct val="95000"/>
            </a:pPr>
            <a:r>
              <a:rPr lang="en-US" sz="2800" dirty="0" smtClean="0"/>
              <a:t>Even speaking, digestion, and the pupils of your eyes are controlled by muscles.  </a:t>
            </a:r>
          </a:p>
          <a:p>
            <a:pPr>
              <a:lnSpc>
                <a:spcPct val="90000"/>
              </a:lnSpc>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200" dirty="0" smtClean="0"/>
          </a:p>
        </p:txBody>
      </p:sp>
      <p:pic>
        <p:nvPicPr>
          <p:cNvPr id="5" name="Picture 4" descr="muscle systems.jpg"/>
          <p:cNvPicPr>
            <a:picLocks noChangeAspect="1"/>
          </p:cNvPicPr>
          <p:nvPr/>
        </p:nvPicPr>
        <p:blipFill>
          <a:blip r:embed="rId3" cstate="print"/>
          <a:stretch>
            <a:fillRect/>
          </a:stretch>
        </p:blipFill>
        <p:spPr>
          <a:xfrm>
            <a:off x="4648200" y="3657600"/>
            <a:ext cx="3040380" cy="3200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p:txBody>
          <a:bodyPr/>
          <a:lstStyle/>
          <a:p>
            <a:r>
              <a:rPr lang="en-US" dirty="0" smtClean="0"/>
              <a:t>Summarizing</a:t>
            </a:r>
          </a:p>
        </p:txBody>
      </p:sp>
      <p:sp>
        <p:nvSpPr>
          <p:cNvPr id="186371" name="Rectangle 3"/>
          <p:cNvSpPr>
            <a:spLocks noGrp="1"/>
          </p:cNvSpPr>
          <p:nvPr>
            <p:ph type="body" idx="1"/>
          </p:nvPr>
        </p:nvSpPr>
        <p:spPr/>
        <p:txBody>
          <a:bodyPr/>
          <a:lstStyle/>
          <a:p>
            <a:pPr>
              <a:buFont typeface="Wingdings 2" pitchFamily="18" charset="2"/>
              <a:buNone/>
            </a:pPr>
            <a:r>
              <a:rPr lang="en-US" sz="3200" dirty="0" smtClean="0"/>
              <a:t>Talk to your shoulder partner about how your skeleton and muscles help you to move your body.</a:t>
            </a:r>
          </a:p>
        </p:txBody>
      </p:sp>
      <p:pic>
        <p:nvPicPr>
          <p:cNvPr id="186373" name="Picture 5" descr="MCj04077340000[1]"/>
          <p:cNvPicPr>
            <a:picLocks noChangeAspect="1" noChangeArrowheads="1"/>
          </p:cNvPicPr>
          <p:nvPr/>
        </p:nvPicPr>
        <p:blipFill>
          <a:blip r:embed="rId3" cstate="print"/>
          <a:srcRect/>
          <a:stretch>
            <a:fillRect/>
          </a:stretch>
        </p:blipFill>
        <p:spPr bwMode="auto">
          <a:xfrm>
            <a:off x="5486400" y="3352800"/>
            <a:ext cx="2825750" cy="28257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381000"/>
            <a:ext cx="8229600" cy="707886"/>
          </a:xfrm>
          <a:prstGeom prst="rect">
            <a:avLst/>
          </a:prstGeom>
          <a:noFill/>
          <a:ln w="9525">
            <a:noFill/>
            <a:miter lim="800000"/>
            <a:headEnd/>
            <a:tailEnd/>
          </a:ln>
        </p:spPr>
        <p:txBody>
          <a:bodyPr wrap="square">
            <a:spAutoFit/>
          </a:bodyPr>
          <a:lstStyle/>
          <a:p>
            <a:pPr algn="ctr">
              <a:spcBef>
                <a:spcPct val="50000"/>
              </a:spcBef>
            </a:pPr>
            <a:r>
              <a:rPr lang="en-US" sz="4000" dirty="0" smtClean="0">
                <a:solidFill>
                  <a:schemeClr val="accent1"/>
                </a:solidFill>
              </a:rPr>
              <a:t>Organs for digestion</a:t>
            </a:r>
            <a:endParaRPr lang="en-US" sz="4000" dirty="0">
              <a:solidFill>
                <a:schemeClr val="accent1"/>
              </a:solidFill>
            </a:endParaRPr>
          </a:p>
        </p:txBody>
      </p:sp>
      <p:sp>
        <p:nvSpPr>
          <p:cNvPr id="110600" name="Text Box 12"/>
          <p:cNvSpPr txBox="1">
            <a:spLocks noChangeArrowheads="1"/>
          </p:cNvSpPr>
          <p:nvPr/>
        </p:nvSpPr>
        <p:spPr bwMode="auto">
          <a:xfrm>
            <a:off x="609600" y="4953000"/>
            <a:ext cx="8077200" cy="1585049"/>
          </a:xfrm>
          <a:prstGeom prst="rect">
            <a:avLst/>
          </a:prstGeom>
          <a:noFill/>
          <a:ln w="9525">
            <a:noFill/>
            <a:miter lim="800000"/>
            <a:headEnd/>
            <a:tailEnd/>
          </a:ln>
        </p:spPr>
        <p:txBody>
          <a:bodyPr>
            <a:spAutoFit/>
          </a:bodyPr>
          <a:lstStyle/>
          <a:p>
            <a:pPr>
              <a:spcBef>
                <a:spcPct val="50000"/>
              </a:spcBef>
            </a:pPr>
            <a:r>
              <a:rPr lang="en-US" sz="2800" dirty="0" smtClean="0">
                <a:solidFill>
                  <a:srgbClr val="0000FF"/>
                </a:solidFill>
              </a:rPr>
              <a:t> </a:t>
            </a: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
        <p:nvSpPr>
          <p:cNvPr id="6" name="Content Placeholder 5"/>
          <p:cNvSpPr>
            <a:spLocks noGrp="1"/>
          </p:cNvSpPr>
          <p:nvPr>
            <p:ph idx="1"/>
          </p:nvPr>
        </p:nvSpPr>
        <p:spPr>
          <a:xfrm>
            <a:off x="685800" y="1371600"/>
            <a:ext cx="7772400" cy="2636837"/>
          </a:xfrm>
        </p:spPr>
        <p:txBody>
          <a:bodyPr/>
          <a:lstStyle/>
          <a:p>
            <a:r>
              <a:rPr lang="en-US" sz="3600" dirty="0" smtClean="0"/>
              <a:t>There are organs in your body that are responsible for digestion.</a:t>
            </a:r>
          </a:p>
          <a:p>
            <a:r>
              <a:rPr lang="en-US" sz="3600" b="1" i="1" dirty="0" smtClean="0">
                <a:solidFill>
                  <a:srgbClr val="FF0000"/>
                </a:solidFill>
              </a:rPr>
              <a:t>Digestion is the process your body goes through, to break down food into nutrients that your body needs.  </a:t>
            </a:r>
            <a:endParaRPr lang="en-US" sz="3600" b="1" i="1" u="sng" dirty="0" smtClean="0"/>
          </a:p>
          <a:p>
            <a:endParaRPr lang="en-US" dirty="0"/>
          </a:p>
        </p:txBody>
      </p:sp>
      <p:pic>
        <p:nvPicPr>
          <p:cNvPr id="5" name="Picture 4" descr="kid eating.gif"/>
          <p:cNvPicPr>
            <a:picLocks noChangeAspect="1"/>
          </p:cNvPicPr>
          <p:nvPr/>
        </p:nvPicPr>
        <p:blipFill>
          <a:blip r:embed="rId3" cstate="print"/>
          <a:stretch>
            <a:fillRect/>
          </a:stretch>
        </p:blipFill>
        <p:spPr>
          <a:xfrm>
            <a:off x="3276600" y="4343400"/>
            <a:ext cx="1295400" cy="22873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0600">
                                            <p:txEl>
                                              <p:pRg st="0" end="0"/>
                                            </p:txEl>
                                          </p:spTgt>
                                        </p:tgtEl>
                                        <p:attrNameLst>
                                          <p:attrName>style.visibility</p:attrName>
                                        </p:attrNameLst>
                                      </p:cBhvr>
                                      <p:to>
                                        <p:strVal val="visible"/>
                                      </p:to>
                                    </p:set>
                                    <p:animEffect transition="in" filter="box(in)">
                                      <p:cBhvr>
                                        <p:cTn id="7" dur="500"/>
                                        <p:tgtEl>
                                          <p:spTgt spid="1106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a:p>
        </p:txBody>
      </p:sp>
      <p:sp>
        <p:nvSpPr>
          <p:cNvPr id="111624"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a:solidFill>
                <a:srgbClr val="0000FF"/>
              </a:solidFill>
            </a:endParaRPr>
          </a:p>
          <a:p>
            <a:pPr>
              <a:spcBef>
                <a:spcPct val="50000"/>
              </a:spcBef>
            </a:pPr>
            <a:endParaRPr lang="en-US" sz="2800">
              <a:solidFill>
                <a:srgbClr val="0000FF"/>
              </a:solidFill>
            </a:endParaRPr>
          </a:p>
          <a:p>
            <a:pPr>
              <a:spcBef>
                <a:spcPct val="50000"/>
              </a:spcBef>
            </a:pPr>
            <a:endParaRPr lang="en-US"/>
          </a:p>
        </p:txBody>
      </p:sp>
      <p:sp>
        <p:nvSpPr>
          <p:cNvPr id="111625" name="Text Box 10"/>
          <p:cNvSpPr txBox="1">
            <a:spLocks noChangeArrowheads="1"/>
          </p:cNvSpPr>
          <p:nvPr/>
        </p:nvSpPr>
        <p:spPr bwMode="auto">
          <a:xfrm>
            <a:off x="685800" y="838200"/>
            <a:ext cx="7696200" cy="769441"/>
          </a:xfrm>
          <a:prstGeom prst="rect">
            <a:avLst/>
          </a:prstGeom>
          <a:noFill/>
          <a:ln w="9525">
            <a:noFill/>
            <a:miter lim="800000"/>
            <a:headEnd/>
            <a:tailEnd/>
          </a:ln>
        </p:spPr>
        <p:txBody>
          <a:bodyPr>
            <a:spAutoFit/>
          </a:bodyPr>
          <a:lstStyle/>
          <a:p>
            <a:pPr algn="ctr">
              <a:spcBef>
                <a:spcPct val="50000"/>
              </a:spcBef>
            </a:pPr>
            <a:r>
              <a:rPr lang="en-US" sz="4400" dirty="0" smtClean="0">
                <a:solidFill>
                  <a:schemeClr val="accent1"/>
                </a:solidFill>
              </a:rPr>
              <a:t>Stomach</a:t>
            </a:r>
            <a:endParaRPr lang="en-US" sz="4400" dirty="0">
              <a:solidFill>
                <a:schemeClr val="accent1"/>
              </a:solidFill>
            </a:endParaRPr>
          </a:p>
        </p:txBody>
      </p:sp>
      <p:sp>
        <p:nvSpPr>
          <p:cNvPr id="5" name="Rectangle 4"/>
          <p:cNvSpPr/>
          <p:nvPr/>
        </p:nvSpPr>
        <p:spPr>
          <a:xfrm>
            <a:off x="381000" y="1905000"/>
            <a:ext cx="8153400" cy="1938992"/>
          </a:xfrm>
          <a:prstGeom prst="rect">
            <a:avLst/>
          </a:prstGeom>
        </p:spPr>
        <p:txBody>
          <a:bodyPr wrap="square">
            <a:spAutoFit/>
          </a:bodyPr>
          <a:lstStyle/>
          <a:p>
            <a:pPr>
              <a:buFont typeface="Arial" pitchFamily="34" charset="0"/>
              <a:buChar char="•"/>
            </a:pPr>
            <a:r>
              <a:rPr lang="en-US" sz="2400" b="1" dirty="0" smtClean="0">
                <a:solidFill>
                  <a:srgbClr val="0070C0"/>
                </a:solidFill>
              </a:rPr>
              <a:t>When you eat food, it goes from your mouth, through the esophagus, and into your stomach.</a:t>
            </a:r>
          </a:p>
          <a:p>
            <a:pPr>
              <a:buFont typeface="Arial" pitchFamily="34" charset="0"/>
              <a:buChar char="•"/>
            </a:pPr>
            <a:endParaRPr lang="en-US" sz="2400" b="1" dirty="0" smtClean="0">
              <a:solidFill>
                <a:srgbClr val="0070C0"/>
              </a:solidFill>
            </a:endParaRPr>
          </a:p>
          <a:p>
            <a:pPr>
              <a:buFont typeface="Arial" pitchFamily="34" charset="0"/>
              <a:buChar char="•"/>
            </a:pPr>
            <a:r>
              <a:rPr lang="en-US" sz="2400" b="1" dirty="0" smtClean="0">
                <a:solidFill>
                  <a:srgbClr val="0070C0"/>
                </a:solidFill>
              </a:rPr>
              <a:t>The muscles in your stomach churn the food and mix it with special digestive juices.  </a:t>
            </a:r>
          </a:p>
        </p:txBody>
      </p:sp>
      <p:pic>
        <p:nvPicPr>
          <p:cNvPr id="1026" name="Picture 2"/>
          <p:cNvPicPr>
            <a:picLocks noChangeAspect="1" noChangeArrowheads="1"/>
          </p:cNvPicPr>
          <p:nvPr/>
        </p:nvPicPr>
        <p:blipFill>
          <a:blip r:embed="rId3" cstate="print"/>
          <a:srcRect/>
          <a:stretch>
            <a:fillRect/>
          </a:stretch>
        </p:blipFill>
        <p:spPr bwMode="auto">
          <a:xfrm>
            <a:off x="4904532" y="3460412"/>
            <a:ext cx="4239468" cy="3397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8348</TotalTime>
  <Words>1477</Words>
  <Application>Microsoft Office PowerPoint</Application>
  <PresentationFormat>On-screen Show (4:3)</PresentationFormat>
  <Paragraphs>187</Paragraphs>
  <Slides>35</Slides>
  <Notes>13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Elementary Science</vt:lpstr>
      <vt:lpstr>SC.5.L.14.1 </vt:lpstr>
      <vt:lpstr>What is an organ?</vt:lpstr>
      <vt:lpstr>There are two organs in your body that work in systems to help your body move.</vt:lpstr>
      <vt:lpstr>Besides helping your body move, your skeleton also has other functions.</vt:lpstr>
      <vt:lpstr> Muscles are responsible for every movement your body makes. </vt:lpstr>
      <vt:lpstr>Summarizing</vt:lpstr>
      <vt:lpstr>Slide 8</vt:lpstr>
      <vt:lpstr>Slide 9</vt:lpstr>
      <vt:lpstr>Slide 10</vt:lpstr>
      <vt:lpstr>                 Small Intestine</vt:lpstr>
      <vt:lpstr>                  Large Intestine</vt:lpstr>
      <vt:lpstr>Summarizing</vt:lpstr>
      <vt:lpstr>Slide 14</vt:lpstr>
      <vt:lpstr>Slide 15</vt:lpstr>
      <vt:lpstr>            Bladder</vt:lpstr>
      <vt:lpstr>             Skin</vt:lpstr>
      <vt:lpstr>             Lungs</vt:lpstr>
      <vt:lpstr>Summarizing</vt:lpstr>
      <vt:lpstr>Heart</vt:lpstr>
      <vt:lpstr>Brain</vt:lpstr>
      <vt:lpstr>Sensory organs</vt:lpstr>
      <vt:lpstr>Summarizing</vt:lpstr>
      <vt:lpstr>Guided Practice</vt:lpstr>
      <vt:lpstr>Slide 25</vt:lpstr>
      <vt:lpstr>Slide 26</vt:lpstr>
      <vt:lpstr>Slide 27</vt:lpstr>
      <vt:lpstr>Slide 28</vt:lpstr>
      <vt:lpstr>Slide 29</vt:lpstr>
      <vt:lpstr>Summarizing</vt:lpstr>
      <vt:lpstr>Check Your Understanding</vt:lpstr>
      <vt:lpstr>Check Your Understanding</vt:lpstr>
      <vt:lpstr>Check Your Understanding</vt:lpstr>
      <vt:lpstr>Check Your Answers</vt:lpstr>
      <vt:lpstr>Summary 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polly.burkhart</cp:lastModifiedBy>
  <cp:revision>372</cp:revision>
  <dcterms:created xsi:type="dcterms:W3CDTF">2009-01-20T16:21:40Z</dcterms:created>
  <dcterms:modified xsi:type="dcterms:W3CDTF">2011-09-20T14:49:48Z</dcterms:modified>
</cp:coreProperties>
</file>