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66" r:id="rId2"/>
    <p:sldId id="359" r:id="rId3"/>
    <p:sldId id="392" r:id="rId4"/>
    <p:sldId id="395" r:id="rId5"/>
    <p:sldId id="417" r:id="rId6"/>
    <p:sldId id="400" r:id="rId7"/>
    <p:sldId id="416" r:id="rId8"/>
    <p:sldId id="418" r:id="rId9"/>
    <p:sldId id="419" r:id="rId10"/>
    <p:sldId id="404" r:id="rId11"/>
    <p:sldId id="420" r:id="rId12"/>
    <p:sldId id="421" r:id="rId13"/>
    <p:sldId id="422" r:id="rId14"/>
    <p:sldId id="398" r:id="rId15"/>
    <p:sldId id="384" r:id="rId16"/>
    <p:sldId id="408" r:id="rId17"/>
    <p:sldId id="409" r:id="rId18"/>
    <p:sldId id="410" r:id="rId19"/>
    <p:sldId id="411" r:id="rId20"/>
    <p:sldId id="412" r:id="rId21"/>
    <p:sldId id="413" r:id="rId22"/>
    <p:sldId id="414" r:id="rId23"/>
    <p:sldId id="415" r:id="rId24"/>
    <p:sldId id="381" r:id="rId25"/>
    <p:sldId id="362" r:id="rId26"/>
    <p:sldId id="389" r:id="rId27"/>
    <p:sldId id="390" r:id="rId28"/>
    <p:sldId id="423" r:id="rId29"/>
    <p:sldId id="377" r:id="rId30"/>
    <p:sldId id="378"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FCC8"/>
    <a:srgbClr val="009900"/>
    <a:srgbClr val="CC00FF"/>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2" autoAdjust="0"/>
    <p:restoredTop sz="79052" autoAdjust="0"/>
  </p:normalViewPr>
  <p:slideViewPr>
    <p:cSldViewPr>
      <p:cViewPr varScale="1">
        <p:scale>
          <a:sx n="58" d="100"/>
          <a:sy n="58" d="100"/>
        </p:scale>
        <p:origin x="-84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2/2/2012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2/2/2012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identify familiar forces that affect how objects move. Students will identify scenarios whereby gravity is overcome. </a:t>
            </a:r>
          </a:p>
          <a:p>
            <a:r>
              <a:rPr lang="en-US" sz="1200" kern="1200" baseline="0" dirty="0" smtClean="0">
                <a:solidFill>
                  <a:schemeClr val="tx1"/>
                </a:solidFill>
                <a:latin typeface="+mn-lt"/>
                <a:ea typeface="+mn-ea"/>
                <a:cs typeface="+mn-cs"/>
              </a:rPr>
              <a:t>Students will identify and/or describe examples of magnetic attraction and repulsion.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assessing familiar forces are limited to pushes, pulls, friction, gravity, and magnetic force. </a:t>
            </a:r>
          </a:p>
          <a:p>
            <a:r>
              <a:rPr lang="en-US" sz="1200" kern="1200" baseline="0" dirty="0" smtClean="0">
                <a:solidFill>
                  <a:schemeClr val="tx1"/>
                </a:solidFill>
                <a:latin typeface="+mn-lt"/>
                <a:ea typeface="+mn-ea"/>
                <a:cs typeface="+mn-cs"/>
              </a:rPr>
              <a:t>Items may only require the interpretation of two forces at a time. </a:t>
            </a:r>
          </a:p>
          <a:p>
            <a:r>
              <a:rPr lang="en-US" sz="1200" kern="1200" baseline="0" dirty="0" smtClean="0">
                <a:solidFill>
                  <a:schemeClr val="tx1"/>
                </a:solidFill>
                <a:latin typeface="+mn-lt"/>
                <a:ea typeface="+mn-ea"/>
                <a:cs typeface="+mn-cs"/>
              </a:rPr>
              <a:t>Items referring to friction will only assess the force of friction as a resistance to movement. </a:t>
            </a:r>
          </a:p>
          <a:p>
            <a:r>
              <a:rPr lang="en-US" sz="1200" kern="1200" baseline="0" dirty="0" smtClean="0">
                <a:solidFill>
                  <a:schemeClr val="tx1"/>
                </a:solidFill>
                <a:latin typeface="+mn-lt"/>
                <a:ea typeface="+mn-ea"/>
                <a:cs typeface="+mn-cs"/>
              </a:rPr>
              <a:t>Items that assess magnetic attraction will not use the context of separating mixtures and solutions. </a:t>
            </a: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Gravity, Friction, Magnetic Force</a:t>
            </a:r>
          </a:p>
          <a:p>
            <a:r>
              <a:rPr lang="en-US" dirty="0" smtClean="0"/>
              <a:t>2- Stop/Start/Go</a:t>
            </a:r>
            <a:r>
              <a:rPr lang="en-US" baseline="0" dirty="0" smtClean="0"/>
              <a:t> Faster/ Go Slower/ Change Direction</a:t>
            </a:r>
          </a:p>
          <a:p>
            <a:r>
              <a:rPr lang="en-US" baseline="0" dirty="0" smtClean="0"/>
              <a:t>1- A force is a push or a pull</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Hitting the ball with the bat is a force (push) that puts the ball in motion.  Air resistance and gravity causes the ball to slow and fall to the ground.  Friction between the ball and the grass causes the ball to stop rolling.</a:t>
            </a:r>
          </a:p>
          <a:p>
            <a:pPr eaLnBrk="1" hangingPunct="1">
              <a:spcBef>
                <a:spcPct val="0"/>
              </a:spcBef>
            </a:pPr>
            <a:r>
              <a:rPr lang="en-US" dirty="0" smtClean="0"/>
              <a:t>Discuss student summaries to ensure they recognize all forces at work.</a:t>
            </a: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Possible response:  A force is a push or pull that is need to start objects moving.  Gravity is a force that pulls objects to the ground.  Once objects are moving they can be slowed down or stopped by friction. </a:t>
            </a:r>
            <a:r>
              <a:rPr lang="en-US" sz="1200" u="none" strike="noStrike" kern="1200" dirty="0" smtClean="0">
                <a:solidFill>
                  <a:schemeClr val="tx1"/>
                </a:solidFill>
                <a:latin typeface="+mn-lt"/>
                <a:ea typeface="+mn-ea"/>
                <a:cs typeface="+mn-cs"/>
              </a:rPr>
              <a:t>A magnetic force is when a magnetized piece of either iron, steel, nickel or cobalt comes close to a magnet.</a:t>
            </a:r>
            <a:br>
              <a:rPr lang="en-US" sz="1200" u="none" strike="noStrike" kern="1200" dirty="0" smtClean="0">
                <a:solidFill>
                  <a:schemeClr val="tx1"/>
                </a:solidFill>
                <a:latin typeface="+mn-lt"/>
                <a:ea typeface="+mn-ea"/>
                <a:cs typeface="+mn-cs"/>
              </a:rPr>
            </a:b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kern="1200" baseline="0" dirty="0" smtClean="0">
                <a:solidFill>
                  <a:schemeClr val="tx1"/>
                </a:solidFill>
                <a:latin typeface="+mn-lt"/>
                <a:ea typeface="+mn-ea"/>
                <a:cs typeface="+mn-cs"/>
              </a:rPr>
              <a:t>When the board is turned upside down, the nail will only stay in place if the forces are balanced. Gravity is pulling the nail down, and friction is acting in the opposite direction. </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dirty="0" smtClean="0"/>
              <a:t>Opposites</a:t>
            </a:r>
            <a:r>
              <a:rPr lang="en-US" baseline="0" dirty="0" smtClean="0"/>
              <a:t> attract</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kern="1200" baseline="0" dirty="0" smtClean="0">
                <a:solidFill>
                  <a:schemeClr val="tx1"/>
                </a:solidFill>
                <a:latin typeface="+mn-lt"/>
                <a:ea typeface="+mn-ea"/>
                <a:cs typeface="+mn-cs"/>
              </a:rPr>
              <a:t>The greater the mass, the greater the force needed to change motion</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kern="1200" baseline="0" dirty="0" smtClean="0">
                <a:solidFill>
                  <a:schemeClr val="tx1"/>
                </a:solidFill>
                <a:latin typeface="+mn-lt"/>
                <a:ea typeface="+mn-ea"/>
                <a:cs typeface="+mn-cs"/>
              </a:rPr>
              <a:t>The girls applied a greater force</a:t>
            </a:r>
          </a:p>
          <a:p>
            <a:pPr marL="228600" indent="-228600">
              <a:buNone/>
            </a:pPr>
            <a:r>
              <a:rPr lang="en-US" baseline="0" dirty="0" smtClean="0"/>
              <a:t> </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Force- </a:t>
            </a:r>
            <a:r>
              <a:rPr lang="en-US" sz="1200" baseline="0" dirty="0" smtClean="0"/>
              <a:t>a push or a pull</a:t>
            </a:r>
            <a:endParaRPr lang="en-US" dirty="0" smtClean="0"/>
          </a:p>
          <a:p>
            <a:r>
              <a:rPr lang="en-US" dirty="0" smtClean="0"/>
              <a:t>Gravity-</a:t>
            </a:r>
            <a:r>
              <a:rPr lang="en-US" sz="1200" dirty="0" smtClean="0"/>
              <a:t>a natural force that pulls objects</a:t>
            </a:r>
            <a:r>
              <a:rPr lang="en-US" sz="1200" baseline="0" dirty="0" smtClean="0"/>
              <a:t> towards each other</a:t>
            </a:r>
            <a:endParaRPr lang="en-US" dirty="0" smtClean="0"/>
          </a:p>
          <a:p>
            <a:r>
              <a:rPr lang="en-US" dirty="0" smtClean="0"/>
              <a:t>Magnetic force- </a:t>
            </a:r>
            <a:r>
              <a:rPr lang="en-US" sz="1200" dirty="0" smtClean="0"/>
              <a:t>a</a:t>
            </a:r>
            <a:r>
              <a:rPr lang="en-US" sz="1200" baseline="0" dirty="0" smtClean="0"/>
              <a:t> force that pulls magnetic materials across a distance</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Friction- a force between two surfaces rubbing against each other.  Friction works against the motion of an object.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 push or a pull is necessary to start an object in motion.  </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27F9F6-0797-4F06-84F4-79D4C27FCC95}"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All objects attract each other.</a:t>
            </a:r>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7D2AF3-8574-4A3B-9F0E-9EFB59C12A9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AutoNum type="arabicPeriod"/>
            </a:pPr>
            <a:r>
              <a:rPr lang="en-US" dirty="0" smtClean="0"/>
              <a:t>Different planets in the solar</a:t>
            </a:r>
            <a:r>
              <a:rPr lang="en-US" baseline="0" dirty="0" smtClean="0"/>
              <a:t> system have different masses.  Because of this the force of gravity on each planet is different. Weight is the measure of the pull of gravity on an object.</a:t>
            </a:r>
          </a:p>
          <a:p>
            <a:pPr marL="228600" indent="-228600" eaLnBrk="1" hangingPunct="1">
              <a:spcBef>
                <a:spcPct val="0"/>
              </a:spcBef>
              <a:buAutoNum type="arabicPeriod"/>
            </a:pPr>
            <a:r>
              <a:rPr lang="en-US" baseline="0" dirty="0" smtClean="0"/>
              <a:t>Air has mass.  The pull of Earth’s gravity on air gives air weight.  That weight is greatest at the Earth’s surface because there is much air pushing down from above.</a:t>
            </a:r>
          </a:p>
          <a:p>
            <a:pPr marL="228600" indent="-228600" eaLnBrk="1" hangingPunct="1">
              <a:spcBef>
                <a:spcPct val="0"/>
              </a:spcBef>
              <a:buAutoNum type="arabicPeriod"/>
            </a:pPr>
            <a:r>
              <a:rPr lang="en-US" baseline="0" dirty="0" smtClean="0"/>
              <a:t>Earth’s gravity pulls on water producing water pressure which increases at greater depths.</a:t>
            </a:r>
          </a:p>
          <a:p>
            <a:pPr marL="228600" indent="-228600" eaLnBrk="1" hangingPunct="1">
              <a:spcBef>
                <a:spcPct val="0"/>
              </a:spcBef>
              <a:buAutoNum type="arabicPeriod"/>
            </a:pPr>
            <a:r>
              <a:rPr lang="en-US" baseline="0" dirty="0" smtClean="0"/>
              <a:t>YES…it’s true…unless there is a opposing force like air resistance, ALL OBJECTS FALL AT THE SAME RATE OF SPEED.  So…drop a book and a pencil and they will hit the ground at the same time. </a:t>
            </a: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7D2AF3-8574-4A3B-9F0E-9EFB59C12A98}"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Friction causes a ball to stop rolling, brakes of a bike or car to work, etc.</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3B4B11-51C0-45CB-87F8-7E69F9F4F6B4}"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dirty="0" smtClean="0"/>
              <a:t>A</a:t>
            </a:r>
            <a:r>
              <a:rPr lang="en-US" baseline="0" dirty="0" smtClean="0"/>
              <a:t> parachute works against gravitational force because there is friction between the parachute and the air</a:t>
            </a:r>
          </a:p>
          <a:p>
            <a:pPr marL="228600" indent="-228600" eaLnBrk="1" hangingPunct="1">
              <a:spcBef>
                <a:spcPct val="0"/>
              </a:spcBef>
              <a:buFont typeface="+mj-lt"/>
              <a:buAutoNum type="arabicPeriod"/>
            </a:pPr>
            <a:r>
              <a:rPr lang="en-US" baseline="0" dirty="0" smtClean="0"/>
              <a:t>A baseball slows down because there is friction between the baseball and the air (it falls to the ground because of the gravitational force)</a:t>
            </a:r>
          </a:p>
          <a:p>
            <a:pPr marL="228600" indent="-228600" eaLnBrk="1" hangingPunct="1">
              <a:spcBef>
                <a:spcPct val="0"/>
              </a:spcBef>
              <a:buFont typeface="+mj-lt"/>
              <a:buAutoNum type="arabicPeriod"/>
            </a:pPr>
            <a:r>
              <a:rPr lang="en-US" baseline="0" dirty="0" smtClean="0"/>
              <a:t>A meteor is a streak of light produced when a space rock plunges through Earth’s atmosphere.  The rock rubs against the air which produces friction.  The friction produces heat that burns up the rock</a:t>
            </a: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7D2AF3-8574-4A3B-9F0E-9EFB59C12A9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3B4B11-51C0-45CB-87F8-7E69F9F4F6B4}"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mj-lt"/>
              <a:buAutoNum type="arabicPeriod"/>
            </a:pPr>
            <a:r>
              <a:rPr lang="en-US" dirty="0" smtClean="0"/>
              <a:t>The Earth acts as it if had</a:t>
            </a:r>
            <a:r>
              <a:rPr lang="en-US" baseline="0" dirty="0" smtClean="0"/>
              <a:t> a bar magnet pushed through the center from north to south.  One end is called the north magnetic pole, the other is called the south magnetic pole.  A compass needle lines up with Earth’s magnetic poles.</a:t>
            </a:r>
          </a:p>
          <a:p>
            <a:pPr marL="228600" indent="-228600" eaLnBrk="1" hangingPunct="1">
              <a:spcBef>
                <a:spcPct val="0"/>
              </a:spcBef>
              <a:buFont typeface="+mj-lt"/>
              <a:buAutoNum type="arabicPeriod"/>
            </a:pPr>
            <a:r>
              <a:rPr lang="en-US" baseline="0" dirty="0" smtClean="0"/>
              <a:t>The geographic North and South Poles are points at the ends of Earth’s axis.  The magnetic poles and the geographic poles are not in exactly the same place.</a:t>
            </a:r>
            <a:endParaRPr lang="en-US" dirty="0"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7D2AF3-8574-4A3B-9F0E-9EFB59C12A98}"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2/2/2012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2/2/2012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2/2/2012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2/2/2012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2/2/2012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2/2/2012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2/2/2012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2/2/2012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2/2/2012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2/2/2012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2/2/2012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2/2/2012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2/2/2012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SC.5.P.13.1</a:t>
            </a:r>
            <a:endParaRPr lang="en-US" sz="3600" b="1" dirty="0" smtClean="0"/>
          </a:p>
          <a:p>
            <a:pPr marR="0" algn="l" eaLnBrk="1" hangingPunct="1"/>
            <a:r>
              <a:rPr lang="en-US" sz="4000" b="1" dirty="0" smtClean="0"/>
              <a:t>Forces</a:t>
            </a:r>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162800" y="51816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pPr algn="ctr"/>
            <a:r>
              <a:rPr lang="en-US" dirty="0" smtClean="0"/>
              <a:t>Summarizing</a:t>
            </a:r>
          </a:p>
        </p:txBody>
      </p:sp>
      <p:sp>
        <p:nvSpPr>
          <p:cNvPr id="186371" name="Rectangle 3"/>
          <p:cNvSpPr>
            <a:spLocks noGrp="1"/>
          </p:cNvSpPr>
          <p:nvPr>
            <p:ph type="body" idx="1"/>
          </p:nvPr>
        </p:nvSpPr>
        <p:spPr/>
        <p:txBody>
          <a:bodyPr/>
          <a:lstStyle/>
          <a:p>
            <a:pPr>
              <a:buNone/>
            </a:pPr>
            <a:r>
              <a:rPr lang="en-US" sz="3200" dirty="0" smtClean="0"/>
              <a:t>In your science notebook…</a:t>
            </a:r>
            <a:br>
              <a:rPr lang="en-US" sz="3200" dirty="0" smtClean="0"/>
            </a:br>
            <a:endParaRPr lang="en-US" sz="3200" dirty="0" smtClean="0"/>
          </a:p>
          <a:p>
            <a:pPr>
              <a:buNone/>
            </a:pPr>
            <a:r>
              <a:rPr lang="en-US" sz="3200" dirty="0" smtClean="0"/>
              <a:t>3- Name </a:t>
            </a:r>
            <a:r>
              <a:rPr lang="en-US" sz="3200" smtClean="0"/>
              <a:t>3 forces</a:t>
            </a:r>
            <a:endParaRPr lang="en-US" sz="3200" dirty="0" smtClean="0"/>
          </a:p>
          <a:p>
            <a:pPr>
              <a:buNone/>
            </a:pPr>
            <a:endParaRPr lang="en-US" sz="3200" dirty="0" smtClean="0"/>
          </a:p>
          <a:p>
            <a:pPr>
              <a:buNone/>
            </a:pPr>
            <a:r>
              <a:rPr lang="en-US" sz="3200" dirty="0" smtClean="0"/>
              <a:t>2- List 2 ways that a force can change motion</a:t>
            </a:r>
          </a:p>
          <a:p>
            <a:pPr>
              <a:buNone/>
            </a:pPr>
            <a:endParaRPr lang="en-US" sz="3200" dirty="0" smtClean="0"/>
          </a:p>
          <a:p>
            <a:pPr>
              <a:buNone/>
            </a:pPr>
            <a:r>
              <a:rPr lang="en-US" sz="3200" dirty="0" smtClean="0"/>
              <a:t>1- Define “ Force”</a:t>
            </a:r>
          </a:p>
        </p:txBody>
      </p:sp>
      <p:pic>
        <p:nvPicPr>
          <p:cNvPr id="186373" name="Picture 5" descr="MCj04077340000[1]"/>
          <p:cNvPicPr>
            <a:picLocks noChangeAspect="1" noChangeArrowheads="1"/>
          </p:cNvPicPr>
          <p:nvPr/>
        </p:nvPicPr>
        <p:blipFill>
          <a:blip r:embed="rId3" cstate="print"/>
          <a:srcRect/>
          <a:stretch>
            <a:fillRect/>
          </a:stretch>
        </p:blipFill>
        <p:spPr bwMode="auto">
          <a:xfrm>
            <a:off x="6019800" y="1371600"/>
            <a:ext cx="2825750" cy="28257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920085"/>
            <a:ext cx="5105400" cy="4434840"/>
          </a:xfrm>
        </p:spPr>
        <p:txBody>
          <a:bodyPr/>
          <a:lstStyle/>
          <a:p>
            <a:pPr eaLnBrk="1" hangingPunct="1"/>
            <a:r>
              <a:rPr lang="en-US" dirty="0" smtClean="0"/>
              <a:t>The motion of an object will change if it is pulled or pushed by something</a:t>
            </a:r>
          </a:p>
          <a:p>
            <a:pPr eaLnBrk="1" hangingPunct="1"/>
            <a:r>
              <a:rPr lang="en-US" dirty="0" smtClean="0"/>
              <a:t>Pulling or pushing applies a FORCE to an object</a:t>
            </a:r>
          </a:p>
          <a:p>
            <a:pPr eaLnBrk="1" hangingPunct="1"/>
            <a:r>
              <a:rPr lang="en-US" dirty="0" smtClean="0"/>
              <a:t>The amount of change in motion depends on the amount of force applied to it</a:t>
            </a:r>
          </a:p>
          <a:p>
            <a:pPr eaLnBrk="1" hangingPunct="1"/>
            <a:r>
              <a:rPr lang="en-US" dirty="0" smtClean="0"/>
              <a:t>The greater the force, the greater the change in motion</a:t>
            </a:r>
          </a:p>
        </p:txBody>
      </p:sp>
      <p:sp>
        <p:nvSpPr>
          <p:cNvPr id="4" name="Title 3"/>
          <p:cNvSpPr>
            <a:spLocks noGrp="1"/>
          </p:cNvSpPr>
          <p:nvPr>
            <p:ph type="title"/>
          </p:nvPr>
        </p:nvSpPr>
        <p:spPr/>
        <p:txBody>
          <a:bodyPr/>
          <a:lstStyle/>
          <a:p>
            <a:pPr eaLnBrk="1" fontAlgn="auto" hangingPunct="1">
              <a:spcAft>
                <a:spcPts val="0"/>
              </a:spcAft>
              <a:defRPr/>
            </a:pPr>
            <a:r>
              <a:rPr lang="en-US" dirty="0" smtClean="0"/>
              <a:t>Forces change motion</a:t>
            </a:r>
            <a:endParaRPr lang="en-US" dirty="0"/>
          </a:p>
        </p:txBody>
      </p:sp>
      <p:pic>
        <p:nvPicPr>
          <p:cNvPr id="67587" name="Picture 3"/>
          <p:cNvPicPr>
            <a:picLocks noChangeAspect="1" noChangeArrowheads="1"/>
          </p:cNvPicPr>
          <p:nvPr/>
        </p:nvPicPr>
        <p:blipFill>
          <a:blip r:embed="rId2" cstate="print"/>
          <a:srcRect/>
          <a:stretch>
            <a:fillRect/>
          </a:stretch>
        </p:blipFill>
        <p:spPr bwMode="auto">
          <a:xfrm>
            <a:off x="4724400" y="1752600"/>
            <a:ext cx="4765040" cy="2978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920085"/>
            <a:ext cx="5638800" cy="4434840"/>
          </a:xfrm>
        </p:spPr>
        <p:txBody>
          <a:bodyPr/>
          <a:lstStyle/>
          <a:p>
            <a:pPr eaLnBrk="1" hangingPunct="1"/>
            <a:r>
              <a:rPr lang="en-US" dirty="0" smtClean="0"/>
              <a:t>The mass of an object affects the amount of force that is needed to change the motion of an object</a:t>
            </a:r>
          </a:p>
          <a:p>
            <a:pPr eaLnBrk="1" hangingPunct="1"/>
            <a:r>
              <a:rPr lang="en-US" dirty="0" smtClean="0"/>
              <a:t>More force must be applied to change the motion of a 120 kg football player than a 100 kg football player</a:t>
            </a:r>
          </a:p>
        </p:txBody>
      </p:sp>
      <p:sp>
        <p:nvSpPr>
          <p:cNvPr id="4" name="Title 3"/>
          <p:cNvSpPr>
            <a:spLocks noGrp="1"/>
          </p:cNvSpPr>
          <p:nvPr>
            <p:ph type="title"/>
          </p:nvPr>
        </p:nvSpPr>
        <p:spPr/>
        <p:txBody>
          <a:bodyPr/>
          <a:lstStyle/>
          <a:p>
            <a:pPr eaLnBrk="1" fontAlgn="auto" hangingPunct="1">
              <a:spcAft>
                <a:spcPts val="0"/>
              </a:spcAft>
              <a:defRPr/>
            </a:pPr>
            <a:r>
              <a:rPr lang="en-US" sz="4400" dirty="0" smtClean="0"/>
              <a:t>Greater mass requires greater force</a:t>
            </a:r>
            <a:endParaRPr lang="en-US" sz="4400" dirty="0"/>
          </a:p>
        </p:txBody>
      </p:sp>
      <p:pic>
        <p:nvPicPr>
          <p:cNvPr id="68610" name="Picture 2"/>
          <p:cNvPicPr>
            <a:picLocks noChangeAspect="1" noChangeArrowheads="1"/>
          </p:cNvPicPr>
          <p:nvPr/>
        </p:nvPicPr>
        <p:blipFill>
          <a:blip r:embed="rId2" cstate="print"/>
          <a:srcRect/>
          <a:stretch>
            <a:fillRect/>
          </a:stretch>
        </p:blipFill>
        <p:spPr bwMode="auto">
          <a:xfrm>
            <a:off x="6096000" y="2667000"/>
            <a:ext cx="2438400" cy="26235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920084"/>
            <a:ext cx="6019800" cy="4633115"/>
          </a:xfrm>
        </p:spPr>
        <p:txBody>
          <a:bodyPr/>
          <a:lstStyle/>
          <a:p>
            <a:pPr eaLnBrk="1" hangingPunct="1"/>
            <a:r>
              <a:rPr lang="en-US" dirty="0" smtClean="0"/>
              <a:t>Gravity, friction, and other forces combine to change an object’s motion</a:t>
            </a:r>
          </a:p>
          <a:p>
            <a:pPr eaLnBrk="1" hangingPunct="1"/>
            <a:r>
              <a:rPr lang="en-US" dirty="0" smtClean="0"/>
              <a:t>A bowling ball moves down the alley when you apply a strong force, as it moves friction between the ball and the alley’s surface slows the ball down</a:t>
            </a:r>
          </a:p>
          <a:p>
            <a:pPr eaLnBrk="1" hangingPunct="1"/>
            <a:r>
              <a:rPr lang="en-US" dirty="0" smtClean="0"/>
              <a:t>A baseball moves because of the strong force of a bat, as it moves friction between the ball and the air slows it down, as it moves gravity pulls it to the ground</a:t>
            </a:r>
          </a:p>
        </p:txBody>
      </p:sp>
      <p:sp>
        <p:nvSpPr>
          <p:cNvPr id="4" name="Title 3"/>
          <p:cNvSpPr>
            <a:spLocks noGrp="1"/>
          </p:cNvSpPr>
          <p:nvPr>
            <p:ph type="title"/>
          </p:nvPr>
        </p:nvSpPr>
        <p:spPr/>
        <p:txBody>
          <a:bodyPr/>
          <a:lstStyle/>
          <a:p>
            <a:pPr eaLnBrk="1" fontAlgn="auto" hangingPunct="1">
              <a:spcAft>
                <a:spcPts val="0"/>
              </a:spcAft>
              <a:defRPr/>
            </a:pPr>
            <a:r>
              <a:rPr lang="en-US" dirty="0" smtClean="0"/>
              <a:t>Forces work together</a:t>
            </a:r>
            <a:endParaRPr lang="en-US" dirty="0"/>
          </a:p>
        </p:txBody>
      </p:sp>
      <p:pic>
        <p:nvPicPr>
          <p:cNvPr id="69634" name="Picture 2"/>
          <p:cNvPicPr>
            <a:picLocks noChangeAspect="1" noChangeArrowheads="1"/>
          </p:cNvPicPr>
          <p:nvPr/>
        </p:nvPicPr>
        <p:blipFill>
          <a:blip r:embed="rId2" cstate="print"/>
          <a:srcRect/>
          <a:stretch>
            <a:fillRect/>
          </a:stretch>
        </p:blipFill>
        <p:spPr bwMode="auto">
          <a:xfrm>
            <a:off x="6553200" y="2514600"/>
            <a:ext cx="2286000"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920084"/>
            <a:ext cx="4876800" cy="4709315"/>
          </a:xfrm>
        </p:spPr>
        <p:txBody>
          <a:bodyPr/>
          <a:lstStyle/>
          <a:p>
            <a:pPr eaLnBrk="1" hangingPunct="1"/>
            <a:r>
              <a:rPr lang="en-US" dirty="0" smtClean="0"/>
              <a:t>As gravity pulls an object to the ground the air around it slows it down.  </a:t>
            </a:r>
          </a:p>
          <a:p>
            <a:pPr eaLnBrk="1" hangingPunct="1"/>
            <a:r>
              <a:rPr lang="en-US" dirty="0" smtClean="0"/>
              <a:t>Air is matter; there is friction when objects move through it</a:t>
            </a:r>
          </a:p>
          <a:p>
            <a:pPr eaLnBrk="1" hangingPunct="1"/>
            <a:r>
              <a:rPr lang="en-US" dirty="0" smtClean="0"/>
              <a:t>The more surface area an object has the more air resistance it will experience.</a:t>
            </a:r>
          </a:p>
          <a:p>
            <a:pPr eaLnBrk="1" hangingPunct="1"/>
            <a:r>
              <a:rPr lang="en-US" dirty="0" smtClean="0"/>
              <a:t>Air resistance works against gravitational force to slow thing down as they fall.</a:t>
            </a:r>
          </a:p>
          <a:p>
            <a:pPr eaLnBrk="1" hangingPunct="1"/>
            <a:endParaRPr lang="en-US" dirty="0" smtClean="0"/>
          </a:p>
        </p:txBody>
      </p:sp>
      <p:sp>
        <p:nvSpPr>
          <p:cNvPr id="4" name="Title 3"/>
          <p:cNvSpPr>
            <a:spLocks noGrp="1"/>
          </p:cNvSpPr>
          <p:nvPr>
            <p:ph type="title"/>
          </p:nvPr>
        </p:nvSpPr>
        <p:spPr/>
        <p:txBody>
          <a:bodyPr/>
          <a:lstStyle/>
          <a:p>
            <a:pPr eaLnBrk="1" fontAlgn="auto" hangingPunct="1">
              <a:spcAft>
                <a:spcPts val="0"/>
              </a:spcAft>
              <a:defRPr/>
            </a:pPr>
            <a:r>
              <a:rPr lang="en-US" dirty="0" smtClean="0"/>
              <a:t>Air resistance is friction with air</a:t>
            </a:r>
            <a:endParaRPr lang="en-US" dirty="0"/>
          </a:p>
        </p:txBody>
      </p:sp>
      <p:pic>
        <p:nvPicPr>
          <p:cNvPr id="30721" name="Picture 1"/>
          <p:cNvPicPr>
            <a:picLocks noChangeAspect="1" noChangeArrowheads="1"/>
          </p:cNvPicPr>
          <p:nvPr/>
        </p:nvPicPr>
        <p:blipFill>
          <a:blip r:embed="rId2" cstate="print"/>
          <a:srcRect/>
          <a:stretch>
            <a:fillRect/>
          </a:stretch>
        </p:blipFill>
        <p:spPr bwMode="auto">
          <a:xfrm>
            <a:off x="5257800" y="2286000"/>
            <a:ext cx="28956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pPr algn="ctr"/>
            <a:r>
              <a:rPr lang="en-US" dirty="0" smtClean="0"/>
              <a:t>Summarizing</a:t>
            </a:r>
          </a:p>
        </p:txBody>
      </p:sp>
      <p:sp>
        <p:nvSpPr>
          <p:cNvPr id="186371" name="Rectangle 3"/>
          <p:cNvSpPr>
            <a:spLocks noGrp="1"/>
          </p:cNvSpPr>
          <p:nvPr>
            <p:ph type="body" idx="1"/>
          </p:nvPr>
        </p:nvSpPr>
        <p:spPr/>
        <p:txBody>
          <a:bodyPr/>
          <a:lstStyle/>
          <a:p>
            <a:pPr>
              <a:buFont typeface="Wingdings 2" pitchFamily="18" charset="2"/>
              <a:buNone/>
            </a:pPr>
            <a:r>
              <a:rPr lang="en-US" sz="3200" dirty="0" smtClean="0"/>
              <a:t>   </a:t>
            </a:r>
            <a:r>
              <a:rPr lang="en-US" sz="3200" dirty="0" smtClean="0">
                <a:solidFill>
                  <a:schemeClr val="accent1"/>
                </a:solidFill>
              </a:rPr>
              <a:t>Answer the following question in your science notebook:</a:t>
            </a:r>
          </a:p>
          <a:p>
            <a:pPr eaLnBrk="1" hangingPunct="1">
              <a:buNone/>
            </a:pPr>
            <a:r>
              <a:rPr lang="en-US" sz="3200" dirty="0" smtClean="0"/>
              <a:t>   A baseball player hits a ball, it slows as it flies through the air, it lands on the </a:t>
            </a:r>
            <a:r>
              <a:rPr lang="en-US" sz="3200" smtClean="0"/>
              <a:t>ground, rolls </a:t>
            </a:r>
            <a:r>
              <a:rPr lang="en-US" sz="3200" dirty="0" smtClean="0"/>
              <a:t>into </a:t>
            </a:r>
            <a:r>
              <a:rPr lang="en-US" sz="3200" smtClean="0"/>
              <a:t>the outfield, </a:t>
            </a:r>
            <a:r>
              <a:rPr lang="en-US" sz="3200" dirty="0" smtClean="0"/>
              <a:t>and then stops.  </a:t>
            </a:r>
          </a:p>
          <a:p>
            <a:pPr eaLnBrk="1" hangingPunct="1">
              <a:buNone/>
            </a:pPr>
            <a:r>
              <a:rPr lang="en-US" sz="3200" dirty="0" smtClean="0"/>
              <a:t>   Explain what forces start the ball moving and cause the ball to slow down, fall down, and then stop.  </a:t>
            </a:r>
          </a:p>
          <a:p>
            <a:pPr>
              <a:buFont typeface="Wingdings 2" pitchFamily="18" charset="2"/>
              <a:buNone/>
            </a:pPr>
            <a:endParaRPr lang="en-US" sz="3200" dirty="0" smtClean="0">
              <a:solidFill>
                <a:schemeClr val="accent1"/>
              </a:solidFill>
            </a:endParaRPr>
          </a:p>
        </p:txBody>
      </p:sp>
      <p:pic>
        <p:nvPicPr>
          <p:cNvPr id="186373" name="Picture 5" descr="MCj04077340000[1]"/>
          <p:cNvPicPr>
            <a:picLocks noChangeAspect="1" noChangeArrowheads="1"/>
          </p:cNvPicPr>
          <p:nvPr/>
        </p:nvPicPr>
        <p:blipFill>
          <a:blip r:embed="rId3" cstate="print"/>
          <a:srcRect/>
          <a:stretch>
            <a:fillRect/>
          </a:stretch>
        </p:blipFill>
        <p:spPr bwMode="auto">
          <a:xfrm>
            <a:off x="228600" y="0"/>
            <a:ext cx="2057400" cy="2057400"/>
          </a:xfrm>
          <a:prstGeom prst="rect">
            <a:avLst/>
          </a:prstGeom>
          <a:noFill/>
        </p:spPr>
      </p:pic>
      <p:pic>
        <p:nvPicPr>
          <p:cNvPr id="5" name="Picture 2" descr="C:\Documents and Settings\marlene.olszewski\Local Settings\Temporary Internet Files\Content.IE5\5E8JAQ62\MPj04305690000[1].jpg"/>
          <p:cNvPicPr>
            <a:picLocks noChangeAspect="1" noChangeArrowheads="1"/>
          </p:cNvPicPr>
          <p:nvPr/>
        </p:nvPicPr>
        <p:blipFill>
          <a:blip r:embed="rId4" cstate="print"/>
          <a:srcRect/>
          <a:stretch>
            <a:fillRect/>
          </a:stretch>
        </p:blipFill>
        <p:spPr bwMode="auto">
          <a:xfrm>
            <a:off x="6248400" y="228600"/>
            <a:ext cx="2628900" cy="1751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381000" y="1143000"/>
            <a:ext cx="8382000" cy="4832092"/>
          </a:xfrm>
          <a:prstGeom prst="rect">
            <a:avLst/>
          </a:prstGeom>
          <a:noFill/>
          <a:ln w="9525">
            <a:noFill/>
            <a:miter lim="800000"/>
            <a:headEnd/>
            <a:tailEnd/>
          </a:ln>
        </p:spPr>
        <p:txBody>
          <a:bodyPr wrap="square">
            <a:spAutoFit/>
          </a:bodyPr>
          <a:lstStyle/>
          <a:p>
            <a:r>
              <a:rPr lang="en-US" sz="3600" dirty="0">
                <a:latin typeface="+mn-lt"/>
              </a:rPr>
              <a:t>1.  A circus acrobat was shot out of a cannon.   As she flew across the room, she began to fall down toward the net.</a:t>
            </a:r>
          </a:p>
          <a:p>
            <a:r>
              <a:rPr lang="en-US" sz="3600" dirty="0">
                <a:latin typeface="+mn-lt"/>
              </a:rPr>
              <a:t>What force caused the acrobat to fall down toward the net</a:t>
            </a:r>
            <a:r>
              <a:rPr lang="en-US" sz="3600" dirty="0" smtClean="0">
                <a:latin typeface="+mn-lt"/>
              </a:rPr>
              <a:t>?</a:t>
            </a:r>
            <a:endParaRPr lang="en-US" sz="4000" dirty="0">
              <a:latin typeface="+mn-lt"/>
            </a:endParaRPr>
          </a:p>
          <a:p>
            <a:pPr lvl="2"/>
            <a:r>
              <a:rPr lang="en-US" sz="3200" dirty="0">
                <a:latin typeface="+mn-lt"/>
              </a:rPr>
              <a:t>A.  friction</a:t>
            </a:r>
          </a:p>
          <a:p>
            <a:pPr lvl="2"/>
            <a:r>
              <a:rPr lang="en-US" sz="3200" dirty="0">
                <a:latin typeface="+mn-lt"/>
              </a:rPr>
              <a:t>B.  heat</a:t>
            </a:r>
          </a:p>
          <a:p>
            <a:pPr lvl="2"/>
            <a:r>
              <a:rPr lang="en-US" sz="3200" dirty="0">
                <a:latin typeface="+mn-lt"/>
              </a:rPr>
              <a:t>C.  gravity</a:t>
            </a:r>
          </a:p>
          <a:p>
            <a:pPr lvl="2"/>
            <a:r>
              <a:rPr lang="en-US" sz="3200" dirty="0">
                <a:latin typeface="+mn-lt"/>
              </a:rPr>
              <a:t>D.  wind</a:t>
            </a:r>
          </a:p>
        </p:txBody>
      </p:sp>
      <p:pic>
        <p:nvPicPr>
          <p:cNvPr id="37891" name="Picture 5" descr="C:\Documents and Settings\linda.vendur\Local Settings\Temporary Internet Files\Content.IE5\25VSE8T0\MCj02507550000[1].wmf"/>
          <p:cNvPicPr>
            <a:picLocks noChangeAspect="1" noChangeArrowheads="1"/>
          </p:cNvPicPr>
          <p:nvPr/>
        </p:nvPicPr>
        <p:blipFill>
          <a:blip r:embed="rId2" cstate="print"/>
          <a:srcRect/>
          <a:stretch>
            <a:fillRect/>
          </a:stretch>
        </p:blipFill>
        <p:spPr bwMode="auto">
          <a:xfrm>
            <a:off x="5029200" y="3581400"/>
            <a:ext cx="3733800" cy="2741613"/>
          </a:xfrm>
          <a:prstGeom prst="rect">
            <a:avLst/>
          </a:prstGeom>
          <a:noFill/>
          <a:ln w="9525">
            <a:noFill/>
            <a:miter lim="800000"/>
            <a:headEnd/>
            <a:tailEnd/>
          </a:ln>
        </p:spPr>
      </p:pic>
      <p:sp>
        <p:nvSpPr>
          <p:cNvPr id="4" name="TextBox 3"/>
          <p:cNvSpPr txBox="1"/>
          <p:nvPr/>
        </p:nvSpPr>
        <p:spPr>
          <a:xfrm>
            <a:off x="533400" y="457200"/>
            <a:ext cx="7086600" cy="923330"/>
          </a:xfrm>
          <a:prstGeom prst="rect">
            <a:avLst/>
          </a:prstGeom>
          <a:noFill/>
        </p:spPr>
        <p:txBody>
          <a:bodyPr wrap="square" rtlCol="0">
            <a:spAutoFit/>
          </a:bodyPr>
          <a:lstStyle/>
          <a:p>
            <a:r>
              <a:rPr lang="en-US" sz="5400" dirty="0" smtClean="0">
                <a:solidFill>
                  <a:srgbClr val="0070C0"/>
                </a:solidFill>
              </a:rPr>
              <a:t>Guided Practice</a:t>
            </a:r>
            <a:endParaRPr lang="en-US" sz="5400"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C is correct!!!</a:t>
            </a:r>
            <a:endParaRPr lang="en-US" sz="6000" dirty="0">
              <a:solidFill>
                <a:schemeClr val="accent2"/>
              </a:solidFill>
            </a:endParaRPr>
          </a:p>
        </p:txBody>
      </p:sp>
      <p:sp>
        <p:nvSpPr>
          <p:cNvPr id="38915" name="Content Placeholder 2"/>
          <p:cNvSpPr>
            <a:spLocks noGrp="1"/>
          </p:cNvSpPr>
          <p:nvPr>
            <p:ph idx="1"/>
          </p:nvPr>
        </p:nvSpPr>
        <p:spPr>
          <a:xfrm>
            <a:off x="457200" y="1500188"/>
            <a:ext cx="8229600" cy="4625975"/>
          </a:xfrm>
        </p:spPr>
        <p:txBody>
          <a:bodyPr/>
          <a:lstStyle/>
          <a:p>
            <a:pPr eaLnBrk="1" hangingPunct="1"/>
            <a:endParaRPr lang="en-US" dirty="0" smtClean="0"/>
          </a:p>
          <a:p>
            <a:pPr eaLnBrk="1" hangingPunct="1"/>
            <a:endParaRPr lang="en-US" dirty="0" smtClean="0"/>
          </a:p>
          <a:p>
            <a:pPr eaLnBrk="1" hangingPunct="1"/>
            <a:r>
              <a:rPr lang="en-US" sz="4000" dirty="0" smtClean="0"/>
              <a:t>Gravity is the force that pulls objects to the Earth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a:xfrm>
            <a:off x="457200" y="1500188"/>
            <a:ext cx="8229600" cy="4625975"/>
          </a:xfrm>
        </p:spPr>
        <p:txBody>
          <a:bodyPr/>
          <a:lstStyle/>
          <a:p>
            <a:pPr eaLnBrk="1" hangingPunct="1">
              <a:buFont typeface="Wingdings 2" pitchFamily="18" charset="2"/>
              <a:buNone/>
            </a:pPr>
            <a:r>
              <a:rPr lang="en-US" sz="3600" dirty="0" smtClean="0"/>
              <a:t>2.  A rolling ball will slow down until it finally stops.  What force slows down and stops the ball?</a:t>
            </a:r>
          </a:p>
          <a:p>
            <a:pPr lvl="2" eaLnBrk="1" hangingPunct="1">
              <a:buFont typeface="Wingdings 2" pitchFamily="18" charset="2"/>
              <a:buNone/>
            </a:pPr>
            <a:r>
              <a:rPr lang="en-US" sz="3200" dirty="0" smtClean="0"/>
              <a:t>A.  gravity</a:t>
            </a:r>
          </a:p>
          <a:p>
            <a:pPr lvl="2" eaLnBrk="1" hangingPunct="1">
              <a:buFont typeface="Wingdings 2" pitchFamily="18" charset="2"/>
              <a:buNone/>
            </a:pPr>
            <a:r>
              <a:rPr lang="en-US" sz="3200" dirty="0" smtClean="0"/>
              <a:t>B.  solar power</a:t>
            </a:r>
          </a:p>
          <a:p>
            <a:pPr lvl="2" eaLnBrk="1" hangingPunct="1">
              <a:buFont typeface="Wingdings 2" pitchFamily="18" charset="2"/>
              <a:buNone/>
            </a:pPr>
            <a:r>
              <a:rPr lang="en-US" sz="3200" dirty="0" smtClean="0"/>
              <a:t>C.  friction</a:t>
            </a:r>
          </a:p>
          <a:p>
            <a:pPr lvl="2" eaLnBrk="1" hangingPunct="1">
              <a:buFont typeface="Wingdings 2" pitchFamily="18" charset="2"/>
              <a:buNone/>
            </a:pPr>
            <a:r>
              <a:rPr lang="en-US" sz="3200" dirty="0" smtClean="0"/>
              <a:t>D.  speed</a:t>
            </a:r>
          </a:p>
        </p:txBody>
      </p:sp>
      <p:pic>
        <p:nvPicPr>
          <p:cNvPr id="39940" name="Picture 2" descr="C:\Documents and Settings\linda.vendur\Local Settings\Temporary Internet Files\Content.IE5\XJY10QV2\MPj04331560000[1].jpg"/>
          <p:cNvPicPr>
            <a:picLocks noChangeAspect="1" noChangeArrowheads="1"/>
          </p:cNvPicPr>
          <p:nvPr/>
        </p:nvPicPr>
        <p:blipFill>
          <a:blip r:embed="rId2" cstate="print"/>
          <a:srcRect/>
          <a:stretch>
            <a:fillRect/>
          </a:stretch>
        </p:blipFill>
        <p:spPr bwMode="auto">
          <a:xfrm>
            <a:off x="4305300" y="3276600"/>
            <a:ext cx="4343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57200" y="1500188"/>
            <a:ext cx="8229600" cy="4625975"/>
          </a:xfrm>
        </p:spPr>
        <p:txBody>
          <a:bodyPr/>
          <a:lstStyle/>
          <a:p>
            <a:pPr eaLnBrk="1" hangingPunct="1"/>
            <a:endParaRPr lang="en-US" dirty="0" smtClean="0"/>
          </a:p>
          <a:p>
            <a:pPr eaLnBrk="1" hangingPunct="1"/>
            <a:endParaRPr lang="en-US" dirty="0" smtClean="0"/>
          </a:p>
          <a:p>
            <a:pPr eaLnBrk="1" hangingPunct="1"/>
            <a:r>
              <a:rPr lang="en-US" sz="4000" dirty="0" smtClean="0"/>
              <a:t>Friction is the force that slows objects down and causes them to eventually stop.</a:t>
            </a:r>
          </a:p>
        </p:txBody>
      </p:sp>
      <p:sp>
        <p:nvSpPr>
          <p:cNvPr id="3" name="Title 2"/>
          <p:cNvSpPr>
            <a:spLocks noGrp="1"/>
          </p:cNvSpPr>
          <p:nvPr>
            <p:ph type="title"/>
          </p:nvPr>
        </p:nvSpPr>
        <p:spPr>
          <a:xfrm>
            <a:off x="457200" y="381000"/>
            <a:ext cx="8229600" cy="1143000"/>
          </a:xfrm>
        </p:spPr>
        <p:txBody>
          <a:bodyPr/>
          <a:lstStyle/>
          <a:p>
            <a:pPr eaLnBrk="1" fontAlgn="auto" hangingPunct="1">
              <a:spcAft>
                <a:spcPts val="0"/>
              </a:spcAft>
              <a:defRPr/>
            </a:pPr>
            <a:r>
              <a:rPr 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C is correct!!!</a:t>
            </a:r>
            <a:endParaRPr lang="en-US"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a:t>
            </a:r>
            <a:r>
              <a:rPr lang="en-US" sz="4800" dirty="0" smtClean="0"/>
              <a:t> 5.P.13.1</a:t>
            </a:r>
            <a:endParaRPr lang="en-US" sz="4500" dirty="0" smtClean="0"/>
          </a:p>
        </p:txBody>
      </p:sp>
      <p:sp>
        <p:nvSpPr>
          <p:cNvPr id="99330" name="Content Placeholder 2"/>
          <p:cNvSpPr>
            <a:spLocks noGrp="1"/>
          </p:cNvSpPr>
          <p:nvPr>
            <p:ph idx="4294967295"/>
          </p:nvPr>
        </p:nvSpPr>
        <p:spPr>
          <a:xfrm>
            <a:off x="457200" y="1371600"/>
            <a:ext cx="8229600" cy="4800600"/>
          </a:xfrm>
        </p:spPr>
        <p:txBody>
          <a:bodyPr/>
          <a:lstStyle/>
          <a:p>
            <a:pPr eaLnBrk="1" hangingPunct="1">
              <a:lnSpc>
                <a:spcPct val="80000"/>
              </a:lnSpc>
              <a:buNone/>
            </a:pPr>
            <a:r>
              <a:rPr lang="en-US" sz="2700" dirty="0" smtClean="0"/>
              <a:t>Benchmark: </a:t>
            </a:r>
            <a:r>
              <a:rPr lang="en-US" sz="2800" dirty="0" smtClean="0"/>
              <a:t>Identify familiar forces that cause objects to move, such as pushes or pulls, including gravity acting on falling objects.</a:t>
            </a:r>
            <a:endParaRPr lang="en-US" sz="2700" dirty="0" smtClean="0"/>
          </a:p>
          <a:p>
            <a:pPr eaLnBrk="1" hangingPunct="1">
              <a:lnSpc>
                <a:spcPct val="80000"/>
              </a:lnSpc>
              <a:buFont typeface="Wingdings 2" pitchFamily="18" charset="2"/>
              <a:buNone/>
            </a:pPr>
            <a:endParaRPr lang="en-US" sz="2700" dirty="0" smtClean="0">
              <a:solidFill>
                <a:srgbClr val="FF0000"/>
              </a:solidFill>
            </a:endParaRPr>
          </a:p>
          <a:p>
            <a:pPr eaLnBrk="1" hangingPunct="1">
              <a:lnSpc>
                <a:spcPct val="80000"/>
              </a:lnSpc>
              <a:buFont typeface="Wingdings 2" pitchFamily="18" charset="2"/>
              <a:buNone/>
            </a:pPr>
            <a:r>
              <a:rPr lang="en-US" sz="2700" dirty="0" smtClean="0">
                <a:solidFill>
                  <a:srgbClr val="FF0000"/>
                </a:solidFill>
              </a:rPr>
              <a:t>Essential Question:</a:t>
            </a:r>
          </a:p>
          <a:p>
            <a:pPr eaLnBrk="1" fontAlgn="auto" hangingPunct="1">
              <a:spcAft>
                <a:spcPts val="0"/>
              </a:spcAft>
              <a:buNone/>
              <a:defRPr/>
            </a:pPr>
            <a:r>
              <a:rPr lang="en-US" sz="3200" dirty="0" smtClean="0">
                <a:solidFill>
                  <a:srgbClr val="FF0000"/>
                </a:solidFill>
              </a:rPr>
              <a:t>How is the motion of an object affected by the forces acting upon the object?</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fontAlgn="auto" hangingPunct="1">
              <a:spcAft>
                <a:spcPts val="0"/>
              </a:spcAft>
              <a:buNone/>
              <a:defRPr/>
            </a:pPr>
            <a:r>
              <a:rPr lang="en-US" sz="2800" dirty="0" smtClean="0">
                <a:solidFill>
                  <a:srgbClr val="FF0000"/>
                </a:solidFill>
              </a:rPr>
              <a:t>force			magnetic force</a:t>
            </a:r>
          </a:p>
          <a:p>
            <a:pPr eaLnBrk="1" fontAlgn="auto" hangingPunct="1">
              <a:spcAft>
                <a:spcPts val="0"/>
              </a:spcAft>
              <a:buNone/>
              <a:defRPr/>
            </a:pPr>
            <a:r>
              <a:rPr lang="en-US" sz="2800" dirty="0" smtClean="0">
                <a:solidFill>
                  <a:srgbClr val="FF0000"/>
                </a:solidFill>
              </a:rPr>
              <a:t>gravity 		friction</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838200"/>
            <a:ext cx="8229600" cy="5287963"/>
          </a:xfrm>
        </p:spPr>
        <p:txBody>
          <a:bodyPr/>
          <a:lstStyle/>
          <a:p>
            <a:pPr eaLnBrk="1" hangingPunct="1">
              <a:buFont typeface="Wingdings 2" pitchFamily="18" charset="2"/>
              <a:buNone/>
            </a:pPr>
            <a:r>
              <a:rPr lang="en-US" sz="3600" dirty="0" smtClean="0"/>
              <a:t>3.  A soldier with a parachute jumped out of an airplane.  After he opened his parachute, he fell more slowly.</a:t>
            </a:r>
          </a:p>
          <a:p>
            <a:pPr eaLnBrk="1" hangingPunct="1">
              <a:buFont typeface="Wingdings 2" pitchFamily="18" charset="2"/>
              <a:buNone/>
            </a:pPr>
            <a:r>
              <a:rPr lang="en-US" sz="3600" dirty="0" smtClean="0"/>
              <a:t>What upward force slowed down his fall?</a:t>
            </a:r>
          </a:p>
          <a:p>
            <a:pPr lvl="3" eaLnBrk="1" hangingPunct="1">
              <a:buFont typeface="Wingdings 2" pitchFamily="18" charset="2"/>
              <a:buNone/>
            </a:pPr>
            <a:r>
              <a:rPr lang="en-US" sz="3000" dirty="0" smtClean="0"/>
              <a:t>A</a:t>
            </a:r>
            <a:r>
              <a:rPr lang="en-US" sz="3200" dirty="0" smtClean="0"/>
              <a:t>.  gravity</a:t>
            </a:r>
          </a:p>
          <a:p>
            <a:pPr lvl="3" eaLnBrk="1" hangingPunct="1">
              <a:buFont typeface="Wingdings 2" pitchFamily="18" charset="2"/>
              <a:buNone/>
            </a:pPr>
            <a:r>
              <a:rPr lang="en-US" sz="3200" dirty="0" smtClean="0"/>
              <a:t>B.  magnetic force</a:t>
            </a:r>
          </a:p>
          <a:p>
            <a:pPr lvl="3" eaLnBrk="1" hangingPunct="1">
              <a:buFont typeface="Wingdings 2" pitchFamily="18" charset="2"/>
              <a:buNone/>
            </a:pPr>
            <a:r>
              <a:rPr lang="en-US" sz="3200" dirty="0" smtClean="0"/>
              <a:t>C.  air resistance</a:t>
            </a:r>
          </a:p>
          <a:p>
            <a:pPr lvl="3" eaLnBrk="1" hangingPunct="1">
              <a:buFont typeface="Wingdings 2" pitchFamily="18" charset="2"/>
              <a:buNone/>
            </a:pPr>
            <a:r>
              <a:rPr lang="en-US" sz="3200" dirty="0" smtClean="0"/>
              <a:t>D.  weight</a:t>
            </a:r>
          </a:p>
        </p:txBody>
      </p:sp>
      <p:pic>
        <p:nvPicPr>
          <p:cNvPr id="41988" name="Picture 2" descr="C:\Documents and Settings\linda.vendur\Local Settings\Temporary Internet Files\Content.IE5\028S3Y7M\MCj04104350000[1].wmf"/>
          <p:cNvPicPr>
            <a:picLocks noChangeAspect="1" noChangeArrowheads="1"/>
          </p:cNvPicPr>
          <p:nvPr/>
        </p:nvPicPr>
        <p:blipFill>
          <a:blip r:embed="rId2" cstate="print"/>
          <a:srcRect/>
          <a:stretch>
            <a:fillRect/>
          </a:stretch>
        </p:blipFill>
        <p:spPr bwMode="auto">
          <a:xfrm>
            <a:off x="5791200" y="3505200"/>
            <a:ext cx="2757488" cy="3084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457200" y="1500188"/>
            <a:ext cx="8229600" cy="4625975"/>
          </a:xfrm>
        </p:spPr>
        <p:txBody>
          <a:bodyPr/>
          <a:lstStyle/>
          <a:p>
            <a:pPr eaLnBrk="1" hangingPunct="1"/>
            <a:endParaRPr lang="en-US" dirty="0" smtClean="0"/>
          </a:p>
          <a:p>
            <a:pPr eaLnBrk="1" hangingPunct="1"/>
            <a:r>
              <a:rPr lang="en-US" sz="4000" dirty="0" smtClean="0"/>
              <a:t>Air resistance slowed down the fall of the soldier to the ground.  Air resistance is friction with the air and works against gravitational force.</a:t>
            </a:r>
          </a:p>
        </p:txBody>
      </p:sp>
      <p:sp>
        <p:nvSpPr>
          <p:cNvPr id="3" name="Title 2"/>
          <p:cNvSpPr>
            <a:spLocks noGrp="1"/>
          </p:cNvSpPr>
          <p:nvPr>
            <p:ph type="title"/>
          </p:nvPr>
        </p:nvSpPr>
        <p:spPr>
          <a:xfrm>
            <a:off x="457200" y="304800"/>
            <a:ext cx="8229600" cy="1143000"/>
          </a:xfrm>
        </p:spPr>
        <p:txBody>
          <a:bodyPr/>
          <a:lstStyle/>
          <a:p>
            <a:pPr eaLnBrk="1" fontAlgn="auto" hangingPunct="1">
              <a:spcAft>
                <a:spcPts val="0"/>
              </a:spcAft>
              <a:defRPr/>
            </a:pPr>
            <a:r>
              <a:rPr lang="en-US" sz="60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C is correct!!!</a:t>
            </a:r>
            <a:endParaRPr lang="en-US" sz="6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57200" y="762000"/>
            <a:ext cx="8229600" cy="5616575"/>
          </a:xfrm>
        </p:spPr>
        <p:txBody>
          <a:bodyPr/>
          <a:lstStyle/>
          <a:p>
            <a:pPr eaLnBrk="1" hangingPunct="1">
              <a:buFont typeface="Wingdings 2" pitchFamily="18" charset="2"/>
              <a:buNone/>
            </a:pPr>
            <a:r>
              <a:rPr lang="en-US" dirty="0" smtClean="0"/>
              <a:t>4</a:t>
            </a:r>
            <a:r>
              <a:rPr lang="en-US" sz="3600" dirty="0" smtClean="0"/>
              <a:t>.  Mike lifted a heavy box.  What force did he have to overcome to move the box upward?</a:t>
            </a:r>
          </a:p>
          <a:p>
            <a:pPr eaLnBrk="1" hangingPunct="1">
              <a:buFont typeface="Wingdings 2" pitchFamily="18" charset="2"/>
              <a:buNone/>
            </a:pPr>
            <a:endParaRPr lang="en-US" sz="3600" dirty="0" smtClean="0"/>
          </a:p>
          <a:p>
            <a:pPr lvl="2" eaLnBrk="1" hangingPunct="1">
              <a:buFont typeface="Wingdings 2" pitchFamily="18" charset="2"/>
              <a:buNone/>
            </a:pPr>
            <a:r>
              <a:rPr lang="en-US" sz="3200" dirty="0" smtClean="0"/>
              <a:t>A.  gravity</a:t>
            </a:r>
          </a:p>
          <a:p>
            <a:pPr lvl="2" eaLnBrk="1" hangingPunct="1">
              <a:buFont typeface="Wingdings 2" pitchFamily="18" charset="2"/>
              <a:buNone/>
            </a:pPr>
            <a:r>
              <a:rPr lang="en-US" sz="3200" dirty="0" smtClean="0"/>
              <a:t>B.  air resistance</a:t>
            </a:r>
          </a:p>
          <a:p>
            <a:pPr lvl="2" eaLnBrk="1" hangingPunct="1">
              <a:buFont typeface="Wingdings 2" pitchFamily="18" charset="2"/>
              <a:buNone/>
            </a:pPr>
            <a:r>
              <a:rPr lang="en-US" sz="3200" dirty="0" smtClean="0"/>
              <a:t>C.  friction</a:t>
            </a:r>
          </a:p>
          <a:p>
            <a:pPr lvl="2" eaLnBrk="1" hangingPunct="1">
              <a:buFont typeface="Wingdings 2" pitchFamily="18" charset="2"/>
              <a:buNone/>
            </a:pPr>
            <a:r>
              <a:rPr lang="en-US" sz="3200" dirty="0" smtClean="0"/>
              <a:t>D.  muscular</a:t>
            </a:r>
          </a:p>
        </p:txBody>
      </p:sp>
      <p:pic>
        <p:nvPicPr>
          <p:cNvPr id="40964" name="Picture 2" descr="C:\Documents and Settings\linda.vendur\Local Settings\Temporary Internet Files\Content.IE5\3CIET8JZ\MCBD07193_0000[1].wmf"/>
          <p:cNvPicPr>
            <a:picLocks noChangeAspect="1" noChangeArrowheads="1"/>
          </p:cNvPicPr>
          <p:nvPr/>
        </p:nvPicPr>
        <p:blipFill>
          <a:blip r:embed="rId2" cstate="print"/>
          <a:srcRect/>
          <a:stretch>
            <a:fillRect/>
          </a:stretch>
        </p:blipFill>
        <p:spPr bwMode="auto">
          <a:xfrm>
            <a:off x="5029200" y="2794000"/>
            <a:ext cx="2743200" cy="319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1500188"/>
            <a:ext cx="8229600" cy="4625975"/>
          </a:xfrm>
        </p:spPr>
        <p:txBody>
          <a:bodyPr/>
          <a:lstStyle/>
          <a:p>
            <a:pPr eaLnBrk="1" hangingPunct="1"/>
            <a:r>
              <a:rPr lang="en-US" sz="4000" dirty="0" smtClean="0"/>
              <a:t>Gravity is the force that pulls objects to the ground, but it is also the force that holds objects, and us, to the ground.</a:t>
            </a:r>
          </a:p>
        </p:txBody>
      </p:sp>
      <p:sp>
        <p:nvSpPr>
          <p:cNvPr id="3" name="Title 2"/>
          <p:cNvSpPr>
            <a:spLocks noGrp="1"/>
          </p:cNvSpPr>
          <p:nvPr>
            <p:ph type="title"/>
          </p:nvPr>
        </p:nvSpPr>
        <p:spPr>
          <a:xfrm>
            <a:off x="533400" y="304800"/>
            <a:ext cx="8229600" cy="1143000"/>
          </a:xfrm>
        </p:spPr>
        <p:txBody>
          <a:bodyPr/>
          <a:lstStyle/>
          <a:p>
            <a:pPr eaLnBrk="1" fontAlgn="auto" hangingPunct="1">
              <a:spcAft>
                <a:spcPts val="0"/>
              </a:spcAft>
              <a:defRPr/>
            </a:pPr>
            <a:r>
              <a:rPr lang="en-US"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A is correct!!!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a:xfrm>
            <a:off x="609600" y="228600"/>
            <a:ext cx="8229600" cy="1143000"/>
          </a:xfrm>
        </p:spPr>
        <p:txBody>
          <a:bodyPr/>
          <a:lstStyle/>
          <a:p>
            <a:r>
              <a:rPr lang="en-US" b="1" dirty="0" smtClean="0"/>
              <a:t>Summarizing</a:t>
            </a:r>
          </a:p>
        </p:txBody>
      </p:sp>
      <p:sp>
        <p:nvSpPr>
          <p:cNvPr id="188419" name="Rectangle 3"/>
          <p:cNvSpPr>
            <a:spLocks noGrp="1"/>
          </p:cNvSpPr>
          <p:nvPr>
            <p:ph type="body" idx="1"/>
          </p:nvPr>
        </p:nvSpPr>
        <p:spPr>
          <a:xfrm>
            <a:off x="228600" y="1295400"/>
            <a:ext cx="8229600" cy="4389437"/>
          </a:xfrm>
        </p:spPr>
        <p:txBody>
          <a:bodyPr/>
          <a:lstStyle/>
          <a:p>
            <a:pPr>
              <a:buNone/>
            </a:pPr>
            <a:r>
              <a:rPr lang="en-US" sz="3200" dirty="0" smtClean="0"/>
              <a:t>How is the motion of an object affected by the forces acting upon the object?  </a:t>
            </a:r>
          </a:p>
          <a:p>
            <a:pPr>
              <a:buNone/>
            </a:pPr>
            <a:r>
              <a:rPr lang="en-US" sz="3200" dirty="0" smtClean="0"/>
              <a:t> Answer this question using the following  words.</a:t>
            </a:r>
          </a:p>
          <a:p>
            <a:pPr>
              <a:buNone/>
            </a:pPr>
            <a:endParaRPr lang="en-US" sz="3600" dirty="0" smtClean="0"/>
          </a:p>
        </p:txBody>
      </p:sp>
      <p:pic>
        <p:nvPicPr>
          <p:cNvPr id="188420" name="Picture 4" descr="MCj04404280000[1]"/>
          <p:cNvPicPr>
            <a:picLocks noChangeAspect="1" noChangeArrowheads="1"/>
          </p:cNvPicPr>
          <p:nvPr/>
        </p:nvPicPr>
        <p:blipFill>
          <a:blip r:embed="rId3" cstate="print"/>
          <a:srcRect/>
          <a:stretch>
            <a:fillRect/>
          </a:stretch>
        </p:blipFill>
        <p:spPr bwMode="auto">
          <a:xfrm>
            <a:off x="6172200" y="3657600"/>
            <a:ext cx="2678112" cy="2819400"/>
          </a:xfrm>
          <a:prstGeom prst="rect">
            <a:avLst/>
          </a:prstGeom>
          <a:noFill/>
        </p:spPr>
      </p:pic>
      <p:sp>
        <p:nvSpPr>
          <p:cNvPr id="5" name="TextBox 4"/>
          <p:cNvSpPr txBox="1"/>
          <p:nvPr/>
        </p:nvSpPr>
        <p:spPr>
          <a:xfrm rot="20562569">
            <a:off x="932371" y="3691237"/>
            <a:ext cx="1905000" cy="923330"/>
          </a:xfrm>
          <a:prstGeom prst="rect">
            <a:avLst/>
          </a:prstGeom>
          <a:noFill/>
        </p:spPr>
        <p:txBody>
          <a:bodyPr wrap="square" rtlCol="0">
            <a:spAutoFit/>
          </a:bodyPr>
          <a:lstStyle/>
          <a:p>
            <a:r>
              <a:rPr lang="en-US" sz="3600" b="1" dirty="0" smtClean="0">
                <a:ln w="10541" cmpd="sng">
                  <a:solidFill>
                    <a:srgbClr val="7D7D7D">
                      <a:tint val="100000"/>
                      <a:shade val="100000"/>
                      <a:satMod val="110000"/>
                    </a:srgbClr>
                  </a:solidFill>
                  <a:prstDash val="solid"/>
                </a:ln>
                <a:solidFill>
                  <a:schemeClr val="tx1">
                    <a:lumMod val="65000"/>
                    <a:lumOff val="35000"/>
                  </a:schemeClr>
                </a:solidFill>
              </a:rPr>
              <a:t>gravity</a:t>
            </a:r>
          </a:p>
          <a:p>
            <a:endParaRPr lang="en-US" dirty="0"/>
          </a:p>
        </p:txBody>
      </p:sp>
      <p:sp>
        <p:nvSpPr>
          <p:cNvPr id="6" name="TextBox 5"/>
          <p:cNvSpPr txBox="1"/>
          <p:nvPr/>
        </p:nvSpPr>
        <p:spPr>
          <a:xfrm rot="1256515">
            <a:off x="3638068" y="3594942"/>
            <a:ext cx="1905000" cy="669162"/>
          </a:xfrm>
          <a:prstGeom prst="rect">
            <a:avLst/>
          </a:prstGeom>
          <a:noFill/>
        </p:spPr>
        <p:txBody>
          <a:bodyPr wrap="square" rtlCol="0">
            <a:spAutoFit/>
          </a:bodyPr>
          <a:lstStyle/>
          <a:p>
            <a:r>
              <a:rPr lang="en-US"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friction</a:t>
            </a:r>
            <a:endParaRPr lang="en-US" sz="3600" dirty="0"/>
          </a:p>
        </p:txBody>
      </p:sp>
      <p:sp>
        <p:nvSpPr>
          <p:cNvPr id="7" name="TextBox 6"/>
          <p:cNvSpPr txBox="1"/>
          <p:nvPr/>
        </p:nvSpPr>
        <p:spPr>
          <a:xfrm rot="332172">
            <a:off x="328691" y="5406996"/>
            <a:ext cx="3124200" cy="646331"/>
          </a:xfrm>
          <a:prstGeom prst="rect">
            <a:avLst/>
          </a:prstGeom>
          <a:noFill/>
        </p:spPr>
        <p:txBody>
          <a:bodyPr wrap="square" rtlCol="0">
            <a:spAutoFit/>
          </a:bodyPr>
          <a:lstStyle/>
          <a:p>
            <a:pPr algn="ctr" fontAlgn="auto">
              <a:spcBef>
                <a:spcPts val="0"/>
              </a:spcBef>
              <a:spcAft>
                <a:spcPts val="0"/>
              </a:spcAft>
              <a:defRPr/>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push or pull</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TextBox 7"/>
          <p:cNvSpPr txBox="1"/>
          <p:nvPr/>
        </p:nvSpPr>
        <p:spPr>
          <a:xfrm rot="19667431">
            <a:off x="4027925" y="5778118"/>
            <a:ext cx="1600200" cy="707886"/>
          </a:xfrm>
          <a:prstGeom prst="rect">
            <a:avLst/>
          </a:prstGeom>
          <a:solidFill>
            <a:schemeClr val="bg1"/>
          </a:solidFill>
          <a:ln>
            <a:solidFill>
              <a:schemeClr val="bg1"/>
            </a:solidFill>
          </a:ln>
        </p:spPr>
        <p:txBody>
          <a:bodyPr wrap="square" rtlCol="0">
            <a:spAutoFit/>
          </a:bodyPr>
          <a:lstStyle/>
          <a:p>
            <a:pPr algn="ctr" fontAlgn="auto">
              <a:spcBef>
                <a:spcPts val="0"/>
              </a:spcBef>
              <a:spcAft>
                <a:spcPts val="0"/>
              </a:spcAft>
              <a:defRPr/>
            </a:pPr>
            <a:r>
              <a:rPr lang="en-US" sz="4000" b="1" dirty="0" smtClean="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rPr>
              <a:t>force</a:t>
            </a:r>
            <a:endParaRPr lang="en-US" sz="4000" b="1" dirty="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endParaRPr>
          </a:p>
        </p:txBody>
      </p:sp>
      <p:sp>
        <p:nvSpPr>
          <p:cNvPr id="9" name="TextBox 8"/>
          <p:cNvSpPr txBox="1"/>
          <p:nvPr/>
        </p:nvSpPr>
        <p:spPr>
          <a:xfrm>
            <a:off x="1524000" y="4572000"/>
            <a:ext cx="4800600" cy="646331"/>
          </a:xfrm>
          <a:prstGeom prst="rect">
            <a:avLst/>
          </a:prstGeom>
          <a:noFill/>
        </p:spPr>
        <p:txBody>
          <a:bodyPr wrap="square" rtlCol="0">
            <a:spAutoFit/>
          </a:bodyPr>
          <a:lstStyle/>
          <a:p>
            <a:pPr algn="ctr" fontAlgn="auto">
              <a:spcBef>
                <a:spcPts val="0"/>
              </a:spcBef>
              <a:spcAft>
                <a:spcPts val="0"/>
              </a:spcAft>
              <a:defRPr/>
            </a:pP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magnetic force</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381000" y="1752600"/>
            <a:ext cx="8229600" cy="4800600"/>
          </a:xfrm>
        </p:spPr>
        <p:txBody>
          <a:bodyPr/>
          <a:lstStyle/>
          <a:p>
            <a:pPr>
              <a:buNone/>
            </a:pPr>
            <a:r>
              <a:rPr lang="en-US" sz="3200" dirty="0" smtClean="0"/>
              <a:t>1</a:t>
            </a:r>
            <a:r>
              <a:rPr lang="en-US" sz="2800" dirty="0" smtClean="0"/>
              <a:t>.  William used a hammer to pound a nail into a wooden board. When the nail was about halfway through the board, he stopped and turned the board upside down. The nail stayed in place in the board. Which of the following acts on the nail to keep it in place in the board? </a:t>
            </a:r>
          </a:p>
          <a:p>
            <a:pPr lvl="2">
              <a:buNone/>
            </a:pPr>
            <a:r>
              <a:rPr lang="en-US" dirty="0" smtClean="0"/>
              <a:t>      A</a:t>
            </a:r>
            <a:r>
              <a:rPr lang="en-US" sz="2800" dirty="0" smtClean="0"/>
              <a:t>.  Friction</a:t>
            </a:r>
          </a:p>
          <a:p>
            <a:pPr lvl="2">
              <a:buNone/>
            </a:pPr>
            <a:r>
              <a:rPr lang="en-US" sz="2800" dirty="0" smtClean="0"/>
              <a:t>    B.  Gravity</a:t>
            </a:r>
          </a:p>
          <a:p>
            <a:pPr lvl="2">
              <a:buNone/>
            </a:pPr>
            <a:r>
              <a:rPr lang="en-US" sz="2800" dirty="0" smtClean="0"/>
              <a:t>    C.  Magnetism</a:t>
            </a:r>
          </a:p>
          <a:p>
            <a:pPr lvl="2">
              <a:buNone/>
            </a:pPr>
            <a:r>
              <a:rPr lang="en-US" sz="2800" dirty="0" smtClean="0"/>
              <a:t>    D.  Weight</a:t>
            </a:r>
          </a:p>
          <a:p>
            <a:pPr marL="495300" indent="-495300">
              <a:buNone/>
            </a:pP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r_magnet.jpg"/>
          <p:cNvPicPr>
            <a:picLocks noChangeAspect="1"/>
          </p:cNvPicPr>
          <p:nvPr/>
        </p:nvPicPr>
        <p:blipFill>
          <a:blip r:embed="rId3" cstate="print"/>
          <a:stretch>
            <a:fillRect/>
          </a:stretch>
        </p:blipFill>
        <p:spPr>
          <a:xfrm rot="10800000" flipV="1">
            <a:off x="5867400" y="4114800"/>
            <a:ext cx="2819400" cy="2114550"/>
          </a:xfrm>
          <a:prstGeom prst="rect">
            <a:avLst/>
          </a:prstGeom>
        </p:spPr>
      </p:pic>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381000" y="1600200"/>
            <a:ext cx="7848600" cy="4724400"/>
          </a:xfrm>
        </p:spPr>
        <p:txBody>
          <a:bodyPr/>
          <a:lstStyle/>
          <a:p>
            <a:pPr>
              <a:buNone/>
            </a:pPr>
            <a:r>
              <a:rPr lang="en-US" sz="3200" dirty="0" smtClean="0"/>
              <a:t>   2. </a:t>
            </a:r>
            <a:r>
              <a:rPr lang="en-US" sz="3600" dirty="0" err="1" smtClean="0"/>
              <a:t>Jamesha</a:t>
            </a:r>
            <a:r>
              <a:rPr lang="en-US" sz="3600" dirty="0" smtClean="0"/>
              <a:t> has a bar magnet. </a:t>
            </a:r>
          </a:p>
          <a:p>
            <a:pPr>
              <a:buNone/>
            </a:pPr>
            <a:r>
              <a:rPr lang="en-US" sz="3600" dirty="0" smtClean="0"/>
              <a:t>  What will happen when she brings the north end of her magnet to the south end of Brittany’s magnet?</a:t>
            </a:r>
          </a:p>
          <a:p>
            <a:pPr lvl="1">
              <a:buNone/>
            </a:pPr>
            <a:r>
              <a:rPr lang="en-US" sz="3200" dirty="0" smtClean="0"/>
              <a:t>    A. They will attract</a:t>
            </a:r>
          </a:p>
          <a:p>
            <a:pPr lvl="1">
              <a:buNone/>
            </a:pPr>
            <a:r>
              <a:rPr lang="en-US" sz="3200" dirty="0" smtClean="0"/>
              <a:t>    B. Nothing will happen</a:t>
            </a:r>
          </a:p>
          <a:p>
            <a:pPr lvl="1">
              <a:buNone/>
            </a:pPr>
            <a:r>
              <a:rPr lang="en-US" sz="3200" dirty="0" smtClean="0"/>
              <a:t>    C. They will repel</a:t>
            </a:r>
          </a:p>
          <a:p>
            <a:pPr lvl="1">
              <a:buNone/>
            </a:pPr>
            <a:r>
              <a:rPr lang="en-US" sz="3200" dirty="0" smtClean="0"/>
              <a:t>    D. Sparks will fly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a:xfrm>
            <a:off x="457200" y="1600200"/>
            <a:ext cx="8229600" cy="4389437"/>
          </a:xfrm>
        </p:spPr>
        <p:txBody>
          <a:bodyPr/>
          <a:lstStyle/>
          <a:p>
            <a:pPr>
              <a:buNone/>
            </a:pPr>
            <a:r>
              <a:rPr lang="en-US" sz="3600" dirty="0" smtClean="0"/>
              <a:t>3. A 10 kg, 15 kg, and 20 kg rock are rolling down a hill. </a:t>
            </a:r>
            <a:r>
              <a:rPr lang="en-US" sz="3600" smtClean="0"/>
              <a:t>Which </a:t>
            </a:r>
            <a:r>
              <a:rPr lang="en-US" sz="3600" smtClean="0"/>
              <a:t>rock will </a:t>
            </a:r>
            <a:r>
              <a:rPr lang="en-US" sz="3600" dirty="0" smtClean="0"/>
              <a:t>require the most force to stop?</a:t>
            </a:r>
          </a:p>
          <a:p>
            <a:pPr marL="1109663" lvl="1" indent="-742950">
              <a:buAutoNum type="alphaUcPeriod"/>
            </a:pPr>
            <a:r>
              <a:rPr lang="en-US" sz="3000" dirty="0" smtClean="0"/>
              <a:t>10 kg rock</a:t>
            </a:r>
          </a:p>
          <a:p>
            <a:pPr marL="1109663" lvl="1" indent="-742950">
              <a:buAutoNum type="alphaUcPeriod"/>
            </a:pPr>
            <a:r>
              <a:rPr lang="en-US" sz="3000" dirty="0" smtClean="0"/>
              <a:t>15 kg rock</a:t>
            </a:r>
          </a:p>
          <a:p>
            <a:pPr marL="1109663" lvl="1" indent="-742950">
              <a:buAutoNum type="alphaUcPeriod"/>
            </a:pPr>
            <a:r>
              <a:rPr lang="en-US" sz="3000" dirty="0" smtClean="0"/>
              <a:t>20 kg rock</a:t>
            </a:r>
          </a:p>
          <a:p>
            <a:pPr marL="1109663" lvl="1" indent="-742950">
              <a:buAutoNum type="alphaUcPeriod"/>
            </a:pPr>
            <a:r>
              <a:rPr lang="en-US" sz="3000" dirty="0" smtClean="0"/>
              <a:t>All  3 rocks will require the same force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381000" y="45720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152400" y="1219200"/>
            <a:ext cx="8686800" cy="5410200"/>
          </a:xfrm>
        </p:spPr>
        <p:txBody>
          <a:bodyPr/>
          <a:lstStyle/>
          <a:p>
            <a:pPr>
              <a:buNone/>
            </a:pPr>
            <a:r>
              <a:rPr lang="en-US" sz="3600" dirty="0" smtClean="0"/>
              <a:t>4</a:t>
            </a:r>
            <a:r>
              <a:rPr lang="en-US" sz="3200" dirty="0" smtClean="0"/>
              <a:t>. </a:t>
            </a:r>
            <a:r>
              <a:rPr lang="en-US" sz="2800" dirty="0" smtClean="0"/>
              <a:t>The students in Mrs. Hoffman’s class played tug-of-war. The girls pulled in one direction with a force of 150 N. The boys pulled in the opposite direction with a force of 100 N. Who won the game and why did they win?</a:t>
            </a:r>
            <a:endParaRPr lang="en-US" sz="3600" dirty="0" smtClean="0"/>
          </a:p>
          <a:p>
            <a:pPr marL="1125537" lvl="2" indent="-457200">
              <a:buAutoNum type="alphaUcPeriod"/>
            </a:pPr>
            <a:r>
              <a:rPr lang="en-US" sz="2500" dirty="0" smtClean="0"/>
              <a:t>The boys won because they applied a stronger force to the rope</a:t>
            </a:r>
          </a:p>
          <a:p>
            <a:pPr marL="1125537" lvl="2" indent="-457200">
              <a:buAutoNum type="alphaUcPeriod"/>
            </a:pPr>
            <a:r>
              <a:rPr lang="en-US" sz="2500" dirty="0" smtClean="0"/>
              <a:t>The boys and the girls tied because they applied equal forces to the rope</a:t>
            </a:r>
          </a:p>
          <a:p>
            <a:pPr marL="1125537" lvl="2" indent="-457200">
              <a:buAutoNum type="alphaUcPeriod"/>
            </a:pPr>
            <a:r>
              <a:rPr lang="en-US" sz="2500" dirty="0" smtClean="0"/>
              <a:t>The girls won because they applied a stronger force to the rope</a:t>
            </a:r>
          </a:p>
          <a:p>
            <a:pPr marL="1125537" lvl="2" indent="-457200">
              <a:buAutoNum type="alphaUcPeriod"/>
            </a:pPr>
            <a:r>
              <a:rPr lang="en-US" sz="2500" dirty="0" smtClean="0"/>
              <a:t>Too much force was applied, the rope broke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smtClean="0"/>
              <a:t>A. Friction</a:t>
            </a:r>
          </a:p>
          <a:p>
            <a:pPr marL="495300" indent="-495300">
              <a:buFont typeface="Wingdings 2" pitchFamily="18" charset="2"/>
              <a:buAutoNum type="arabicPeriod"/>
            </a:pPr>
            <a:r>
              <a:rPr lang="en-US" sz="3600" dirty="0" smtClean="0"/>
              <a:t>A. They will attract</a:t>
            </a:r>
          </a:p>
          <a:p>
            <a:pPr marL="495300" indent="-495300">
              <a:buFont typeface="Wingdings 2" pitchFamily="18" charset="2"/>
              <a:buAutoNum type="arabicPeriod"/>
            </a:pPr>
            <a:r>
              <a:rPr lang="en-US" sz="3600" dirty="0" smtClean="0"/>
              <a:t>C.  20 kg rock</a:t>
            </a:r>
          </a:p>
          <a:p>
            <a:pPr marL="495300" indent="-495300">
              <a:buFont typeface="Wingdings 2" pitchFamily="18" charset="2"/>
              <a:buAutoNum type="arabicPeriod"/>
            </a:pPr>
            <a:r>
              <a:rPr lang="en-US" sz="3600" dirty="0" smtClean="0"/>
              <a:t>C  The girls won</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2005012"/>
          </a:xfrm>
        </p:spPr>
        <p:txBody>
          <a:bodyPr/>
          <a:lstStyle/>
          <a:p>
            <a:pPr eaLnBrk="1" hangingPunct="1"/>
            <a:r>
              <a:rPr lang="en-US" sz="3600" dirty="0" smtClean="0"/>
              <a:t>A force is a push or a pull.</a:t>
            </a:r>
          </a:p>
          <a:p>
            <a:pPr eaLnBrk="1" hangingPunct="1"/>
            <a:r>
              <a:rPr lang="en-US" sz="3600" dirty="0" smtClean="0"/>
              <a:t>Forces CHANGE motion</a:t>
            </a:r>
          </a:p>
          <a:p>
            <a:pPr eaLnBrk="1" hangingPunct="1"/>
            <a:r>
              <a:rPr lang="en-US" sz="3600" dirty="0" smtClean="0"/>
              <a:t>Forces cause objects to start moving, </a:t>
            </a:r>
          </a:p>
          <a:p>
            <a:pPr eaLnBrk="1" hangingPunct="1">
              <a:buFont typeface="Wingdings 2" pitchFamily="18" charset="2"/>
              <a:buNone/>
            </a:pPr>
            <a:r>
              <a:rPr lang="en-US" sz="3600" dirty="0" smtClean="0"/>
              <a:t>	stop moving, change speed or direction</a:t>
            </a:r>
            <a:r>
              <a:rPr lang="en-US" dirty="0" smtClean="0"/>
              <a:t>.</a:t>
            </a:r>
          </a:p>
        </p:txBody>
      </p:sp>
      <p:sp>
        <p:nvSpPr>
          <p:cNvPr id="3" name="Title 2"/>
          <p:cNvSpPr>
            <a:spLocks noGrp="1"/>
          </p:cNvSpPr>
          <p:nvPr>
            <p:ph type="title"/>
          </p:nvPr>
        </p:nvSpPr>
        <p:spPr>
          <a:xfrm>
            <a:off x="381000" y="685800"/>
            <a:ext cx="8229600" cy="1143000"/>
          </a:xfrm>
        </p:spPr>
        <p:txBody>
          <a:bodyPr/>
          <a:lstStyle/>
          <a:p>
            <a:pPr eaLnBrk="1" fontAlgn="auto" hangingPunct="1">
              <a:spcAft>
                <a:spcPts val="0"/>
              </a:spcAft>
              <a:defRPr/>
            </a:pPr>
            <a:r>
              <a:rPr lang="en-US" dirty="0" smtClean="0"/>
              <a:t>What is a force?</a:t>
            </a:r>
            <a:endParaRPr lang="en-US" dirty="0"/>
          </a:p>
        </p:txBody>
      </p:sp>
      <p:pic>
        <p:nvPicPr>
          <p:cNvPr id="19457" name="Picture 1"/>
          <p:cNvPicPr>
            <a:picLocks noChangeAspect="1" noChangeArrowheads="1"/>
          </p:cNvPicPr>
          <p:nvPr/>
        </p:nvPicPr>
        <p:blipFill>
          <a:blip r:embed="rId3" cstate="print"/>
          <a:srcRect/>
          <a:stretch>
            <a:fillRect/>
          </a:stretch>
        </p:blipFill>
        <p:spPr bwMode="auto">
          <a:xfrm>
            <a:off x="2819400" y="4648200"/>
            <a:ext cx="2789144"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752600"/>
            <a:ext cx="8229600" cy="4389437"/>
          </a:xfrm>
        </p:spPr>
        <p:txBody>
          <a:bodyPr/>
          <a:lstStyle/>
          <a:p>
            <a:pPr>
              <a:lnSpc>
                <a:spcPct val="80000"/>
              </a:lnSpc>
              <a:buFont typeface="Wingdings 2" pitchFamily="18" charset="2"/>
              <a:buNone/>
            </a:pPr>
            <a:r>
              <a:rPr lang="en-US" sz="2000" dirty="0" smtClean="0"/>
              <a:t>	 </a:t>
            </a:r>
          </a:p>
          <a:p>
            <a:pPr eaLnBrk="1" fontAlgn="auto" hangingPunct="1">
              <a:spcAft>
                <a:spcPts val="0"/>
              </a:spcAft>
              <a:buNone/>
              <a:defRPr/>
            </a:pPr>
            <a:r>
              <a:rPr lang="en-US" sz="3600" dirty="0" smtClean="0"/>
              <a:t>	</a:t>
            </a:r>
            <a:r>
              <a:rPr lang="en-US" sz="3600" dirty="0" smtClean="0">
                <a:solidFill>
                  <a:srgbClr val="0070C0"/>
                </a:solidFill>
              </a:rPr>
              <a:t>How do forces affect the motion of an object?</a:t>
            </a:r>
          </a:p>
        </p:txBody>
      </p:sp>
      <p:sp>
        <p:nvSpPr>
          <p:cNvPr id="119810" name="Rectangle 4"/>
          <p:cNvSpPr>
            <a:spLocks noGrp="1"/>
          </p:cNvSpPr>
          <p:nvPr>
            <p:ph type="title"/>
          </p:nvPr>
        </p:nvSpPr>
        <p:spPr/>
        <p:txBody>
          <a:bodyPr/>
          <a:lstStyle/>
          <a:p>
            <a:r>
              <a:rPr lang="en-US" dirty="0" smtClean="0"/>
              <a:t>Summary Question</a:t>
            </a:r>
          </a:p>
        </p:txBody>
      </p:sp>
      <p:pic>
        <p:nvPicPr>
          <p:cNvPr id="4" name="Picture 3" descr="notebook.png"/>
          <p:cNvPicPr>
            <a:picLocks noChangeAspect="1"/>
          </p:cNvPicPr>
          <p:nvPr/>
        </p:nvPicPr>
        <p:blipFill>
          <a:blip r:embed="rId3" cstate="print"/>
          <a:stretch>
            <a:fillRect/>
          </a:stretch>
        </p:blipFill>
        <p:spPr>
          <a:xfrm>
            <a:off x="3429000" y="3505200"/>
            <a:ext cx="3089579" cy="29968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1447800"/>
            <a:ext cx="4038600" cy="4525963"/>
          </a:xfrm>
        </p:spPr>
        <p:txBody>
          <a:bodyPr rtlCol="0">
            <a:normAutofit/>
          </a:bodyPr>
          <a:lstStyle/>
          <a:p>
            <a:pPr eaLnBrk="1" fontAlgn="auto" hangingPunct="1">
              <a:spcAft>
                <a:spcPts val="0"/>
              </a:spcAft>
              <a:defRPr/>
            </a:pPr>
            <a:r>
              <a:rPr lang="en-US" dirty="0" smtClean="0"/>
              <a:t>Gravity is the force that attracts objects toward each other.  </a:t>
            </a:r>
          </a:p>
          <a:p>
            <a:pPr eaLnBrk="1" fontAlgn="auto" hangingPunct="1">
              <a:spcAft>
                <a:spcPts val="0"/>
              </a:spcAft>
              <a:defRPr/>
            </a:pPr>
            <a:r>
              <a:rPr lang="en-US" dirty="0" smtClean="0"/>
              <a:t>Gravity keeps Earth and planets in orbit around the sun</a:t>
            </a:r>
          </a:p>
          <a:p>
            <a:pPr eaLnBrk="1" fontAlgn="auto" hangingPunct="1">
              <a:spcAft>
                <a:spcPts val="0"/>
              </a:spcAft>
              <a:defRPr/>
            </a:pPr>
            <a:r>
              <a:rPr lang="en-US" dirty="0" smtClean="0"/>
              <a:t>Gravity keeps the moon in orbit around the Earth</a:t>
            </a:r>
          </a:p>
          <a:p>
            <a:pPr eaLnBrk="1" fontAlgn="auto" hangingPunct="1">
              <a:spcAft>
                <a:spcPts val="0"/>
              </a:spcAft>
              <a:defRPr/>
            </a:pPr>
            <a:r>
              <a:rPr lang="en-US" dirty="0" smtClean="0"/>
              <a:t>On Earth, gravity makes objects fall to the ground</a:t>
            </a:r>
          </a:p>
          <a:p>
            <a:pPr eaLnBrk="1" fontAlgn="auto" hangingPunct="1">
              <a:spcAft>
                <a:spcPts val="0"/>
              </a:spcAft>
              <a:buFont typeface="Wingdings 2" pitchFamily="18" charset="2"/>
              <a:buNone/>
              <a:defRPr/>
            </a:pPr>
            <a:endParaRPr lang="en-US" dirty="0"/>
          </a:p>
        </p:txBody>
      </p:sp>
      <p:sp>
        <p:nvSpPr>
          <p:cNvPr id="4" name="Title 3"/>
          <p:cNvSpPr>
            <a:spLocks noGrp="1"/>
          </p:cNvSpPr>
          <p:nvPr>
            <p:ph type="title"/>
          </p:nvPr>
        </p:nvSpPr>
        <p:spPr>
          <a:xfrm>
            <a:off x="457200" y="304800"/>
            <a:ext cx="8229600" cy="1161288"/>
          </a:xfrm>
        </p:spPr>
        <p:txBody>
          <a:bodyPr/>
          <a:lstStyle/>
          <a:p>
            <a:pPr eaLnBrk="1" fontAlgn="auto" hangingPunct="1">
              <a:spcAft>
                <a:spcPts val="0"/>
              </a:spcAft>
              <a:defRPr/>
            </a:pPr>
            <a:r>
              <a:rPr lang="en-US" dirty="0" smtClean="0"/>
              <a:t>Gravity</a:t>
            </a:r>
            <a:endParaRPr lang="en-US" dirty="0"/>
          </a:p>
        </p:txBody>
      </p:sp>
      <p:pic>
        <p:nvPicPr>
          <p:cNvPr id="20484" name="Picture 2"/>
          <p:cNvPicPr>
            <a:picLocks noGrp="1" noChangeAspect="1" noChangeArrowheads="1"/>
          </p:cNvPicPr>
          <p:nvPr>
            <p:ph sz="half" idx="2"/>
          </p:nvPr>
        </p:nvPicPr>
        <p:blipFill>
          <a:blip r:embed="rId3" cstate="print"/>
          <a:srcRect/>
          <a:stretch>
            <a:fillRect/>
          </a:stretch>
        </p:blipFill>
        <p:spPr>
          <a:xfrm>
            <a:off x="5170488" y="2209800"/>
            <a:ext cx="3173412" cy="35052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1447800"/>
            <a:ext cx="5029200" cy="4525963"/>
          </a:xfrm>
        </p:spPr>
        <p:txBody>
          <a:bodyPr rtlCol="0">
            <a:normAutofit fontScale="92500"/>
          </a:bodyPr>
          <a:lstStyle/>
          <a:p>
            <a:pPr eaLnBrk="1" fontAlgn="auto" hangingPunct="1">
              <a:spcAft>
                <a:spcPts val="0"/>
              </a:spcAft>
              <a:defRPr/>
            </a:pPr>
            <a:r>
              <a:rPr lang="en-US" dirty="0" smtClean="0"/>
              <a:t>Gravity can act from a distance, it is NOT necessary for two objects to have contact with one another</a:t>
            </a:r>
          </a:p>
          <a:p>
            <a:pPr eaLnBrk="1" fontAlgn="auto" hangingPunct="1">
              <a:spcAft>
                <a:spcPts val="0"/>
              </a:spcAft>
              <a:defRPr/>
            </a:pPr>
            <a:r>
              <a:rPr lang="en-US" dirty="0" smtClean="0"/>
              <a:t>Objects that have a greater mass produce a greater force of gravity</a:t>
            </a:r>
          </a:p>
          <a:p>
            <a:pPr eaLnBrk="1" fontAlgn="auto" hangingPunct="1">
              <a:spcAft>
                <a:spcPts val="0"/>
              </a:spcAft>
              <a:defRPr/>
            </a:pPr>
            <a:r>
              <a:rPr lang="en-US" dirty="0" smtClean="0"/>
              <a:t>Objects that are closer to one another produce a greater force of gravity</a:t>
            </a:r>
          </a:p>
          <a:p>
            <a:pPr eaLnBrk="1" fontAlgn="auto" hangingPunct="1">
              <a:spcAft>
                <a:spcPts val="0"/>
              </a:spcAft>
              <a:defRPr/>
            </a:pPr>
            <a:r>
              <a:rPr lang="en-US" dirty="0" smtClean="0"/>
              <a:t>All objects, regardless of mass, are pulled at the same rate of speed</a:t>
            </a:r>
          </a:p>
          <a:p>
            <a:pPr eaLnBrk="1" fontAlgn="auto" hangingPunct="1">
              <a:spcAft>
                <a:spcPts val="0"/>
              </a:spcAft>
              <a:buFont typeface="Wingdings 2" pitchFamily="18" charset="2"/>
              <a:buNone/>
              <a:defRPr/>
            </a:pPr>
            <a:endParaRPr lang="en-US" dirty="0"/>
          </a:p>
        </p:txBody>
      </p:sp>
      <p:sp>
        <p:nvSpPr>
          <p:cNvPr id="4" name="Title 3"/>
          <p:cNvSpPr>
            <a:spLocks noGrp="1"/>
          </p:cNvSpPr>
          <p:nvPr>
            <p:ph type="title"/>
          </p:nvPr>
        </p:nvSpPr>
        <p:spPr>
          <a:xfrm>
            <a:off x="457200" y="304800"/>
            <a:ext cx="8229600" cy="1161288"/>
          </a:xfrm>
        </p:spPr>
        <p:txBody>
          <a:bodyPr/>
          <a:lstStyle/>
          <a:p>
            <a:pPr eaLnBrk="1" fontAlgn="auto" hangingPunct="1">
              <a:spcAft>
                <a:spcPts val="0"/>
              </a:spcAft>
              <a:defRPr/>
            </a:pPr>
            <a:r>
              <a:rPr lang="en-US" sz="4400" dirty="0" smtClean="0"/>
              <a:t>Gravity has unique characteristics</a:t>
            </a:r>
            <a:endParaRPr lang="en-US" sz="4400" dirty="0"/>
          </a:p>
        </p:txBody>
      </p:sp>
      <p:pic>
        <p:nvPicPr>
          <p:cNvPr id="39938" name="Picture 2"/>
          <p:cNvPicPr>
            <a:picLocks noGrp="1" noChangeAspect="1" noChangeArrowheads="1"/>
          </p:cNvPicPr>
          <p:nvPr>
            <p:ph sz="half" idx="2"/>
          </p:nvPr>
        </p:nvPicPr>
        <p:blipFill>
          <a:blip r:embed="rId3" cstate="print"/>
          <a:srcRect/>
          <a:stretch>
            <a:fillRect/>
          </a:stretch>
        </p:blipFill>
        <p:spPr bwMode="auto">
          <a:xfrm>
            <a:off x="5562600" y="2133600"/>
            <a:ext cx="2736342" cy="26138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4419600" cy="5029200"/>
          </a:xfrm>
        </p:spPr>
        <p:txBody>
          <a:bodyPr/>
          <a:lstStyle/>
          <a:p>
            <a:pPr eaLnBrk="1" hangingPunct="1"/>
            <a:r>
              <a:rPr lang="en-US" dirty="0" smtClean="0"/>
              <a:t>Friction is a force between two surfaces rubbing against each other.  </a:t>
            </a:r>
          </a:p>
          <a:p>
            <a:pPr eaLnBrk="1" hangingPunct="1"/>
            <a:r>
              <a:rPr lang="en-US" dirty="0" smtClean="0"/>
              <a:t>Friction is a force that works </a:t>
            </a:r>
            <a:r>
              <a:rPr lang="en-US" u="sng" dirty="0" smtClean="0"/>
              <a:t>against </a:t>
            </a:r>
            <a:r>
              <a:rPr lang="en-US" dirty="0" smtClean="0"/>
              <a:t>the motion of an object.</a:t>
            </a:r>
          </a:p>
          <a:p>
            <a:pPr eaLnBrk="1" hangingPunct="1"/>
            <a:r>
              <a:rPr lang="en-US" dirty="0" smtClean="0"/>
              <a:t>Friction allows your bicycle to STOP when you apply the brakes</a:t>
            </a:r>
          </a:p>
          <a:p>
            <a:pPr eaLnBrk="1" hangingPunct="1"/>
            <a:r>
              <a:rPr lang="en-US" dirty="0" smtClean="0"/>
              <a:t>Friction prevents your feet from slipping when you are walking</a:t>
            </a:r>
          </a:p>
          <a:p>
            <a:pPr eaLnBrk="1" hangingPunct="1"/>
            <a:endParaRPr lang="en-US" dirty="0" smtClean="0"/>
          </a:p>
        </p:txBody>
      </p:sp>
      <p:sp>
        <p:nvSpPr>
          <p:cNvPr id="3" name="Title 2"/>
          <p:cNvSpPr>
            <a:spLocks noGrp="1"/>
          </p:cNvSpPr>
          <p:nvPr>
            <p:ph type="title"/>
          </p:nvPr>
        </p:nvSpPr>
        <p:spPr>
          <a:xfrm>
            <a:off x="457200" y="381000"/>
            <a:ext cx="8229600" cy="1143000"/>
          </a:xfrm>
        </p:spPr>
        <p:txBody>
          <a:bodyPr/>
          <a:lstStyle/>
          <a:p>
            <a:pPr eaLnBrk="1" fontAlgn="auto" hangingPunct="1">
              <a:spcAft>
                <a:spcPts val="0"/>
              </a:spcAft>
              <a:defRPr/>
            </a:pPr>
            <a:r>
              <a:rPr lang="en-US" dirty="0" smtClean="0"/>
              <a:t>Friction </a:t>
            </a:r>
            <a:endParaRPr lang="en-US" dirty="0"/>
          </a:p>
        </p:txBody>
      </p:sp>
      <p:pic>
        <p:nvPicPr>
          <p:cNvPr id="6145" name="Picture 1"/>
          <p:cNvPicPr>
            <a:picLocks noChangeAspect="1" noChangeArrowheads="1"/>
          </p:cNvPicPr>
          <p:nvPr/>
        </p:nvPicPr>
        <p:blipFill>
          <a:blip r:embed="rId3" cstate="print"/>
          <a:srcRect/>
          <a:stretch>
            <a:fillRect/>
          </a:stretch>
        </p:blipFill>
        <p:spPr bwMode="auto">
          <a:xfrm>
            <a:off x="5334000" y="2286000"/>
            <a:ext cx="2486025" cy="2762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76400"/>
            <a:ext cx="5029200" cy="4525963"/>
          </a:xfrm>
        </p:spPr>
        <p:txBody>
          <a:bodyPr rtlCol="0">
            <a:normAutofit lnSpcReduction="10000"/>
          </a:bodyPr>
          <a:lstStyle/>
          <a:p>
            <a:pPr eaLnBrk="1" fontAlgn="auto" hangingPunct="1">
              <a:spcAft>
                <a:spcPts val="0"/>
              </a:spcAft>
              <a:defRPr/>
            </a:pPr>
            <a:r>
              <a:rPr lang="en-US" dirty="0" smtClean="0"/>
              <a:t>Friction works only through direct contact-surfaces must rub against one another</a:t>
            </a:r>
          </a:p>
          <a:p>
            <a:pPr eaLnBrk="1" fontAlgn="auto" hangingPunct="1">
              <a:spcAft>
                <a:spcPts val="0"/>
              </a:spcAft>
              <a:defRPr/>
            </a:pPr>
            <a:r>
              <a:rPr lang="en-US" dirty="0" smtClean="0"/>
              <a:t>Friction takes place between any type of matter: solid, liquid, or gas</a:t>
            </a:r>
          </a:p>
          <a:p>
            <a:pPr eaLnBrk="1" fontAlgn="auto" hangingPunct="1">
              <a:spcAft>
                <a:spcPts val="0"/>
              </a:spcAft>
              <a:defRPr/>
            </a:pPr>
            <a:r>
              <a:rPr lang="en-US" dirty="0" smtClean="0"/>
              <a:t>Rough surfaces produce more friction than smooth surfaces</a:t>
            </a:r>
          </a:p>
          <a:p>
            <a:pPr eaLnBrk="1" fontAlgn="auto" hangingPunct="1">
              <a:spcAft>
                <a:spcPts val="0"/>
              </a:spcAft>
              <a:defRPr/>
            </a:pPr>
            <a:r>
              <a:rPr lang="en-US" dirty="0" smtClean="0"/>
              <a:t>The greater the force pushing surfaces together, the greater the friction</a:t>
            </a:r>
          </a:p>
          <a:p>
            <a:pPr eaLnBrk="1" fontAlgn="auto" hangingPunct="1">
              <a:spcAft>
                <a:spcPts val="0"/>
              </a:spcAft>
              <a:buFont typeface="Wingdings 2" pitchFamily="18" charset="2"/>
              <a:buNone/>
              <a:defRPr/>
            </a:pPr>
            <a:endParaRPr lang="en-US" dirty="0"/>
          </a:p>
        </p:txBody>
      </p:sp>
      <p:sp>
        <p:nvSpPr>
          <p:cNvPr id="4" name="Title 3"/>
          <p:cNvSpPr>
            <a:spLocks noGrp="1"/>
          </p:cNvSpPr>
          <p:nvPr>
            <p:ph type="title"/>
          </p:nvPr>
        </p:nvSpPr>
        <p:spPr>
          <a:xfrm>
            <a:off x="457200" y="304800"/>
            <a:ext cx="8229600" cy="1161288"/>
          </a:xfrm>
        </p:spPr>
        <p:txBody>
          <a:bodyPr/>
          <a:lstStyle/>
          <a:p>
            <a:pPr eaLnBrk="1" fontAlgn="auto" hangingPunct="1">
              <a:spcAft>
                <a:spcPts val="0"/>
              </a:spcAft>
              <a:defRPr/>
            </a:pPr>
            <a:r>
              <a:rPr lang="en-US" sz="4400" dirty="0" smtClean="0"/>
              <a:t>Friction has unique characteristics</a:t>
            </a:r>
            <a:endParaRPr lang="en-US" sz="4400" dirty="0"/>
          </a:p>
        </p:txBody>
      </p:sp>
      <p:pic>
        <p:nvPicPr>
          <p:cNvPr id="39939" name="Picture 3"/>
          <p:cNvPicPr>
            <a:picLocks noChangeAspect="1" noChangeArrowheads="1"/>
          </p:cNvPicPr>
          <p:nvPr/>
        </p:nvPicPr>
        <p:blipFill>
          <a:blip r:embed="rId3" cstate="print"/>
          <a:srcRect/>
          <a:stretch>
            <a:fillRect/>
          </a:stretch>
        </p:blipFill>
        <p:spPr bwMode="auto">
          <a:xfrm>
            <a:off x="6015890" y="2590800"/>
            <a:ext cx="3128110" cy="19775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5029200" cy="3657600"/>
          </a:xfrm>
        </p:spPr>
        <p:txBody>
          <a:bodyPr/>
          <a:lstStyle/>
          <a:p>
            <a:pPr eaLnBrk="1" hangingPunct="1"/>
            <a:r>
              <a:rPr lang="en-US" dirty="0" smtClean="0"/>
              <a:t>Magnetic force occurs between a magnet and matter that contains iron (or  a few other magnetic materials)</a:t>
            </a:r>
          </a:p>
          <a:p>
            <a:pPr eaLnBrk="1" hangingPunct="1"/>
            <a:r>
              <a:rPr lang="en-US" dirty="0" smtClean="0"/>
              <a:t>The area around a magnet where the force of magnetism can be felt is called a magnetic field</a:t>
            </a:r>
          </a:p>
          <a:p>
            <a:pPr eaLnBrk="1" hangingPunct="1"/>
            <a:endParaRPr lang="en-US" dirty="0" smtClean="0"/>
          </a:p>
        </p:txBody>
      </p:sp>
      <p:sp>
        <p:nvSpPr>
          <p:cNvPr id="3" name="Title 2"/>
          <p:cNvSpPr>
            <a:spLocks noGrp="1"/>
          </p:cNvSpPr>
          <p:nvPr>
            <p:ph type="title"/>
          </p:nvPr>
        </p:nvSpPr>
        <p:spPr>
          <a:xfrm>
            <a:off x="457200" y="381000"/>
            <a:ext cx="8229600" cy="1143000"/>
          </a:xfrm>
        </p:spPr>
        <p:txBody>
          <a:bodyPr/>
          <a:lstStyle/>
          <a:p>
            <a:pPr eaLnBrk="1" fontAlgn="auto" hangingPunct="1">
              <a:spcAft>
                <a:spcPts val="0"/>
              </a:spcAft>
              <a:defRPr/>
            </a:pPr>
            <a:r>
              <a:rPr lang="en-US" dirty="0" smtClean="0"/>
              <a:t>Magnetic Force </a:t>
            </a:r>
            <a:endParaRPr lang="en-US" dirty="0"/>
          </a:p>
        </p:txBody>
      </p:sp>
      <p:pic>
        <p:nvPicPr>
          <p:cNvPr id="40962" name="Picture 2"/>
          <p:cNvPicPr>
            <a:picLocks noChangeAspect="1" noChangeArrowheads="1"/>
          </p:cNvPicPr>
          <p:nvPr/>
        </p:nvPicPr>
        <p:blipFill>
          <a:blip r:embed="rId3" cstate="print"/>
          <a:srcRect/>
          <a:stretch>
            <a:fillRect/>
          </a:stretch>
        </p:blipFill>
        <p:spPr bwMode="auto">
          <a:xfrm>
            <a:off x="5562600" y="2209800"/>
            <a:ext cx="3276600" cy="2015566"/>
          </a:xfrm>
          <a:prstGeom prst="rect">
            <a:avLst/>
          </a:prstGeom>
          <a:noFill/>
          <a:ln w="9525">
            <a:noFill/>
            <a:miter lim="800000"/>
            <a:headEnd/>
            <a:tailEnd/>
          </a:ln>
          <a:effectLst/>
        </p:spPr>
      </p:pic>
      <p:pic>
        <p:nvPicPr>
          <p:cNvPr id="36866" name="Picture 2" descr="http://t3.gstatic.com/images?q=tbn:ANd9GcTzzy-JcmIiC_VrKIS9UUndvsf0MCexVwlzAqCjofBLaaolmqLzUw"/>
          <p:cNvPicPr>
            <a:picLocks noChangeAspect="1" noChangeArrowheads="1"/>
          </p:cNvPicPr>
          <p:nvPr/>
        </p:nvPicPr>
        <p:blipFill>
          <a:blip r:embed="rId4" cstate="print"/>
          <a:srcRect/>
          <a:stretch>
            <a:fillRect/>
          </a:stretch>
        </p:blipFill>
        <p:spPr bwMode="auto">
          <a:xfrm>
            <a:off x="2743200" y="4876800"/>
            <a:ext cx="2762250" cy="165735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61288"/>
          </a:xfrm>
        </p:spPr>
        <p:txBody>
          <a:bodyPr/>
          <a:lstStyle/>
          <a:p>
            <a:pPr eaLnBrk="1" fontAlgn="auto" hangingPunct="1">
              <a:spcAft>
                <a:spcPts val="0"/>
              </a:spcAft>
              <a:defRPr/>
            </a:pPr>
            <a:r>
              <a:rPr lang="en-US" sz="3600" dirty="0" smtClean="0"/>
              <a:t>Magnetic Force  has unique characteristics</a:t>
            </a:r>
            <a:endParaRPr lang="en-US" sz="3600" dirty="0"/>
          </a:p>
        </p:txBody>
      </p:sp>
      <p:pic>
        <p:nvPicPr>
          <p:cNvPr id="5" name="Picture 6"/>
          <p:cNvPicPr>
            <a:picLocks noChangeAspect="1" noChangeArrowheads="1"/>
          </p:cNvPicPr>
          <p:nvPr/>
        </p:nvPicPr>
        <p:blipFill>
          <a:blip r:embed="rId3" cstate="print"/>
          <a:srcRect/>
          <a:stretch>
            <a:fillRect/>
          </a:stretch>
        </p:blipFill>
        <p:spPr bwMode="auto">
          <a:xfrm rot="1193463">
            <a:off x="5338042" y="3041399"/>
            <a:ext cx="3733800" cy="1078883"/>
          </a:xfrm>
          <a:prstGeom prst="rect">
            <a:avLst/>
          </a:prstGeom>
          <a:noFill/>
          <a:ln w="9525">
            <a:noFill/>
            <a:miter lim="800000"/>
            <a:headEnd/>
            <a:tailEnd/>
          </a:ln>
        </p:spPr>
      </p:pic>
      <p:sp>
        <p:nvSpPr>
          <p:cNvPr id="2" name="Content Placeholder 1"/>
          <p:cNvSpPr>
            <a:spLocks noGrp="1"/>
          </p:cNvSpPr>
          <p:nvPr>
            <p:ph sz="half" idx="1"/>
          </p:nvPr>
        </p:nvSpPr>
        <p:spPr>
          <a:xfrm>
            <a:off x="457200" y="1676400"/>
            <a:ext cx="5486400" cy="4952999"/>
          </a:xfrm>
        </p:spPr>
        <p:txBody>
          <a:bodyPr rtlCol="0">
            <a:normAutofit fontScale="92500"/>
          </a:bodyPr>
          <a:lstStyle/>
          <a:p>
            <a:pPr eaLnBrk="1" fontAlgn="auto" hangingPunct="1">
              <a:spcAft>
                <a:spcPts val="0"/>
              </a:spcAft>
              <a:defRPr/>
            </a:pPr>
            <a:r>
              <a:rPr lang="en-US" dirty="0" smtClean="0"/>
              <a:t>Magnetic force works at a distance </a:t>
            </a:r>
          </a:p>
          <a:p>
            <a:pPr eaLnBrk="1" fontAlgn="auto" hangingPunct="1">
              <a:spcAft>
                <a:spcPts val="0"/>
              </a:spcAft>
              <a:defRPr/>
            </a:pPr>
            <a:r>
              <a:rPr lang="en-US" dirty="0" smtClean="0"/>
              <a:t>As the distance between a magnet and a magnetic object INCREASES the force of the magnetism DECREASES</a:t>
            </a:r>
          </a:p>
          <a:p>
            <a:pPr eaLnBrk="1" fontAlgn="auto" hangingPunct="1">
              <a:spcAft>
                <a:spcPts val="0"/>
              </a:spcAft>
              <a:defRPr/>
            </a:pPr>
            <a:r>
              <a:rPr lang="en-US" dirty="0" smtClean="0"/>
              <a:t>All magnets have a north pole and a south pole </a:t>
            </a:r>
          </a:p>
          <a:p>
            <a:pPr eaLnBrk="1" fontAlgn="auto" hangingPunct="1">
              <a:spcAft>
                <a:spcPts val="0"/>
              </a:spcAft>
              <a:defRPr/>
            </a:pPr>
            <a:r>
              <a:rPr lang="en-US" dirty="0" smtClean="0"/>
              <a:t>Opposite poles ATTRACT, or pull on, each other</a:t>
            </a:r>
          </a:p>
          <a:p>
            <a:pPr eaLnBrk="1" fontAlgn="auto" hangingPunct="1">
              <a:spcAft>
                <a:spcPts val="0"/>
              </a:spcAft>
              <a:defRPr/>
            </a:pPr>
            <a:r>
              <a:rPr lang="en-US" dirty="0" smtClean="0"/>
              <a:t>Like poles REPEL, or push against, each other</a:t>
            </a:r>
          </a:p>
          <a:p>
            <a:pPr eaLnBrk="1" fontAlgn="auto" hangingPunct="1">
              <a:spcAft>
                <a:spcPts val="0"/>
              </a:spcAft>
              <a:defRPr/>
            </a:pPr>
            <a:r>
              <a:rPr lang="en-US" dirty="0" smtClean="0"/>
              <a:t>Magnetism is strongest near the magnet’s poles</a:t>
            </a:r>
          </a:p>
          <a:p>
            <a:pPr eaLnBrk="1" fontAlgn="auto" hangingPunct="1">
              <a:spcAft>
                <a:spcPts val="0"/>
              </a:spcAft>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3760</TotalTime>
  <Words>2000</Words>
  <Application>Microsoft Office PowerPoint</Application>
  <PresentationFormat>On-screen Show (4:3)</PresentationFormat>
  <Paragraphs>210</Paragraphs>
  <Slides>30</Slides>
  <Notes>18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Elementary Science</vt:lpstr>
      <vt:lpstr>SC. 5.P.13.1</vt:lpstr>
      <vt:lpstr>What is a force?</vt:lpstr>
      <vt:lpstr>Gravity</vt:lpstr>
      <vt:lpstr>Gravity has unique characteristics</vt:lpstr>
      <vt:lpstr>Friction </vt:lpstr>
      <vt:lpstr>Friction has unique characteristics</vt:lpstr>
      <vt:lpstr>Magnetic Force </vt:lpstr>
      <vt:lpstr>Magnetic Force  has unique characteristics</vt:lpstr>
      <vt:lpstr>Summarizing</vt:lpstr>
      <vt:lpstr>Forces change motion</vt:lpstr>
      <vt:lpstr>Greater mass requires greater force</vt:lpstr>
      <vt:lpstr>Forces work together</vt:lpstr>
      <vt:lpstr>Air resistance is friction with air</vt:lpstr>
      <vt:lpstr>Summarizing</vt:lpstr>
      <vt:lpstr>Slide 16</vt:lpstr>
      <vt:lpstr>  C is correct!!!</vt:lpstr>
      <vt:lpstr>Slide 18</vt:lpstr>
      <vt:lpstr>  C is correct!!!</vt:lpstr>
      <vt:lpstr>Slide 20</vt:lpstr>
      <vt:lpstr>C is correct!!!</vt:lpstr>
      <vt:lpstr>Slide 22</vt:lpstr>
      <vt:lpstr>A is correct!!!</vt:lpstr>
      <vt:lpstr>Summarizing</vt:lpstr>
      <vt:lpstr>Check Your Understanding</vt:lpstr>
      <vt:lpstr>Check Your Understanding</vt:lpstr>
      <vt:lpstr>Check Your Understanding</vt:lpstr>
      <vt:lpstr>Check Your Understanding</vt:lpstr>
      <vt:lpstr>Check Your Answers</vt:lpstr>
      <vt:lpstr>Summary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318</cp:revision>
  <dcterms:created xsi:type="dcterms:W3CDTF">2009-01-20T16:21:40Z</dcterms:created>
  <dcterms:modified xsi:type="dcterms:W3CDTF">2012-02-02T15:37:13Z</dcterms:modified>
</cp:coreProperties>
</file>