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handoutMasterIdLst>
    <p:handoutMasterId r:id="rId35"/>
  </p:handoutMasterIdLst>
  <p:sldIdLst>
    <p:sldId id="266" r:id="rId2"/>
    <p:sldId id="359" r:id="rId3"/>
    <p:sldId id="394" r:id="rId4"/>
    <p:sldId id="395" r:id="rId5"/>
    <p:sldId id="407" r:id="rId6"/>
    <p:sldId id="391" r:id="rId7"/>
    <p:sldId id="383" r:id="rId8"/>
    <p:sldId id="397" r:id="rId9"/>
    <p:sldId id="373" r:id="rId10"/>
    <p:sldId id="375" r:id="rId11"/>
    <p:sldId id="406" r:id="rId12"/>
    <p:sldId id="384" r:id="rId13"/>
    <p:sldId id="385" r:id="rId14"/>
    <p:sldId id="386" r:id="rId15"/>
    <p:sldId id="400" r:id="rId16"/>
    <p:sldId id="398" r:id="rId17"/>
    <p:sldId id="399" r:id="rId18"/>
    <p:sldId id="401" r:id="rId19"/>
    <p:sldId id="387" r:id="rId20"/>
    <p:sldId id="388" r:id="rId21"/>
    <p:sldId id="402" r:id="rId22"/>
    <p:sldId id="403" r:id="rId23"/>
    <p:sldId id="404" r:id="rId24"/>
    <p:sldId id="408" r:id="rId25"/>
    <p:sldId id="409" r:id="rId26"/>
    <p:sldId id="378" r:id="rId27"/>
    <p:sldId id="362" r:id="rId28"/>
    <p:sldId id="389" r:id="rId29"/>
    <p:sldId id="405" r:id="rId30"/>
    <p:sldId id="410" r:id="rId31"/>
    <p:sldId id="377" r:id="rId32"/>
    <p:sldId id="381" r:id="rId3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BFCC8"/>
    <a:srgbClr val="009900"/>
    <a:srgbClr val="CC00FF"/>
    <a:srgbClr val="F6E998"/>
    <a:srgbClr val="996633"/>
    <a:srgbClr val="CCFF99"/>
    <a:srgbClr val="686E6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01" autoAdjust="0"/>
    <p:restoredTop sz="79052" autoAdjust="0"/>
  </p:normalViewPr>
  <p:slideViewPr>
    <p:cSldViewPr>
      <p:cViewPr varScale="1">
        <p:scale>
          <a:sx n="58" d="100"/>
          <a:sy n="58" d="100"/>
        </p:scale>
        <p:origin x="-87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CBD8E068-6AE3-4DDF-BD15-EDE9E3E2BB14}" type="datetimeFigureOut">
              <a:rPr lang="en-US"/>
              <a:pPr>
                <a:defRPr/>
              </a:pPr>
              <a:t>2/14/2012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E2CB6B1B-FC25-4C08-A8DA-C7B1E1FA41B1}"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55D5FBAA-8CD7-48DA-966B-4136B8DB4709}" type="datetimeFigureOut">
              <a:rPr lang="en-US"/>
              <a:pPr>
                <a:defRPr/>
              </a:pPr>
              <a:t>2/14/2012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440F13EE-4DF7-4EEE-B5A5-D807D1A2B43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Benchmark Clarifications </a:t>
            </a:r>
          </a:p>
          <a:p>
            <a:r>
              <a:rPr lang="en-US" sz="1200" kern="1200" baseline="0" dirty="0" smtClean="0">
                <a:solidFill>
                  <a:schemeClr val="tx1"/>
                </a:solidFill>
                <a:latin typeface="+mn-lt"/>
                <a:ea typeface="+mn-ea"/>
                <a:cs typeface="+mn-cs"/>
              </a:rPr>
              <a:t>Students will describe the relationship among mass, force, and motion. </a:t>
            </a:r>
          </a:p>
          <a:p>
            <a:r>
              <a:rPr lang="en-US" sz="1200" kern="1200" baseline="0" dirty="0" smtClean="0">
                <a:solidFill>
                  <a:schemeClr val="tx1"/>
                </a:solidFill>
                <a:latin typeface="+mn-lt"/>
                <a:ea typeface="+mn-ea"/>
                <a:cs typeface="+mn-cs"/>
              </a:rPr>
              <a:t>Students will identify and/or describe that an object in motion always changes its position and may change its direction. </a:t>
            </a:r>
          </a:p>
          <a:p>
            <a:r>
              <a:rPr lang="en-US" sz="1200" kern="1200" baseline="0" dirty="0" smtClean="0">
                <a:solidFill>
                  <a:schemeClr val="tx1"/>
                </a:solidFill>
                <a:latin typeface="+mn-lt"/>
                <a:ea typeface="+mn-ea"/>
                <a:cs typeface="+mn-cs"/>
              </a:rPr>
              <a:t>Students will describe that the speed of an object is determined by the distance an object travels and the time it takes the object to travel that distance. </a:t>
            </a:r>
          </a:p>
          <a:p>
            <a:r>
              <a:rPr lang="en-US" sz="1200" kern="1200" baseline="0" dirty="0" smtClean="0">
                <a:solidFill>
                  <a:schemeClr val="tx1"/>
                </a:solidFill>
                <a:latin typeface="+mn-lt"/>
                <a:ea typeface="+mn-ea"/>
                <a:cs typeface="+mn-cs"/>
              </a:rPr>
              <a:t>Students will describe that objects can move at different speeds. </a:t>
            </a:r>
          </a:p>
          <a:p>
            <a:r>
              <a:rPr lang="en-US" sz="1200" b="1" kern="1200" baseline="0" dirty="0" smtClean="0">
                <a:solidFill>
                  <a:schemeClr val="tx1"/>
                </a:solidFill>
                <a:latin typeface="+mn-lt"/>
                <a:ea typeface="+mn-ea"/>
                <a:cs typeface="+mn-cs"/>
              </a:rPr>
              <a:t>Content Limits </a:t>
            </a:r>
          </a:p>
          <a:p>
            <a:r>
              <a:rPr lang="en-US" sz="1200" kern="1200" baseline="0" dirty="0" smtClean="0">
                <a:solidFill>
                  <a:schemeClr val="tx1"/>
                </a:solidFill>
                <a:latin typeface="+mn-lt"/>
                <a:ea typeface="+mn-ea"/>
                <a:cs typeface="+mn-cs"/>
              </a:rPr>
              <a:t>Items assessing relationship between mass, force, and motion are limited to a conceptual understanding. Items will not involve mathematical calculations or formulas. </a:t>
            </a:r>
          </a:p>
          <a:p>
            <a:r>
              <a:rPr lang="en-US" sz="1200" kern="1200" baseline="0" dirty="0" smtClean="0">
                <a:solidFill>
                  <a:schemeClr val="tx1"/>
                </a:solidFill>
                <a:latin typeface="+mn-lt"/>
                <a:ea typeface="+mn-ea"/>
                <a:cs typeface="+mn-cs"/>
              </a:rPr>
              <a:t>Items will address a conceptual understanding of speed and not require mathematical computations. </a:t>
            </a:r>
          </a:p>
          <a:p>
            <a:r>
              <a:rPr lang="en-US" sz="1200" kern="1200" baseline="0" dirty="0" smtClean="0">
                <a:solidFill>
                  <a:schemeClr val="tx1"/>
                </a:solidFill>
                <a:latin typeface="+mn-lt"/>
                <a:ea typeface="+mn-ea"/>
                <a:cs typeface="+mn-cs"/>
              </a:rPr>
              <a:t>Items may require the identification of the direction of motion but not the magnitude of motion. </a:t>
            </a:r>
          </a:p>
          <a:p>
            <a:r>
              <a:rPr lang="en-US" sz="1200" kern="1200" baseline="0" dirty="0" smtClean="0">
                <a:solidFill>
                  <a:schemeClr val="tx1"/>
                </a:solidFill>
                <a:latin typeface="+mn-lt"/>
                <a:ea typeface="+mn-ea"/>
                <a:cs typeface="+mn-cs"/>
              </a:rPr>
              <a:t>Items may refer to balanced forces and/or unbalanced forces but not net force. </a:t>
            </a:r>
          </a:p>
          <a:p>
            <a:r>
              <a:rPr lang="en-US" sz="1200" kern="1200" baseline="0" dirty="0" smtClean="0">
                <a:solidFill>
                  <a:schemeClr val="tx1"/>
                </a:solidFill>
                <a:latin typeface="+mn-lt"/>
                <a:ea typeface="+mn-ea"/>
                <a:cs typeface="+mn-cs"/>
              </a:rPr>
              <a:t>Items assessing forces applied to objects of different masses are limited to pushes, pulls, and friction. </a:t>
            </a:r>
            <a:endParaRPr lang="en-US" sz="1200" b="1"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Balanced</a:t>
            </a:r>
            <a:r>
              <a:rPr lang="en-US" sz="1200" kern="1200" baseline="0" dirty="0" smtClean="0">
                <a:solidFill>
                  <a:schemeClr val="tx1"/>
                </a:solidFill>
                <a:latin typeface="+mn-lt"/>
                <a:ea typeface="+mn-ea"/>
                <a:cs typeface="+mn-cs"/>
              </a:rPr>
              <a:t> forces: no change in motion, opposing forces are equal in strength</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mn-lt"/>
                <a:ea typeface="+mn-ea"/>
                <a:cs typeface="+mn-cs"/>
              </a:rPr>
              <a:t>Unbalanced forces: change in motion (change in speed or direction), opposing forces are unequal in strength</a:t>
            </a: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Acceleration means a change in motion.  Acceleration can mean a change in speed (faster/slower) or a change in direction.</a:t>
            </a: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noRot="1" noChangeAspect="1" noTextEdit="1"/>
          </p:cNvSpPr>
          <p:nvPr>
            <p:ph type="sldImg"/>
          </p:nvPr>
        </p:nvSpPr>
        <p:spPr bwMode="auto">
          <a:noFill/>
          <a:ln>
            <a:solidFill>
              <a:srgbClr val="000000"/>
            </a:solidFill>
            <a:miter lim="800000"/>
            <a:headEnd/>
            <a:tailEnd/>
          </a:ln>
        </p:spPr>
      </p:sp>
      <p:sp>
        <p:nvSpPr>
          <p:cNvPr id="112642"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Space probes are released in deep space and are thereby not pulled into orbit by the gravitational</a:t>
            </a:r>
            <a:r>
              <a:rPr lang="en-US" baseline="0" dirty="0" smtClean="0"/>
              <a:t> forces of planets.</a:t>
            </a: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16</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a:t>
            </a:r>
            <a:r>
              <a:rPr lang="en-US" baseline="0" dirty="0" smtClean="0"/>
              <a:t> the net force equals zero (by having all forces acting on an object equal and opposite) there is no change in the motion of an object.  Then the net force is not zero (by having forces of unequal strength act on an object) then there will be a change in motion of the object.  Changes in motion can include: start, stop, increased speed, decreased speed, change in direction, this is also called acceleration.  </a:t>
            </a: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17</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19</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noRot="1" noChangeAspect="1" noTextEdit="1"/>
          </p:cNvSpPr>
          <p:nvPr>
            <p:ph type="sldImg"/>
          </p:nvPr>
        </p:nvSpPr>
        <p:spPr bwMode="auto">
          <a:noFill/>
          <a:ln>
            <a:solidFill>
              <a:srgbClr val="000000"/>
            </a:solidFill>
            <a:miter lim="800000"/>
            <a:headEnd/>
            <a:tailEnd/>
          </a:ln>
        </p:spPr>
      </p:sp>
      <p:sp>
        <p:nvSpPr>
          <p:cNvPr id="112642"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Unbalanced</a:t>
            </a:r>
            <a:r>
              <a:rPr lang="en-US" baseline="0" dirty="0" smtClean="0"/>
              <a:t> forces always result in a change in motion</a:t>
            </a:r>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Possible answers: Balanced is when the forces on each side of an object are equal</a:t>
            </a:r>
            <a:r>
              <a:rPr lang="en-US" sz="1200" kern="1200" baseline="0" dirty="0" smtClean="0">
                <a:solidFill>
                  <a:schemeClr val="tx1"/>
                </a:solidFill>
                <a:latin typeface="+mn-lt"/>
                <a:ea typeface="+mn-ea"/>
                <a:cs typeface="+mn-cs"/>
              </a:rPr>
              <a:t> and there is no change in motion. Examples may include anything that is holding still or anything that continues in a straight line at an unwavering speed (such as a probe in deep space). </a:t>
            </a:r>
            <a:r>
              <a:rPr lang="en-US" sz="1200" kern="1200" dirty="0" smtClean="0">
                <a:solidFill>
                  <a:schemeClr val="tx1"/>
                </a:solidFill>
                <a:latin typeface="+mn-lt"/>
                <a:ea typeface="+mn-ea"/>
                <a:cs typeface="+mn-cs"/>
              </a:rPr>
              <a:t> Unbalanced is when the forces are unequal with a resulting change in motion.  Examples can include anything that starts/stops/goes faster/goes slower/ changes direction.</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26</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31</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32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Balanced forces- </a:t>
            </a:r>
            <a:r>
              <a:rPr lang="en-US" dirty="0" smtClean="0"/>
              <a:t>When forces are equally as strong on both sides </a:t>
            </a:r>
            <a:endParaRPr lang="en-US" sz="1200" dirty="0" smtClean="0"/>
          </a:p>
          <a:p>
            <a:r>
              <a:rPr lang="en-US" sz="1200" dirty="0" smtClean="0"/>
              <a:t>Unbalanced</a:t>
            </a:r>
            <a:r>
              <a:rPr lang="en-US" sz="1200" baseline="0" dirty="0" smtClean="0"/>
              <a:t> forces- </a:t>
            </a:r>
            <a:r>
              <a:rPr lang="en-US" sz="1200" dirty="0" smtClean="0"/>
              <a:t>Forces that are not equal in size.</a:t>
            </a:r>
            <a:r>
              <a:rPr lang="en-US" sz="1200" baseline="0" dirty="0" smtClean="0"/>
              <a:t>  Unbalanced forces always cause a change in motion.</a:t>
            </a:r>
            <a:endParaRPr lang="en-US" sz="1200" b="1" i="1" u="sng"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aseline="0" dirty="0" smtClean="0"/>
              <a:t>Force- </a:t>
            </a:r>
            <a:r>
              <a:rPr lang="en-US" sz="1200" dirty="0" smtClean="0"/>
              <a:t>A </a:t>
            </a:r>
            <a:r>
              <a:rPr lang="en-US" sz="1200" dirty="0" smtClean="0">
                <a:solidFill>
                  <a:srgbClr val="FF0000"/>
                </a:solidFill>
              </a:rPr>
              <a:t>force</a:t>
            </a:r>
            <a:r>
              <a:rPr lang="en-US" sz="1200" dirty="0" smtClean="0"/>
              <a:t> is a push or pull that causes an object to move, stop, or change direction</a:t>
            </a:r>
            <a:endParaRPr lang="en-US" sz="1200" baseline="0" dirty="0" smtClean="0"/>
          </a:p>
          <a:p>
            <a:r>
              <a:rPr lang="en-US" sz="1200" baseline="0" dirty="0" smtClean="0"/>
              <a:t>Net force- The sum of all forces acting on an object.</a:t>
            </a:r>
          </a:p>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to students that force is a push or pull</a:t>
            </a:r>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Balanced</a:t>
            </a:r>
            <a:r>
              <a:rPr lang="en-US" baseline="0" dirty="0" smtClean="0"/>
              <a:t> forces does </a:t>
            </a:r>
            <a:r>
              <a:rPr lang="en-US" u="sng" baseline="0" dirty="0" smtClean="0"/>
              <a:t>not </a:t>
            </a:r>
            <a:r>
              <a:rPr lang="en-US" u="none" baseline="0" dirty="0" smtClean="0"/>
              <a:t>necessarily  </a:t>
            </a:r>
            <a:r>
              <a:rPr lang="en-US" baseline="0" dirty="0" smtClean="0"/>
              <a:t>mean that an object is motionless.  A space probe moving in a straight line through the solar system has balanced forces acting on it, it neither changes speed nor direction.</a:t>
            </a: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important to note that balanced forces mean NO CHANGE</a:t>
            </a:r>
            <a:r>
              <a:rPr lang="en-US" baseline="0" dirty="0" smtClean="0"/>
              <a:t> in motion-it does not mean an object must be still.  </a:t>
            </a: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Rot="1" noChangeAspect="1" noTextEdit="1"/>
          </p:cNvSpPr>
          <p:nvPr>
            <p:ph type="sldImg"/>
          </p:nvPr>
        </p:nvSpPr>
        <p:spPr bwMode="auto">
          <a:noFill/>
          <a:ln>
            <a:solidFill>
              <a:srgbClr val="000000"/>
            </a:solidFill>
            <a:miter lim="800000"/>
            <a:headEnd/>
            <a:tailEnd/>
          </a:ln>
        </p:spPr>
      </p:sp>
      <p:sp>
        <p:nvSpPr>
          <p:cNvPr id="101378"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(Insert</a:t>
            </a:r>
            <a:r>
              <a:rPr lang="en-US" baseline="0" dirty="0" smtClean="0"/>
              <a:t> Teacher instructional notes)</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noRot="1" noChangeAspect="1" noTextEdit="1"/>
          </p:cNvSpPr>
          <p:nvPr>
            <p:ph type="sldImg"/>
          </p:nvPr>
        </p:nvSpPr>
        <p:spPr bwMode="auto">
          <a:noFill/>
          <a:ln>
            <a:solidFill>
              <a:srgbClr val="000000"/>
            </a:solidFill>
            <a:miter lim="800000"/>
            <a:headEnd/>
            <a:tailEnd/>
          </a:ln>
        </p:spPr>
      </p:sp>
      <p:sp>
        <p:nvSpPr>
          <p:cNvPr id="112642"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9696DA4-BC2B-4F83-81FC-04F4300EDB93}" type="datetimeFigureOut">
              <a:rPr lang="en-US"/>
              <a:pPr>
                <a:defRPr/>
              </a:pPr>
              <a:t>2/14/2012</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dirty="0"/>
          </a:p>
        </p:txBody>
      </p:sp>
      <p:sp>
        <p:nvSpPr>
          <p:cNvPr id="6" name="Slide Number Placeholder 26"/>
          <p:cNvSpPr>
            <a:spLocks noGrp="1"/>
          </p:cNvSpPr>
          <p:nvPr>
            <p:ph type="sldNum" sz="quarter" idx="12"/>
          </p:nvPr>
        </p:nvSpPr>
        <p:spPr/>
        <p:txBody>
          <a:bodyPr/>
          <a:lstStyle>
            <a:lvl1pPr>
              <a:defRPr/>
            </a:lvl1pPr>
          </a:lstStyle>
          <a:p>
            <a:pPr>
              <a:defRPr/>
            </a:pPr>
            <a:fld id="{F20476D9-3898-42DB-BCAA-732B5145AB23}"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134A472-1420-495A-BAEC-4D92DA48C058}" type="datetimeFigureOut">
              <a:rPr lang="en-US"/>
              <a:pPr>
                <a:defRPr/>
              </a:pPr>
              <a:t>2/14/2012</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01E2CEC4-5A96-4407-942A-72231C7AE52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24BB183-4AB9-4A89-BDD7-BDB8404D032F}" type="datetimeFigureOut">
              <a:rPr lang="en-US"/>
              <a:pPr>
                <a:defRPr/>
              </a:pPr>
              <a:t>2/14/2012</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CA6867A8-6632-4D55-A8B5-6501D81870A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935163"/>
            <a:ext cx="4038600"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35163"/>
            <a:ext cx="4038600"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6056430D-FF18-407A-930F-746568F51867}" type="datetimeFigureOut">
              <a:rPr lang="en-US"/>
              <a:pPr>
                <a:defRPr/>
              </a:pPr>
              <a:t>2/14/2012</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BED3BB70-731D-4062-BAE5-F74CEAF5A3BA}"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935163"/>
            <a:ext cx="8229600" cy="4389437"/>
          </a:xfrm>
        </p:spPr>
        <p:txBody>
          <a:bodyPr/>
          <a:lstStyle/>
          <a:p>
            <a:pPr lvl="0"/>
            <a:endParaRPr lang="en-US" noProof="0" dirty="0"/>
          </a:p>
        </p:txBody>
      </p:sp>
      <p:sp>
        <p:nvSpPr>
          <p:cNvPr id="4" name="Date Placeholder 9"/>
          <p:cNvSpPr>
            <a:spLocks noGrp="1"/>
          </p:cNvSpPr>
          <p:nvPr>
            <p:ph type="dt" sz="half" idx="10"/>
          </p:nvPr>
        </p:nvSpPr>
        <p:spPr/>
        <p:txBody>
          <a:bodyPr/>
          <a:lstStyle>
            <a:lvl1pPr>
              <a:defRPr/>
            </a:lvl1pPr>
          </a:lstStyle>
          <a:p>
            <a:pPr>
              <a:defRPr/>
            </a:pPr>
            <a:fld id="{E8C7F030-BD93-460A-882E-0E8C68FCB0A5}" type="datetimeFigureOut">
              <a:rPr lang="en-US"/>
              <a:pPr>
                <a:defRPr/>
              </a:pPr>
              <a:t>2/14/2012</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F70A69AE-5AC8-44CB-A4AA-95EB98E5B4E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CC17B18-3413-43C0-84B4-BDF6D7470265}" type="datetimeFigureOut">
              <a:rPr lang="en-US"/>
              <a:pPr>
                <a:defRPr/>
              </a:pPr>
              <a:t>2/14/2012</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90230D9C-7CE9-4557-9900-C18920AA5E9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F40ED4D-B525-4EDD-A0FA-F2C1AD1F6A23}" type="datetimeFigureOut">
              <a:rPr lang="en-US"/>
              <a:pPr>
                <a:defRPr/>
              </a:pPr>
              <a:t>2/14/2012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215595F-57C3-4880-BCB5-5DAFF4214BE1}"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51EA952-3E3D-49F8-AD90-6070456C313D}" type="datetimeFigureOut">
              <a:rPr lang="en-US"/>
              <a:pPr>
                <a:defRPr/>
              </a:pPr>
              <a:t>2/14/2012</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A0459C2F-F126-44FE-B31F-21A8C4EADEC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A1D7989B-A590-4FC6-AD9F-228DD6EC92F4}" type="datetimeFigureOut">
              <a:rPr lang="en-US"/>
              <a:pPr>
                <a:defRPr/>
              </a:pPr>
              <a:t>2/14/2012</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dirty="0"/>
          </a:p>
        </p:txBody>
      </p:sp>
      <p:sp>
        <p:nvSpPr>
          <p:cNvPr id="9" name="Slide Number Placeholder 17"/>
          <p:cNvSpPr>
            <a:spLocks noGrp="1"/>
          </p:cNvSpPr>
          <p:nvPr>
            <p:ph type="sldNum" sz="quarter" idx="12"/>
          </p:nvPr>
        </p:nvSpPr>
        <p:spPr/>
        <p:txBody>
          <a:bodyPr/>
          <a:lstStyle>
            <a:lvl1pPr>
              <a:defRPr/>
            </a:lvl1pPr>
          </a:lstStyle>
          <a:p>
            <a:pPr>
              <a:defRPr/>
            </a:pPr>
            <a:fld id="{F25FE8C9-471B-4BDE-8A96-75D59DE55F6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81C95CDE-A5D6-4B1D-9C1A-9C1230ACEF68}" type="datetimeFigureOut">
              <a:rPr lang="en-US"/>
              <a:pPr>
                <a:defRPr/>
              </a:pPr>
              <a:t>2/14/2012</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20D2DB78-D19E-4380-B7C7-1FE31EFE8CC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3D5A2F9-2611-45AD-B8C7-3D941AEB4917}" type="datetimeFigureOut">
              <a:rPr lang="en-US"/>
              <a:pPr>
                <a:defRPr/>
              </a:pPr>
              <a:t>2/14/2012</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56C79772-C0C0-4DAB-8D8F-C5CDEDA94E7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53ED742-1B5E-49EC-B26C-37BB3AF3A8F8}" type="datetimeFigureOut">
              <a:rPr lang="en-US"/>
              <a:pPr>
                <a:defRPr/>
              </a:pPr>
              <a:t>2/14/2012</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FA09D3EF-840F-4611-9AE8-31A8A892718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960148C8-66BC-4FF3-AFC9-3D48150B6DDC}" type="datetimeFigureOut">
              <a:rPr lang="en-US"/>
              <a:pPr>
                <a:defRPr/>
              </a:pPr>
              <a:t>2/14/2012</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FC2E5AB-E5C7-4296-9C4B-23D0547BBE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FA0C22CC-5835-4554-97A1-C00CB03679B7}" type="datetimeFigureOut">
              <a:rPr lang="en-US"/>
              <a:pPr>
                <a:defRPr/>
              </a:pPr>
              <a:t>2/14/2012</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4C2F10CC-0644-4E66-82A1-0C9BFA004F4A}"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grpSp>
    </p:spTree>
  </p:cSld>
  <p:clrMap bg1="lt1" tx1="dk1" bg2="lt2" tx2="dk2" accent1="accent1" accent2="accent2" accent3="accent3" accent4="accent4" accent5="accent5" accent6="accent6" hlink="hlink" folHlink="folHlink"/>
  <p:sldLayoutIdLst>
    <p:sldLayoutId id="2147483698" r:id="rId1"/>
    <p:sldLayoutId id="2147483697" r:id="rId2"/>
    <p:sldLayoutId id="2147483699" r:id="rId3"/>
    <p:sldLayoutId id="2147483696" r:id="rId4"/>
    <p:sldLayoutId id="2147483695" r:id="rId5"/>
    <p:sldLayoutId id="2147483694" r:id="rId6"/>
    <p:sldLayoutId id="2147483693" r:id="rId7"/>
    <p:sldLayoutId id="2147483692" r:id="rId8"/>
    <p:sldLayoutId id="2147483700" r:id="rId9"/>
    <p:sldLayoutId id="2147483691" r:id="rId10"/>
    <p:sldLayoutId id="2147483690" r:id="rId11"/>
    <p:sldLayoutId id="2147483689" r:id="rId12"/>
    <p:sldLayoutId id="2147483688" r:id="rId13"/>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7.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6.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8.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9.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14400" y="1295400"/>
            <a:ext cx="7580376" cy="762000"/>
          </a:xfrm>
        </p:spPr>
        <p:txBody>
          <a:bodyPr>
            <a:normAutofit fontScale="90000"/>
          </a:bodyPr>
          <a:lstStyle/>
          <a:p>
            <a:pPr algn="just" eaLnBrk="1" fontAlgn="auto" hangingPunct="1">
              <a:spcAft>
                <a:spcPts val="0"/>
              </a:spcAft>
              <a:defRPr/>
            </a:pPr>
            <a:r>
              <a:rPr lang="en-US" dirty="0" smtClean="0"/>
              <a:t>Elementary Science</a:t>
            </a:r>
            <a:endParaRPr lang="en-US" dirty="0"/>
          </a:p>
        </p:txBody>
      </p:sp>
      <p:sp>
        <p:nvSpPr>
          <p:cNvPr id="17410" name="Content Placeholder 5"/>
          <p:cNvSpPr>
            <a:spLocks noGrp="1"/>
          </p:cNvSpPr>
          <p:nvPr>
            <p:ph type="subTitle" idx="1"/>
          </p:nvPr>
        </p:nvSpPr>
        <p:spPr>
          <a:xfrm>
            <a:off x="3657600" y="2819400"/>
            <a:ext cx="4724400" cy="1114425"/>
          </a:xfrm>
        </p:spPr>
        <p:txBody>
          <a:bodyPr/>
          <a:lstStyle/>
          <a:p>
            <a:pPr marR="0" algn="l" eaLnBrk="1" hangingPunct="1"/>
            <a:r>
              <a:rPr lang="en-US" sz="3600" b="1" dirty="0" smtClean="0"/>
              <a:t>Science Focus Lesson</a:t>
            </a:r>
          </a:p>
          <a:p>
            <a:pPr marR="0" algn="l" eaLnBrk="1" hangingPunct="1"/>
            <a:r>
              <a:rPr lang="en-US" sz="3600" dirty="0" smtClean="0"/>
              <a:t>SC.5.P.13.2</a:t>
            </a:r>
          </a:p>
          <a:p>
            <a:pPr marR="0" algn="l" eaLnBrk="1" hangingPunct="1"/>
            <a:r>
              <a:rPr lang="en-US" sz="3600" b="1" dirty="0" smtClean="0"/>
              <a:t>Net Forces</a:t>
            </a:r>
          </a:p>
        </p:txBody>
      </p:sp>
      <p:pic>
        <p:nvPicPr>
          <p:cNvPr id="17411" name="Picture 6" descr="magnifying.jpg"/>
          <p:cNvPicPr>
            <a:picLocks noChangeAspect="1"/>
          </p:cNvPicPr>
          <p:nvPr/>
        </p:nvPicPr>
        <p:blipFill>
          <a:blip r:embed="rId3" cstate="print"/>
          <a:srcRect/>
          <a:stretch>
            <a:fillRect/>
          </a:stretch>
        </p:blipFill>
        <p:spPr bwMode="auto">
          <a:xfrm>
            <a:off x="762000" y="2322513"/>
            <a:ext cx="2590800" cy="3579812"/>
          </a:xfrm>
          <a:prstGeom prst="rect">
            <a:avLst/>
          </a:prstGeom>
          <a:noFill/>
          <a:ln w="9525">
            <a:noFill/>
            <a:miter lim="800000"/>
            <a:headEnd/>
            <a:tailEnd/>
          </a:ln>
        </p:spPr>
      </p:pic>
      <p:sp>
        <p:nvSpPr>
          <p:cNvPr id="6" name="TextBox 5"/>
          <p:cNvSpPr txBox="1"/>
          <p:nvPr/>
        </p:nvSpPr>
        <p:spPr>
          <a:xfrm>
            <a:off x="3733800" y="6019800"/>
            <a:ext cx="4572000" cy="369332"/>
          </a:xfrm>
          <a:prstGeom prst="rect">
            <a:avLst/>
          </a:prstGeom>
          <a:noFill/>
        </p:spPr>
        <p:txBody>
          <a:bodyPr wrap="square" rtlCol="0">
            <a:spAutoFit/>
          </a:bodyPr>
          <a:lstStyle/>
          <a:p>
            <a:r>
              <a:rPr lang="en-US" dirty="0" smtClean="0"/>
              <a:t>Polk County Public Schools</a:t>
            </a:r>
          </a:p>
        </p:txBody>
      </p:sp>
      <p:pic>
        <p:nvPicPr>
          <p:cNvPr id="8" name="Picture 7" descr="(adv print) 2005PCSBLogo_color.png"/>
          <p:cNvPicPr>
            <a:picLocks noChangeAspect="1"/>
          </p:cNvPicPr>
          <p:nvPr/>
        </p:nvPicPr>
        <p:blipFill>
          <a:blip r:embed="rId4" cstate="print"/>
          <a:stretch>
            <a:fillRect/>
          </a:stretch>
        </p:blipFill>
        <p:spPr>
          <a:xfrm>
            <a:off x="7543800" y="5486400"/>
            <a:ext cx="1371600" cy="1371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Text Box 5"/>
          <p:cNvSpPr txBox="1">
            <a:spLocks noChangeArrowheads="1"/>
          </p:cNvSpPr>
          <p:nvPr/>
        </p:nvSpPr>
        <p:spPr bwMode="auto">
          <a:xfrm>
            <a:off x="609600" y="990600"/>
            <a:ext cx="8229600" cy="519113"/>
          </a:xfrm>
          <a:prstGeom prst="rect">
            <a:avLst/>
          </a:prstGeom>
          <a:noFill/>
          <a:ln w="9525">
            <a:noFill/>
            <a:miter lim="800000"/>
            <a:headEnd/>
            <a:tailEnd/>
          </a:ln>
        </p:spPr>
        <p:txBody>
          <a:bodyPr>
            <a:spAutoFit/>
          </a:bodyPr>
          <a:lstStyle/>
          <a:p>
            <a:pPr>
              <a:spcBef>
                <a:spcPct val="50000"/>
              </a:spcBef>
            </a:pPr>
            <a:endParaRPr lang="en-US" sz="2800" dirty="0"/>
          </a:p>
        </p:txBody>
      </p:sp>
      <p:sp>
        <p:nvSpPr>
          <p:cNvPr id="111624" name="Text Box 9"/>
          <p:cNvSpPr txBox="1">
            <a:spLocks noChangeArrowheads="1"/>
          </p:cNvSpPr>
          <p:nvPr/>
        </p:nvSpPr>
        <p:spPr bwMode="auto">
          <a:xfrm>
            <a:off x="609600" y="5638800"/>
            <a:ext cx="8077200" cy="1573213"/>
          </a:xfrm>
          <a:prstGeom prst="rect">
            <a:avLst/>
          </a:prstGeom>
          <a:noFill/>
          <a:ln w="9525">
            <a:noFill/>
            <a:miter lim="800000"/>
            <a:headEnd/>
            <a:tailEnd/>
          </a:ln>
        </p:spPr>
        <p:txBody>
          <a:bodyPr>
            <a:spAutoFit/>
          </a:bodyPr>
          <a:lstStyle/>
          <a:p>
            <a:pPr>
              <a:spcBef>
                <a:spcPct val="50000"/>
              </a:spcBef>
            </a:pPr>
            <a:endParaRPr lang="en-US" sz="2800" dirty="0">
              <a:solidFill>
                <a:srgbClr val="0000FF"/>
              </a:solidFill>
            </a:endParaRPr>
          </a:p>
          <a:p>
            <a:pPr>
              <a:spcBef>
                <a:spcPct val="50000"/>
              </a:spcBef>
            </a:pPr>
            <a:endParaRPr lang="en-US" sz="2800" dirty="0">
              <a:solidFill>
                <a:srgbClr val="0000FF"/>
              </a:solidFill>
            </a:endParaRPr>
          </a:p>
          <a:p>
            <a:pPr>
              <a:spcBef>
                <a:spcPct val="50000"/>
              </a:spcBef>
            </a:pPr>
            <a:endParaRPr lang="en-US" dirty="0"/>
          </a:p>
        </p:txBody>
      </p:sp>
      <p:sp>
        <p:nvSpPr>
          <p:cNvPr id="111625" name="Text Box 10"/>
          <p:cNvSpPr txBox="1">
            <a:spLocks noChangeArrowheads="1"/>
          </p:cNvSpPr>
          <p:nvPr/>
        </p:nvSpPr>
        <p:spPr bwMode="auto">
          <a:xfrm>
            <a:off x="685800" y="838200"/>
            <a:ext cx="7696200" cy="769441"/>
          </a:xfrm>
          <a:prstGeom prst="rect">
            <a:avLst/>
          </a:prstGeom>
          <a:noFill/>
          <a:ln w="9525">
            <a:noFill/>
            <a:miter lim="800000"/>
            <a:headEnd/>
            <a:tailEnd/>
          </a:ln>
        </p:spPr>
        <p:txBody>
          <a:bodyPr>
            <a:spAutoFit/>
          </a:bodyPr>
          <a:lstStyle/>
          <a:p>
            <a:pPr algn="ctr">
              <a:spcBef>
                <a:spcPct val="50000"/>
              </a:spcBef>
            </a:pPr>
            <a:r>
              <a:rPr lang="en-US" sz="4400" dirty="0" smtClean="0">
                <a:solidFill>
                  <a:schemeClr val="accent1"/>
                </a:solidFill>
              </a:rPr>
              <a:t>Unbalanced Forces</a:t>
            </a:r>
            <a:endParaRPr lang="en-US" sz="4400" dirty="0">
              <a:solidFill>
                <a:schemeClr val="accent1"/>
              </a:solidFill>
            </a:endParaRPr>
          </a:p>
        </p:txBody>
      </p:sp>
      <p:sp>
        <p:nvSpPr>
          <p:cNvPr id="5" name="Rectangle 4"/>
          <p:cNvSpPr/>
          <p:nvPr/>
        </p:nvSpPr>
        <p:spPr>
          <a:xfrm>
            <a:off x="381000" y="1905000"/>
            <a:ext cx="8153400" cy="1077218"/>
          </a:xfrm>
          <a:prstGeom prst="rect">
            <a:avLst/>
          </a:prstGeom>
        </p:spPr>
        <p:txBody>
          <a:bodyPr wrap="square">
            <a:spAutoFit/>
          </a:bodyPr>
          <a:lstStyle/>
          <a:p>
            <a:pPr algn="ctr"/>
            <a:r>
              <a:rPr lang="en-US" sz="3200" dirty="0" smtClean="0">
                <a:solidFill>
                  <a:srgbClr val="FF0000"/>
                </a:solidFill>
                <a:latin typeface="+mj-lt"/>
              </a:rPr>
              <a:t>Unbalanced Forces </a:t>
            </a:r>
            <a:r>
              <a:rPr lang="en-US" sz="3200" dirty="0" smtClean="0">
                <a:latin typeface="+mj-lt"/>
              </a:rPr>
              <a:t>happen when </a:t>
            </a:r>
            <a:r>
              <a:rPr lang="en-US" sz="3200" dirty="0" smtClean="0">
                <a:latin typeface="+mj-lt"/>
              </a:rPr>
              <a:t>unequal </a:t>
            </a:r>
            <a:r>
              <a:rPr lang="en-US" sz="3200" dirty="0" smtClean="0">
                <a:latin typeface="+mj-lt"/>
              </a:rPr>
              <a:t>forces act on </a:t>
            </a:r>
            <a:r>
              <a:rPr lang="en-US" sz="3200" dirty="0" smtClean="0">
                <a:latin typeface="+mj-lt"/>
              </a:rPr>
              <a:t>an object</a:t>
            </a:r>
            <a:endParaRPr lang="en-US" sz="3200" dirty="0">
              <a:latin typeface="+mj-lt"/>
            </a:endParaRPr>
          </a:p>
        </p:txBody>
      </p:sp>
      <p:pic>
        <p:nvPicPr>
          <p:cNvPr id="33796" name="Picture 4" descr="http://t1.gstatic.com/images?q=tbn:ANd9GcSZLE3hufFAVwB8t0uukAhgvICX0OSTEdAt9iqj5up5V-_D84x2"/>
          <p:cNvPicPr>
            <a:picLocks noChangeAspect="1" noChangeArrowheads="1"/>
          </p:cNvPicPr>
          <p:nvPr/>
        </p:nvPicPr>
        <p:blipFill>
          <a:blip r:embed="rId3" cstate="print"/>
          <a:srcRect/>
          <a:stretch>
            <a:fillRect/>
          </a:stretch>
        </p:blipFill>
        <p:spPr bwMode="auto">
          <a:xfrm>
            <a:off x="2590800" y="3276600"/>
            <a:ext cx="3657600" cy="27432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81200"/>
            <a:ext cx="8458200" cy="2514600"/>
          </a:xfrm>
        </p:spPr>
        <p:txBody>
          <a:bodyPr/>
          <a:lstStyle/>
          <a:p>
            <a:pPr>
              <a:buNone/>
            </a:pPr>
            <a:r>
              <a:rPr lang="en-US" dirty="0" smtClean="0"/>
              <a:t>When you ride a bike the force of the friction of the tires against the road is greater than the opposing force of friction with the air.  The bicycle moves forward. This </a:t>
            </a:r>
            <a:r>
              <a:rPr lang="en-US" dirty="0" smtClean="0"/>
              <a:t>is </a:t>
            </a:r>
            <a:r>
              <a:rPr lang="en-US" dirty="0" smtClean="0"/>
              <a:t>an example of  </a:t>
            </a:r>
            <a:r>
              <a:rPr lang="en-US" dirty="0" smtClean="0">
                <a:solidFill>
                  <a:srgbClr val="FF0000"/>
                </a:solidFill>
              </a:rPr>
              <a:t>unbalanced </a:t>
            </a:r>
            <a:r>
              <a:rPr lang="en-US" dirty="0" smtClean="0">
                <a:solidFill>
                  <a:srgbClr val="FF0000"/>
                </a:solidFill>
              </a:rPr>
              <a:t>forces</a:t>
            </a:r>
            <a:r>
              <a:rPr lang="en-US" dirty="0" smtClean="0"/>
              <a:t>.</a:t>
            </a:r>
            <a:endParaRPr lang="en-US" dirty="0" smtClean="0"/>
          </a:p>
          <a:p>
            <a:endParaRPr lang="en-US" dirty="0"/>
          </a:p>
        </p:txBody>
      </p:sp>
      <p:pic>
        <p:nvPicPr>
          <p:cNvPr id="6" name="Picture 5" descr="unbalanced force.gif"/>
          <p:cNvPicPr>
            <a:picLocks noChangeAspect="1"/>
          </p:cNvPicPr>
          <p:nvPr/>
        </p:nvPicPr>
        <p:blipFill>
          <a:blip r:embed="rId2" cstate="print"/>
          <a:stretch>
            <a:fillRect/>
          </a:stretch>
        </p:blipFill>
        <p:spPr>
          <a:xfrm>
            <a:off x="838200" y="3810000"/>
            <a:ext cx="7077456" cy="685800"/>
          </a:xfrm>
          <a:prstGeom prst="rect">
            <a:avLst/>
          </a:prstGeom>
        </p:spPr>
      </p:pic>
      <p:pic>
        <p:nvPicPr>
          <p:cNvPr id="31748" name="Picture 4" descr="http://t0.gstatic.com/images?q=tbn:ANd9GcSHVxKrH9jx7veUdoGZWmXD8rf6PVZdqht504I4FwzVB2QcjUmaTg"/>
          <p:cNvPicPr>
            <a:picLocks noChangeAspect="1" noChangeArrowheads="1"/>
          </p:cNvPicPr>
          <p:nvPr/>
        </p:nvPicPr>
        <p:blipFill>
          <a:blip r:embed="rId3" cstate="print"/>
          <a:srcRect/>
          <a:stretch>
            <a:fillRect/>
          </a:stretch>
        </p:blipFill>
        <p:spPr bwMode="auto">
          <a:xfrm>
            <a:off x="2590800" y="4572000"/>
            <a:ext cx="3505200" cy="1962912"/>
          </a:xfrm>
          <a:prstGeom prst="rect">
            <a:avLst/>
          </a:prstGeom>
          <a:noFill/>
        </p:spPr>
      </p:pic>
      <p:sp>
        <p:nvSpPr>
          <p:cNvPr id="7" name="Title 1"/>
          <p:cNvSpPr>
            <a:spLocks noGrp="1"/>
          </p:cNvSpPr>
          <p:nvPr>
            <p:ph type="title"/>
          </p:nvPr>
        </p:nvSpPr>
        <p:spPr>
          <a:xfrm>
            <a:off x="304800" y="838200"/>
            <a:ext cx="8534400" cy="1219200"/>
          </a:xfrm>
        </p:spPr>
        <p:txBody>
          <a:bodyPr/>
          <a:lstStyle/>
          <a:p>
            <a:r>
              <a:rPr lang="en-US" dirty="0" smtClean="0"/>
              <a:t/>
            </a:r>
            <a:br>
              <a:rPr lang="en-US" dirty="0" smtClean="0"/>
            </a:br>
            <a:r>
              <a:rPr lang="en-US" sz="4000" b="1" dirty="0" smtClean="0"/>
              <a:t>Unb</a:t>
            </a:r>
            <a:r>
              <a:rPr lang="en-US" sz="4000" b="1" dirty="0" smtClean="0"/>
              <a:t>alanced forces </a:t>
            </a:r>
            <a:r>
              <a:rPr lang="en-US" sz="4000" b="1" dirty="0" smtClean="0"/>
              <a:t>at work:</a:t>
            </a:r>
            <a:br>
              <a:rPr lang="en-US" sz="4000" b="1" dirty="0" smtClean="0"/>
            </a:br>
            <a:r>
              <a:rPr lang="en-US" sz="3600" b="1" dirty="0" smtClean="0"/>
              <a:t>A bicycle rider</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p:cNvSpPr>
          <p:nvPr>
            <p:ph type="title"/>
          </p:nvPr>
        </p:nvSpPr>
        <p:spPr/>
        <p:txBody>
          <a:bodyPr/>
          <a:lstStyle/>
          <a:p>
            <a:r>
              <a:rPr lang="en-US" dirty="0" smtClean="0"/>
              <a:t>Summarizing</a:t>
            </a:r>
          </a:p>
        </p:txBody>
      </p:sp>
      <p:sp>
        <p:nvSpPr>
          <p:cNvPr id="186371" name="Rectangle 3"/>
          <p:cNvSpPr>
            <a:spLocks noGrp="1"/>
          </p:cNvSpPr>
          <p:nvPr>
            <p:ph type="body" idx="1"/>
          </p:nvPr>
        </p:nvSpPr>
        <p:spPr/>
        <p:txBody>
          <a:bodyPr/>
          <a:lstStyle/>
          <a:p>
            <a:pPr>
              <a:buFont typeface="Wingdings 2" pitchFamily="18" charset="2"/>
              <a:buNone/>
            </a:pPr>
            <a:r>
              <a:rPr lang="en-US" sz="3200" dirty="0" smtClean="0"/>
              <a:t>Think-Pair-Share</a:t>
            </a:r>
          </a:p>
          <a:p>
            <a:pPr>
              <a:buFont typeface="Wingdings 2" pitchFamily="18" charset="2"/>
              <a:buNone/>
            </a:pPr>
            <a:r>
              <a:rPr lang="en-US" sz="3200" i="1" dirty="0" smtClean="0"/>
              <a:t>Think: </a:t>
            </a:r>
            <a:r>
              <a:rPr lang="en-US" sz="3200" dirty="0" smtClean="0"/>
              <a:t>How </a:t>
            </a:r>
            <a:r>
              <a:rPr lang="en-US" sz="3200" dirty="0" smtClean="0"/>
              <a:t>do you know when forces are </a:t>
            </a:r>
            <a:r>
              <a:rPr lang="en-US" sz="3200" dirty="0" smtClean="0"/>
              <a:t>balanced? unbalanced?</a:t>
            </a:r>
          </a:p>
          <a:p>
            <a:pPr>
              <a:buFont typeface="Wingdings 2" pitchFamily="18" charset="2"/>
              <a:buNone/>
            </a:pPr>
            <a:r>
              <a:rPr lang="en-US" sz="3200" i="1" dirty="0" smtClean="0"/>
              <a:t>Pair: </a:t>
            </a:r>
            <a:r>
              <a:rPr lang="en-US" sz="3200" dirty="0" smtClean="0"/>
              <a:t>Turn to your shoulder partner</a:t>
            </a:r>
          </a:p>
          <a:p>
            <a:pPr>
              <a:buFont typeface="Wingdings 2" pitchFamily="18" charset="2"/>
              <a:buNone/>
            </a:pPr>
            <a:r>
              <a:rPr lang="en-US" sz="3200" i="1" dirty="0" smtClean="0"/>
              <a:t>Share: </a:t>
            </a:r>
            <a:r>
              <a:rPr lang="en-US" sz="3200" dirty="0" smtClean="0"/>
              <a:t>Partner A describe balanced forces to partner B.  Partner B describe unbalanced forces to partner A.</a:t>
            </a:r>
            <a:endParaRPr lang="en-US" sz="3200" dirty="0" smtClean="0"/>
          </a:p>
        </p:txBody>
      </p:sp>
      <p:pic>
        <p:nvPicPr>
          <p:cNvPr id="186373" name="Picture 5" descr="MCj04077340000[1]"/>
          <p:cNvPicPr>
            <a:picLocks noChangeAspect="1" noChangeArrowheads="1"/>
          </p:cNvPicPr>
          <p:nvPr/>
        </p:nvPicPr>
        <p:blipFill>
          <a:blip r:embed="rId3" cstate="print"/>
          <a:srcRect/>
          <a:stretch>
            <a:fillRect/>
          </a:stretch>
        </p:blipFill>
        <p:spPr bwMode="auto">
          <a:xfrm>
            <a:off x="6705600" y="762000"/>
            <a:ext cx="1828800" cy="18288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ext Box 7"/>
          <p:cNvSpPr txBox="1">
            <a:spLocks noChangeArrowheads="1"/>
          </p:cNvSpPr>
          <p:nvPr/>
        </p:nvSpPr>
        <p:spPr bwMode="auto">
          <a:xfrm>
            <a:off x="381000" y="762000"/>
            <a:ext cx="8229600" cy="523220"/>
          </a:xfrm>
          <a:prstGeom prst="rect">
            <a:avLst/>
          </a:prstGeom>
          <a:noFill/>
          <a:ln w="9525">
            <a:noFill/>
            <a:miter lim="800000"/>
            <a:headEnd/>
            <a:tailEnd/>
          </a:ln>
        </p:spPr>
        <p:txBody>
          <a:bodyPr>
            <a:spAutoFit/>
          </a:bodyPr>
          <a:lstStyle/>
          <a:p>
            <a:pPr>
              <a:spcBef>
                <a:spcPct val="50000"/>
              </a:spcBef>
            </a:pPr>
            <a:r>
              <a:rPr lang="en-US" sz="2800" dirty="0" smtClean="0">
                <a:solidFill>
                  <a:schemeClr val="accent1"/>
                </a:solidFill>
                <a:latin typeface="Arial Black" pitchFamily="34" charset="0"/>
              </a:rPr>
              <a:t>What is Net Force?</a:t>
            </a:r>
            <a:endParaRPr lang="en-US" sz="2800" dirty="0">
              <a:solidFill>
                <a:schemeClr val="accent1"/>
              </a:solidFill>
              <a:latin typeface="Arial Black" pitchFamily="34" charset="0"/>
            </a:endParaRPr>
          </a:p>
        </p:txBody>
      </p:sp>
      <p:sp>
        <p:nvSpPr>
          <p:cNvPr id="110600" name="Text Box 12"/>
          <p:cNvSpPr txBox="1">
            <a:spLocks noChangeArrowheads="1"/>
          </p:cNvSpPr>
          <p:nvPr/>
        </p:nvSpPr>
        <p:spPr bwMode="auto">
          <a:xfrm>
            <a:off x="609600" y="4953000"/>
            <a:ext cx="8077200" cy="938719"/>
          </a:xfrm>
          <a:prstGeom prst="rect">
            <a:avLst/>
          </a:prstGeom>
          <a:noFill/>
          <a:ln w="9525">
            <a:noFill/>
            <a:miter lim="800000"/>
            <a:headEnd/>
            <a:tailEnd/>
          </a:ln>
        </p:spPr>
        <p:txBody>
          <a:bodyPr>
            <a:spAutoFit/>
          </a:bodyPr>
          <a:lstStyle/>
          <a:p>
            <a:pPr>
              <a:spcBef>
                <a:spcPct val="50000"/>
              </a:spcBef>
            </a:pPr>
            <a:endParaRPr lang="en-US" sz="2800" dirty="0">
              <a:solidFill>
                <a:srgbClr val="0000FF"/>
              </a:solidFill>
            </a:endParaRPr>
          </a:p>
          <a:p>
            <a:pPr>
              <a:spcBef>
                <a:spcPct val="50000"/>
              </a:spcBef>
            </a:pPr>
            <a:endParaRPr lang="en-US" dirty="0"/>
          </a:p>
        </p:txBody>
      </p:sp>
      <p:sp>
        <p:nvSpPr>
          <p:cNvPr id="5" name="Rectangle 4"/>
          <p:cNvSpPr/>
          <p:nvPr/>
        </p:nvSpPr>
        <p:spPr>
          <a:xfrm>
            <a:off x="228600" y="1524001"/>
            <a:ext cx="7696200" cy="461665"/>
          </a:xfrm>
          <a:prstGeom prst="rect">
            <a:avLst/>
          </a:prstGeom>
        </p:spPr>
        <p:txBody>
          <a:bodyPr wrap="square">
            <a:spAutoFit/>
          </a:bodyPr>
          <a:lstStyle/>
          <a:p>
            <a:r>
              <a:rPr lang="en-US" sz="2400" dirty="0" smtClean="0"/>
              <a:t>A </a:t>
            </a:r>
            <a:r>
              <a:rPr lang="en-US" sz="2400" b="1" dirty="0" smtClean="0"/>
              <a:t>net force</a:t>
            </a:r>
            <a:r>
              <a:rPr lang="en-US" sz="2400" dirty="0" smtClean="0"/>
              <a:t> is the sum of all forces acting on an object. </a:t>
            </a:r>
            <a:endParaRPr lang="en-US" sz="2400" dirty="0"/>
          </a:p>
        </p:txBody>
      </p:sp>
      <p:sp>
        <p:nvSpPr>
          <p:cNvPr id="6" name="Rectangle 5"/>
          <p:cNvSpPr/>
          <p:nvPr/>
        </p:nvSpPr>
        <p:spPr>
          <a:xfrm>
            <a:off x="228600" y="2057400"/>
            <a:ext cx="7696200" cy="461665"/>
          </a:xfrm>
          <a:prstGeom prst="rect">
            <a:avLst/>
          </a:prstGeom>
        </p:spPr>
        <p:txBody>
          <a:bodyPr wrap="square">
            <a:spAutoFit/>
          </a:bodyPr>
          <a:lstStyle/>
          <a:p>
            <a:r>
              <a:rPr lang="en-US" sz="2400" dirty="0" smtClean="0">
                <a:latin typeface="Arial" pitchFamily="34" charset="0"/>
                <a:cs typeface="Arial" pitchFamily="34" charset="0"/>
              </a:rPr>
              <a:t>A net force is capable of accelerating a mass.</a:t>
            </a:r>
            <a:endParaRPr lang="en-US" sz="2400" dirty="0">
              <a:latin typeface="Arial" pitchFamily="34" charset="0"/>
              <a:cs typeface="Arial" pitchFamily="34" charset="0"/>
            </a:endParaRPr>
          </a:p>
        </p:txBody>
      </p:sp>
      <p:pic>
        <p:nvPicPr>
          <p:cNvPr id="24578" name="Picture 2" descr="http://mysciencespace.com/powerpoint/BALANCED%20AND%20UNBALANCED%20FORCES%5B1%5D_files/slide0001_image003.jpg"/>
          <p:cNvPicPr>
            <a:picLocks noChangeAspect="1" noChangeArrowheads="1"/>
          </p:cNvPicPr>
          <p:nvPr/>
        </p:nvPicPr>
        <p:blipFill>
          <a:blip r:embed="rId3" cstate="print"/>
          <a:srcRect/>
          <a:stretch>
            <a:fillRect/>
          </a:stretch>
        </p:blipFill>
        <p:spPr bwMode="auto">
          <a:xfrm>
            <a:off x="1143000" y="3124200"/>
            <a:ext cx="5867400" cy="2210213"/>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Text Box 5"/>
          <p:cNvSpPr txBox="1">
            <a:spLocks noChangeArrowheads="1"/>
          </p:cNvSpPr>
          <p:nvPr/>
        </p:nvSpPr>
        <p:spPr bwMode="auto">
          <a:xfrm>
            <a:off x="609600" y="990600"/>
            <a:ext cx="8229600" cy="519113"/>
          </a:xfrm>
          <a:prstGeom prst="rect">
            <a:avLst/>
          </a:prstGeom>
          <a:noFill/>
          <a:ln w="9525">
            <a:noFill/>
            <a:miter lim="800000"/>
            <a:headEnd/>
            <a:tailEnd/>
          </a:ln>
        </p:spPr>
        <p:txBody>
          <a:bodyPr>
            <a:spAutoFit/>
          </a:bodyPr>
          <a:lstStyle/>
          <a:p>
            <a:pPr>
              <a:spcBef>
                <a:spcPct val="50000"/>
              </a:spcBef>
            </a:pPr>
            <a:endParaRPr lang="en-US" sz="2800" dirty="0"/>
          </a:p>
        </p:txBody>
      </p:sp>
      <p:sp>
        <p:nvSpPr>
          <p:cNvPr id="111624" name="Text Box 9"/>
          <p:cNvSpPr txBox="1">
            <a:spLocks noChangeArrowheads="1"/>
          </p:cNvSpPr>
          <p:nvPr/>
        </p:nvSpPr>
        <p:spPr bwMode="auto">
          <a:xfrm>
            <a:off x="609600" y="5638800"/>
            <a:ext cx="8077200" cy="1573213"/>
          </a:xfrm>
          <a:prstGeom prst="rect">
            <a:avLst/>
          </a:prstGeom>
          <a:noFill/>
          <a:ln w="9525">
            <a:noFill/>
            <a:miter lim="800000"/>
            <a:headEnd/>
            <a:tailEnd/>
          </a:ln>
        </p:spPr>
        <p:txBody>
          <a:bodyPr>
            <a:spAutoFit/>
          </a:bodyPr>
          <a:lstStyle/>
          <a:p>
            <a:pPr>
              <a:spcBef>
                <a:spcPct val="50000"/>
              </a:spcBef>
            </a:pPr>
            <a:endParaRPr lang="en-US" sz="2800" dirty="0">
              <a:solidFill>
                <a:srgbClr val="0000FF"/>
              </a:solidFill>
            </a:endParaRPr>
          </a:p>
          <a:p>
            <a:pPr>
              <a:spcBef>
                <a:spcPct val="50000"/>
              </a:spcBef>
            </a:pPr>
            <a:endParaRPr lang="en-US" sz="2800" dirty="0">
              <a:solidFill>
                <a:srgbClr val="0000FF"/>
              </a:solidFill>
            </a:endParaRPr>
          </a:p>
          <a:p>
            <a:pPr>
              <a:spcBef>
                <a:spcPct val="50000"/>
              </a:spcBef>
            </a:pPr>
            <a:endParaRPr lang="en-US" dirty="0"/>
          </a:p>
        </p:txBody>
      </p:sp>
      <p:sp>
        <p:nvSpPr>
          <p:cNvPr id="111625" name="Text Box 10"/>
          <p:cNvSpPr txBox="1">
            <a:spLocks noChangeArrowheads="1"/>
          </p:cNvSpPr>
          <p:nvPr/>
        </p:nvSpPr>
        <p:spPr bwMode="auto">
          <a:xfrm>
            <a:off x="457200" y="1066800"/>
            <a:ext cx="7696200" cy="1569660"/>
          </a:xfrm>
          <a:prstGeom prst="rect">
            <a:avLst/>
          </a:prstGeom>
          <a:noFill/>
          <a:ln w="9525">
            <a:noFill/>
            <a:miter lim="800000"/>
            <a:headEnd/>
            <a:tailEnd/>
          </a:ln>
        </p:spPr>
        <p:txBody>
          <a:bodyPr>
            <a:spAutoFit/>
          </a:bodyPr>
          <a:lstStyle/>
          <a:p>
            <a:r>
              <a:rPr lang="en-US" sz="3200" dirty="0" smtClean="0"/>
              <a:t>When net forces on each side are not equal, the object moves in the direction of the </a:t>
            </a:r>
            <a:r>
              <a:rPr lang="en-US" sz="3200" i="1" u="sng" dirty="0" smtClean="0"/>
              <a:t>greater force</a:t>
            </a:r>
            <a:r>
              <a:rPr lang="en-US" sz="3200" dirty="0" smtClean="0"/>
              <a:t>.</a:t>
            </a:r>
          </a:p>
        </p:txBody>
      </p:sp>
      <p:pic>
        <p:nvPicPr>
          <p:cNvPr id="5" name="Picture 2" descr="http://www.age-dtoperfection.com/Teeter%20Totter%20Time.jpg"/>
          <p:cNvPicPr>
            <a:picLocks noChangeAspect="1" noChangeArrowheads="1"/>
          </p:cNvPicPr>
          <p:nvPr/>
        </p:nvPicPr>
        <p:blipFill>
          <a:blip r:embed="rId3" cstate="print"/>
          <a:srcRect/>
          <a:stretch>
            <a:fillRect/>
          </a:stretch>
        </p:blipFill>
        <p:spPr bwMode="auto">
          <a:xfrm>
            <a:off x="5257800" y="2667000"/>
            <a:ext cx="3376755" cy="3362326"/>
          </a:xfrm>
          <a:prstGeom prst="rect">
            <a:avLst/>
          </a:prstGeom>
          <a:noFill/>
        </p:spPr>
      </p:pic>
      <p:sp>
        <p:nvSpPr>
          <p:cNvPr id="6" name="Rectangle 5"/>
          <p:cNvSpPr/>
          <p:nvPr/>
        </p:nvSpPr>
        <p:spPr>
          <a:xfrm>
            <a:off x="381000" y="2819400"/>
            <a:ext cx="4876800" cy="3970318"/>
          </a:xfrm>
          <a:prstGeom prst="rect">
            <a:avLst/>
          </a:prstGeom>
        </p:spPr>
        <p:txBody>
          <a:bodyPr wrap="square">
            <a:spAutoFit/>
          </a:bodyPr>
          <a:lstStyle/>
          <a:p>
            <a:r>
              <a:rPr lang="en-US" sz="2800" b="1" dirty="0" smtClean="0"/>
              <a:t>Example:</a:t>
            </a:r>
            <a:r>
              <a:rPr lang="en-US" sz="2800" dirty="0" smtClean="0"/>
              <a:t> The </a:t>
            </a:r>
            <a:r>
              <a:rPr lang="en-US" sz="2800" dirty="0" smtClean="0"/>
              <a:t>force exerted by </a:t>
            </a:r>
            <a:r>
              <a:rPr lang="en-US" sz="2800" dirty="0" err="1" smtClean="0"/>
              <a:t>Linus</a:t>
            </a:r>
            <a:r>
              <a:rPr lang="en-US" sz="2800" dirty="0" smtClean="0"/>
              <a:t>, on </a:t>
            </a:r>
            <a:r>
              <a:rPr lang="en-US" sz="2800" dirty="0" smtClean="0"/>
              <a:t>the </a:t>
            </a:r>
            <a:r>
              <a:rPr lang="en-US" sz="2800" dirty="0" smtClean="0"/>
              <a:t>right, </a:t>
            </a:r>
            <a:r>
              <a:rPr lang="en-US" sz="2800" dirty="0" smtClean="0"/>
              <a:t>is </a:t>
            </a:r>
            <a:r>
              <a:rPr lang="en-US" sz="2800" dirty="0" smtClean="0"/>
              <a:t>greater than </a:t>
            </a:r>
            <a:r>
              <a:rPr lang="en-US" sz="2800" dirty="0" smtClean="0"/>
              <a:t>the </a:t>
            </a:r>
            <a:r>
              <a:rPr lang="en-US" sz="2800" dirty="0" smtClean="0"/>
              <a:t>force </a:t>
            </a:r>
            <a:r>
              <a:rPr lang="en-US" sz="2800" dirty="0" smtClean="0"/>
              <a:t>exerted by </a:t>
            </a:r>
            <a:r>
              <a:rPr lang="en-US" sz="2800" dirty="0" smtClean="0"/>
              <a:t>Charlie Brown, on </a:t>
            </a:r>
            <a:r>
              <a:rPr lang="en-US" sz="2800" dirty="0" smtClean="0"/>
              <a:t>the </a:t>
            </a:r>
            <a:r>
              <a:rPr lang="en-US" sz="2800" dirty="0" smtClean="0"/>
              <a:t>left. </a:t>
            </a:r>
            <a:r>
              <a:rPr lang="en-US" sz="2800" dirty="0" smtClean="0"/>
              <a:t>T</a:t>
            </a:r>
            <a:r>
              <a:rPr lang="en-US" sz="2800" dirty="0" smtClean="0"/>
              <a:t>herefore the net force is greater on the right and </a:t>
            </a:r>
            <a:r>
              <a:rPr lang="en-US" sz="2800" dirty="0" smtClean="0"/>
              <a:t>the see-saw moves in the direction of the greater net force.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2667000" cy="1524000"/>
          </a:xfrm>
        </p:spPr>
        <p:txBody>
          <a:bodyPr/>
          <a:lstStyle/>
          <a:p>
            <a:pPr algn="ctr"/>
            <a:r>
              <a:rPr lang="en-US" sz="2800" b="1" dirty="0" smtClean="0"/>
              <a:t/>
            </a:r>
            <a:br>
              <a:rPr lang="en-US" sz="2800" b="1" dirty="0" smtClean="0"/>
            </a:br>
            <a:r>
              <a:rPr lang="en-US" sz="2800" b="1" dirty="0" smtClean="0"/>
              <a:t>Forces can act in the same direction</a:t>
            </a:r>
            <a:endParaRPr lang="en-US" sz="2800"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228600" y="3584980"/>
            <a:ext cx="3810000" cy="327302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4495800" y="3581400"/>
            <a:ext cx="3810000" cy="3276600"/>
          </a:xfrm>
          <a:prstGeom prst="rect">
            <a:avLst/>
          </a:prstGeom>
          <a:noFill/>
          <a:ln w="9525">
            <a:noFill/>
            <a:miter lim="800000"/>
            <a:headEnd/>
            <a:tailEnd/>
          </a:ln>
        </p:spPr>
      </p:pic>
      <p:sp>
        <p:nvSpPr>
          <p:cNvPr id="6" name="Rectangle 5"/>
          <p:cNvSpPr/>
          <p:nvPr/>
        </p:nvSpPr>
        <p:spPr>
          <a:xfrm>
            <a:off x="4419600" y="2057400"/>
            <a:ext cx="4419600" cy="2246769"/>
          </a:xfrm>
          <a:prstGeom prst="rect">
            <a:avLst/>
          </a:prstGeom>
        </p:spPr>
        <p:txBody>
          <a:bodyPr wrap="square">
            <a:spAutoFit/>
          </a:bodyPr>
          <a:lstStyle/>
          <a:p>
            <a:r>
              <a:rPr lang="en-US" sz="2000" dirty="0" smtClean="0">
                <a:solidFill>
                  <a:schemeClr val="accent1"/>
                </a:solidFill>
              </a:rPr>
              <a:t>If two forces act on an object in opposite directions and the same force is not applied on each side, the </a:t>
            </a:r>
            <a:r>
              <a:rPr lang="en-US" sz="2000" b="1" dirty="0" smtClean="0">
                <a:solidFill>
                  <a:schemeClr val="accent1"/>
                </a:solidFill>
              </a:rPr>
              <a:t>difference</a:t>
            </a:r>
            <a:r>
              <a:rPr lang="en-US" sz="2000" dirty="0" smtClean="0">
                <a:solidFill>
                  <a:schemeClr val="accent1"/>
                </a:solidFill>
              </a:rPr>
              <a:t> in the forces is the net force</a:t>
            </a:r>
            <a:r>
              <a:rPr lang="en-US" sz="2000" dirty="0" smtClean="0">
                <a:solidFill>
                  <a:schemeClr val="accent1"/>
                </a:solidFill>
              </a:rPr>
              <a:t>.</a:t>
            </a:r>
          </a:p>
          <a:p>
            <a:r>
              <a:rPr lang="en-US" sz="2000" dirty="0" smtClean="0">
                <a:solidFill>
                  <a:schemeClr val="accent1"/>
                </a:solidFill>
              </a:rPr>
              <a:t>12 N – 10 N = 2 N of force to the right</a:t>
            </a:r>
            <a:endParaRPr lang="en-US" sz="2000" dirty="0" smtClean="0">
              <a:solidFill>
                <a:schemeClr val="accent1"/>
              </a:solidFill>
            </a:endParaRPr>
          </a:p>
          <a:p>
            <a:endParaRPr lang="en-US" sz="2000" dirty="0">
              <a:solidFill>
                <a:schemeClr val="accent1"/>
              </a:solidFill>
            </a:endParaRPr>
          </a:p>
        </p:txBody>
      </p:sp>
      <p:sp>
        <p:nvSpPr>
          <p:cNvPr id="7" name="Rectangle 6"/>
          <p:cNvSpPr/>
          <p:nvPr/>
        </p:nvSpPr>
        <p:spPr>
          <a:xfrm>
            <a:off x="304800" y="2057400"/>
            <a:ext cx="3505200" cy="1938992"/>
          </a:xfrm>
          <a:prstGeom prst="rect">
            <a:avLst/>
          </a:prstGeom>
        </p:spPr>
        <p:txBody>
          <a:bodyPr wrap="square">
            <a:spAutoFit/>
          </a:bodyPr>
          <a:lstStyle/>
          <a:p>
            <a:r>
              <a:rPr lang="en-US" sz="2000" dirty="0" smtClean="0">
                <a:solidFill>
                  <a:schemeClr val="accent1"/>
                </a:solidFill>
              </a:rPr>
              <a:t>If two(or more) forces act on an object in the same direction, the net force is the </a:t>
            </a:r>
            <a:r>
              <a:rPr lang="en-US" sz="2000" b="1" dirty="0" smtClean="0">
                <a:solidFill>
                  <a:schemeClr val="accent1"/>
                </a:solidFill>
              </a:rPr>
              <a:t>sum</a:t>
            </a:r>
            <a:r>
              <a:rPr lang="en-US" sz="2000" dirty="0" smtClean="0">
                <a:solidFill>
                  <a:schemeClr val="accent1"/>
                </a:solidFill>
              </a:rPr>
              <a:t> of the forces</a:t>
            </a:r>
            <a:r>
              <a:rPr lang="en-US" sz="2000" dirty="0" smtClean="0">
                <a:solidFill>
                  <a:schemeClr val="accent1"/>
                </a:solidFill>
              </a:rPr>
              <a:t>.</a:t>
            </a:r>
          </a:p>
          <a:p>
            <a:r>
              <a:rPr lang="en-US" sz="2000" dirty="0" smtClean="0">
                <a:solidFill>
                  <a:schemeClr val="accent1"/>
                </a:solidFill>
              </a:rPr>
              <a:t>25 N + 20 N = 45 N of force to the right</a:t>
            </a:r>
            <a:endParaRPr lang="en-US" sz="2000" dirty="0">
              <a:solidFill>
                <a:schemeClr val="accent1"/>
              </a:solidFill>
            </a:endParaRPr>
          </a:p>
        </p:txBody>
      </p:sp>
      <p:sp>
        <p:nvSpPr>
          <p:cNvPr id="8" name="Title 1"/>
          <p:cNvSpPr txBox="1">
            <a:spLocks/>
          </p:cNvSpPr>
          <p:nvPr/>
        </p:nvSpPr>
        <p:spPr bwMode="auto">
          <a:xfrm>
            <a:off x="5105400" y="685800"/>
            <a:ext cx="2667000" cy="13716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smtClean="0">
                <a:ln>
                  <a:noFill/>
                </a:ln>
                <a:solidFill>
                  <a:schemeClr val="tx2"/>
                </a:solidFill>
                <a:effectLst/>
                <a:uLnTx/>
                <a:uFillTx/>
                <a:latin typeface="+mj-lt"/>
                <a:ea typeface="+mj-ea"/>
                <a:cs typeface="+mj-cs"/>
              </a:rPr>
              <a:t/>
            </a:r>
            <a:br>
              <a:rPr kumimoji="0" lang="en-US" sz="2400" b="1" i="0" u="none" strike="noStrike" kern="1200" cap="none" spc="0" normalizeH="0" baseline="0" noProof="0" dirty="0" smtClean="0">
                <a:ln>
                  <a:noFill/>
                </a:ln>
                <a:solidFill>
                  <a:schemeClr val="tx2"/>
                </a:solidFill>
                <a:effectLst/>
                <a:uLnTx/>
                <a:uFillTx/>
                <a:latin typeface="+mj-lt"/>
                <a:ea typeface="+mj-ea"/>
                <a:cs typeface="+mj-cs"/>
              </a:rPr>
            </a:br>
            <a:r>
              <a:rPr kumimoji="0" lang="en-US" sz="2800" b="1" i="0" u="none" strike="noStrike" kern="1200" cap="none" spc="0" normalizeH="0" baseline="0" noProof="0" dirty="0" smtClean="0">
                <a:ln>
                  <a:noFill/>
                </a:ln>
                <a:solidFill>
                  <a:schemeClr val="tx2"/>
                </a:solidFill>
                <a:effectLst/>
                <a:uLnTx/>
                <a:uFillTx/>
                <a:latin typeface="+mj-lt"/>
                <a:ea typeface="+mj-ea"/>
                <a:cs typeface="+mj-cs"/>
              </a:rPr>
              <a:t>Forces can act in opposite directions</a:t>
            </a: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828800"/>
          </a:xfrm>
        </p:spPr>
        <p:txBody>
          <a:bodyPr/>
          <a:lstStyle/>
          <a:p>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3600" dirty="0" smtClean="0"/>
              <a:t>Whenever the net force is equal to zero, the object does not </a:t>
            </a:r>
            <a:r>
              <a:rPr lang="en-US" sz="3600" dirty="0" smtClean="0"/>
              <a:t>change its motion.</a:t>
            </a:r>
            <a:r>
              <a:rPr lang="en-US" sz="4000" dirty="0" smtClean="0"/>
              <a:t/>
            </a:r>
            <a:br>
              <a:rPr lang="en-US" sz="4000" dirty="0" smtClean="0"/>
            </a:br>
            <a:endParaRPr lang="en-US" sz="4000" dirty="0"/>
          </a:p>
        </p:txBody>
      </p:sp>
      <p:sp>
        <p:nvSpPr>
          <p:cNvPr id="3" name="Content Placeholder 2"/>
          <p:cNvSpPr>
            <a:spLocks noGrp="1"/>
          </p:cNvSpPr>
          <p:nvPr>
            <p:ph idx="1"/>
          </p:nvPr>
        </p:nvSpPr>
        <p:spPr>
          <a:xfrm>
            <a:off x="304800" y="2057400"/>
            <a:ext cx="8382000" cy="4800600"/>
          </a:xfrm>
        </p:spPr>
        <p:txBody>
          <a:bodyPr/>
          <a:lstStyle/>
          <a:p>
            <a:pPr algn="ctr">
              <a:buNone/>
            </a:pPr>
            <a:r>
              <a:rPr lang="en-US" dirty="0" smtClean="0"/>
              <a:t>When forces cancel </a:t>
            </a:r>
            <a:r>
              <a:rPr lang="en-US" dirty="0" smtClean="0"/>
              <a:t>each other out, </a:t>
            </a:r>
            <a:r>
              <a:rPr lang="en-US" dirty="0" smtClean="0"/>
              <a:t>the </a:t>
            </a:r>
            <a:r>
              <a:rPr lang="en-US" dirty="0" smtClean="0"/>
              <a:t>net force is zero. The object does </a:t>
            </a:r>
            <a:r>
              <a:rPr lang="en-US" dirty="0" smtClean="0"/>
              <a:t>not change its motion.</a:t>
            </a:r>
            <a:endParaRPr lang="en-US" dirty="0" smtClean="0"/>
          </a:p>
        </p:txBody>
      </p:sp>
      <p:pic>
        <p:nvPicPr>
          <p:cNvPr id="23554" name="Picture 2" descr="http://t2.gstatic.com/images?q=tbn:ANd9GcRFapH5bEFPqOqaiLyFoVr8_6SkxxQQF6TUHweaXMOVJP9e1pUS"/>
          <p:cNvPicPr>
            <a:picLocks noChangeAspect="1" noChangeArrowheads="1"/>
          </p:cNvPicPr>
          <p:nvPr/>
        </p:nvPicPr>
        <p:blipFill>
          <a:blip r:embed="rId3" cstate="print"/>
          <a:srcRect/>
          <a:stretch>
            <a:fillRect/>
          </a:stretch>
        </p:blipFill>
        <p:spPr bwMode="auto">
          <a:xfrm>
            <a:off x="685800" y="2971800"/>
            <a:ext cx="3278931" cy="1743075"/>
          </a:xfrm>
          <a:prstGeom prst="rect">
            <a:avLst/>
          </a:prstGeom>
          <a:noFill/>
        </p:spPr>
      </p:pic>
      <p:pic>
        <p:nvPicPr>
          <p:cNvPr id="23556" name="Picture 4" descr="http://t3.gstatic.com/images?q=tbn:ANd9GcQlNLCcbDfFHzJF2hsROdsOLxI5B08zlvAediWA6uTjF2fw-GvUlA"/>
          <p:cNvPicPr>
            <a:picLocks noChangeAspect="1" noChangeArrowheads="1"/>
          </p:cNvPicPr>
          <p:nvPr/>
        </p:nvPicPr>
        <p:blipFill>
          <a:blip r:embed="rId4" cstate="print"/>
          <a:srcRect/>
          <a:stretch>
            <a:fillRect/>
          </a:stretch>
        </p:blipFill>
        <p:spPr bwMode="auto">
          <a:xfrm>
            <a:off x="5638800" y="2895600"/>
            <a:ext cx="2390775" cy="1914525"/>
          </a:xfrm>
          <a:prstGeom prst="rect">
            <a:avLst/>
          </a:prstGeom>
          <a:noFill/>
        </p:spPr>
      </p:pic>
      <p:sp>
        <p:nvSpPr>
          <p:cNvPr id="7" name="TextBox 6"/>
          <p:cNvSpPr txBox="1"/>
          <p:nvPr/>
        </p:nvSpPr>
        <p:spPr>
          <a:xfrm>
            <a:off x="228600" y="4876800"/>
            <a:ext cx="4114800" cy="1477328"/>
          </a:xfrm>
          <a:prstGeom prst="rect">
            <a:avLst/>
          </a:prstGeom>
          <a:noFill/>
        </p:spPr>
        <p:txBody>
          <a:bodyPr wrap="square" rtlCol="0">
            <a:spAutoFit/>
          </a:bodyPr>
          <a:lstStyle/>
          <a:p>
            <a:pPr algn="ctr"/>
            <a:r>
              <a:rPr lang="en-US" dirty="0" smtClean="0"/>
              <a:t>The car has zero motion. The forces acting on it are of equal strength and opposite in direction. There is a net force of zero and the car does not change its motion.</a:t>
            </a:r>
            <a:endParaRPr lang="en-US" dirty="0"/>
          </a:p>
        </p:txBody>
      </p:sp>
      <p:sp>
        <p:nvSpPr>
          <p:cNvPr id="8" name="TextBox 7"/>
          <p:cNvSpPr txBox="1"/>
          <p:nvPr/>
        </p:nvSpPr>
        <p:spPr>
          <a:xfrm>
            <a:off x="4800600" y="4876800"/>
            <a:ext cx="4114800" cy="1754326"/>
          </a:xfrm>
          <a:prstGeom prst="rect">
            <a:avLst/>
          </a:prstGeom>
          <a:noFill/>
        </p:spPr>
        <p:txBody>
          <a:bodyPr wrap="square" rtlCol="0">
            <a:spAutoFit/>
          </a:bodyPr>
          <a:lstStyle/>
          <a:p>
            <a:pPr algn="ctr"/>
            <a:r>
              <a:rPr lang="en-US" dirty="0" smtClean="0"/>
              <a:t>A space probe maintains both its speed and direction. The forces acting on it are of equal strength and opposite in direction. There is a net force of zero and the space probe does not change its motion.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Summarizing</a:t>
            </a:r>
            <a:endParaRPr lang="en-US" dirty="0"/>
          </a:p>
        </p:txBody>
      </p:sp>
      <p:pic>
        <p:nvPicPr>
          <p:cNvPr id="4" name="Picture 5" descr="MCj04077340000[1]"/>
          <p:cNvPicPr>
            <a:picLocks noGrp="1" noChangeAspect="1" noChangeArrowheads="1"/>
          </p:cNvPicPr>
          <p:nvPr>
            <p:ph idx="1"/>
          </p:nvPr>
        </p:nvPicPr>
        <p:blipFill>
          <a:blip r:embed="rId3" cstate="print"/>
          <a:srcRect/>
          <a:stretch>
            <a:fillRect/>
          </a:stretch>
        </p:blipFill>
        <p:spPr bwMode="auto">
          <a:xfrm>
            <a:off x="6248400" y="3429000"/>
            <a:ext cx="2362200" cy="2362200"/>
          </a:xfrm>
          <a:prstGeom prst="rect">
            <a:avLst/>
          </a:prstGeom>
          <a:noFill/>
        </p:spPr>
      </p:pic>
      <p:sp>
        <p:nvSpPr>
          <p:cNvPr id="5" name="Rectangle 4"/>
          <p:cNvSpPr/>
          <p:nvPr/>
        </p:nvSpPr>
        <p:spPr>
          <a:xfrm>
            <a:off x="685800" y="2667000"/>
            <a:ext cx="6019800" cy="1938992"/>
          </a:xfrm>
          <a:prstGeom prst="rect">
            <a:avLst/>
          </a:prstGeom>
        </p:spPr>
        <p:txBody>
          <a:bodyPr wrap="square">
            <a:spAutoFit/>
          </a:bodyPr>
          <a:lstStyle/>
          <a:p>
            <a:pPr>
              <a:buFont typeface="Wingdings 2" pitchFamily="18" charset="2"/>
              <a:buNone/>
            </a:pPr>
            <a:r>
              <a:rPr lang="en-US" sz="4000" dirty="0" smtClean="0"/>
              <a:t>Explain how net forces determine the change in the motion of an object.</a:t>
            </a:r>
            <a:endParaRPr lang="en-US" sz="4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Practice</a:t>
            </a:r>
            <a:endParaRPr lang="en-US" dirty="0"/>
          </a:p>
        </p:txBody>
      </p:sp>
      <p:sp>
        <p:nvSpPr>
          <p:cNvPr id="3" name="Content Placeholder 2"/>
          <p:cNvSpPr>
            <a:spLocks noGrp="1"/>
          </p:cNvSpPr>
          <p:nvPr>
            <p:ph idx="1"/>
          </p:nvPr>
        </p:nvSpPr>
        <p:spPr/>
        <p:txBody>
          <a:bodyPr/>
          <a:lstStyle/>
          <a:p>
            <a:pPr>
              <a:buNone/>
            </a:pPr>
            <a:r>
              <a:rPr lang="en-US" dirty="0" smtClean="0"/>
              <a:t>1. A </a:t>
            </a:r>
            <a:r>
              <a:rPr lang="en-US" dirty="0" smtClean="0"/>
              <a:t>3 Newton force is applied to the left side of a moose, and a 7 Newton force is applied to the right side of a moose. In which direction would the moose move based on the forces applied?</a:t>
            </a:r>
          </a:p>
          <a:p>
            <a:pPr marL="514350" indent="-514350">
              <a:buFont typeface="+mj-lt"/>
              <a:buAutoNum type="alphaUcPeriod"/>
            </a:pPr>
            <a:endParaRPr lang="en-US" dirty="0" smtClean="0"/>
          </a:p>
          <a:p>
            <a:pPr marL="514350" indent="-514350">
              <a:buFont typeface="+mj-lt"/>
              <a:buAutoNum type="alphaUcPeriod"/>
            </a:pPr>
            <a:r>
              <a:rPr lang="en-US" dirty="0" smtClean="0"/>
              <a:t>right</a:t>
            </a:r>
          </a:p>
          <a:p>
            <a:pPr marL="514350" indent="-514350">
              <a:buFont typeface="+mj-lt"/>
              <a:buAutoNum type="alphaUcPeriod"/>
            </a:pPr>
            <a:r>
              <a:rPr lang="en-US" dirty="0" smtClean="0"/>
              <a:t>left</a:t>
            </a:r>
            <a:endParaRPr lang="en-US" dirty="0" smtClean="0"/>
          </a:p>
          <a:p>
            <a:pPr marL="514350" indent="-514350">
              <a:buFont typeface="+mj-lt"/>
              <a:buAutoNum type="alphaUcPeriod"/>
            </a:pPr>
            <a:r>
              <a:rPr lang="en-US" dirty="0" smtClean="0"/>
              <a:t>no movement</a:t>
            </a:r>
          </a:p>
          <a:p>
            <a:pPr marL="514350" indent="-514350">
              <a:buFont typeface="+mj-lt"/>
              <a:buAutoNum type="alphaUcPeriod"/>
            </a:pPr>
            <a:r>
              <a:rPr lang="en-US" dirty="0" smtClean="0"/>
              <a:t>up</a:t>
            </a:r>
            <a:endParaRPr lang="en-US" dirty="0"/>
          </a:p>
        </p:txBody>
      </p:sp>
      <p:pic>
        <p:nvPicPr>
          <p:cNvPr id="4098" name="Picture 2" descr="http://www.turtletrack.org/Issues04/Co03062004/Art/bull_moose.jpg"/>
          <p:cNvPicPr>
            <a:picLocks noChangeAspect="1" noChangeArrowheads="1"/>
          </p:cNvPicPr>
          <p:nvPr/>
        </p:nvPicPr>
        <p:blipFill>
          <a:blip r:embed="rId2" cstate="print"/>
          <a:srcRect/>
          <a:stretch>
            <a:fillRect/>
          </a:stretch>
        </p:blipFill>
        <p:spPr bwMode="auto">
          <a:xfrm>
            <a:off x="4953000" y="3733800"/>
            <a:ext cx="3819525" cy="284797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ext Box 7"/>
          <p:cNvSpPr txBox="1">
            <a:spLocks noChangeArrowheads="1"/>
          </p:cNvSpPr>
          <p:nvPr/>
        </p:nvSpPr>
        <p:spPr bwMode="auto">
          <a:xfrm>
            <a:off x="609600" y="990600"/>
            <a:ext cx="8229600" cy="769441"/>
          </a:xfrm>
          <a:prstGeom prst="rect">
            <a:avLst/>
          </a:prstGeom>
          <a:noFill/>
          <a:ln w="9525">
            <a:noFill/>
            <a:miter lim="800000"/>
            <a:headEnd/>
            <a:tailEnd/>
          </a:ln>
        </p:spPr>
        <p:txBody>
          <a:bodyPr>
            <a:spAutoFit/>
          </a:bodyPr>
          <a:lstStyle/>
          <a:p>
            <a:pPr>
              <a:spcBef>
                <a:spcPct val="50000"/>
              </a:spcBef>
            </a:pPr>
            <a:r>
              <a:rPr lang="en-US" sz="4400" b="1" dirty="0" smtClean="0">
                <a:ln w="12700">
                  <a:solidFill>
                    <a:schemeClr val="tx2">
                      <a:satMod val="155000"/>
                    </a:schemeClr>
                  </a:solidFill>
                  <a:prstDash val="solid"/>
                </a:ln>
                <a:solidFill>
                  <a:schemeClr val="bg2">
                    <a:tint val="85000"/>
                    <a:satMod val="155000"/>
                  </a:schemeClr>
                </a:solidFill>
                <a:effectLst>
                  <a:glow rad="228600">
                    <a:schemeClr val="accent1">
                      <a:satMod val="175000"/>
                      <a:alpha val="40000"/>
                    </a:schemeClr>
                  </a:glow>
                  <a:outerShdw blurRad="41275" dist="20320" dir="1800000" algn="tl" rotWithShape="0">
                    <a:srgbClr val="000000">
                      <a:alpha val="40000"/>
                    </a:srgbClr>
                  </a:outerShdw>
                </a:effectLst>
              </a:rPr>
              <a:t>B is the Correct Answer!</a:t>
            </a:r>
            <a:endParaRPr lang="en-US" sz="4400" b="1" dirty="0">
              <a:ln w="12700">
                <a:solidFill>
                  <a:schemeClr val="tx2">
                    <a:satMod val="155000"/>
                  </a:schemeClr>
                </a:solidFill>
                <a:prstDash val="solid"/>
              </a:ln>
              <a:solidFill>
                <a:schemeClr val="bg2">
                  <a:tint val="85000"/>
                  <a:satMod val="155000"/>
                </a:schemeClr>
              </a:solidFill>
              <a:effectLst>
                <a:glow rad="228600">
                  <a:schemeClr val="accent1">
                    <a:satMod val="175000"/>
                    <a:alpha val="40000"/>
                  </a:schemeClr>
                </a:glow>
                <a:outerShdw blurRad="41275" dist="20320" dir="1800000" algn="tl" rotWithShape="0">
                  <a:srgbClr val="000000">
                    <a:alpha val="40000"/>
                  </a:srgbClr>
                </a:outerShdw>
              </a:effectLst>
            </a:endParaRPr>
          </a:p>
        </p:txBody>
      </p:sp>
      <p:sp>
        <p:nvSpPr>
          <p:cNvPr id="110600" name="Text Box 12"/>
          <p:cNvSpPr txBox="1">
            <a:spLocks noChangeArrowheads="1"/>
          </p:cNvSpPr>
          <p:nvPr/>
        </p:nvSpPr>
        <p:spPr bwMode="auto">
          <a:xfrm>
            <a:off x="457200" y="2209800"/>
            <a:ext cx="8077200" cy="1569660"/>
          </a:xfrm>
          <a:prstGeom prst="rect">
            <a:avLst/>
          </a:prstGeom>
          <a:noFill/>
          <a:ln w="9525">
            <a:noFill/>
            <a:miter lim="800000"/>
            <a:headEnd/>
            <a:tailEnd/>
          </a:ln>
        </p:spPr>
        <p:txBody>
          <a:bodyPr>
            <a:spAutoFit/>
          </a:bodyPr>
          <a:lstStyle/>
          <a:p>
            <a:pPr>
              <a:spcBef>
                <a:spcPct val="50000"/>
              </a:spcBef>
            </a:pPr>
            <a:r>
              <a:rPr lang="en-US" sz="2800" dirty="0" smtClean="0">
                <a:solidFill>
                  <a:srgbClr val="0000FF"/>
                </a:solidFill>
              </a:rPr>
              <a:t> </a:t>
            </a:r>
            <a:r>
              <a:rPr lang="en-US" sz="3200" dirty="0" smtClean="0">
                <a:solidFill>
                  <a:srgbClr val="0000FF"/>
                </a:solidFill>
              </a:rPr>
              <a:t>The moose would move to the left because there is a greater force being applied on the right side.</a:t>
            </a:r>
            <a:endParaRPr lang="en-US" sz="2800" dirty="0">
              <a:solidFill>
                <a:srgbClr val="0000FF"/>
              </a:solidFill>
            </a:endParaRPr>
          </a:p>
        </p:txBody>
      </p:sp>
      <p:pic>
        <p:nvPicPr>
          <p:cNvPr id="21508" name="Picture 4" descr="http://t3.gstatic.com/images?q=tbn:ANd9GcTrKg9Vi-nKt7vymlxngygDZlj0Jt777X4Dsu4Yh_sEf5Sd0bzP06y8x6m7"/>
          <p:cNvPicPr>
            <a:picLocks noChangeAspect="1" noChangeArrowheads="1"/>
          </p:cNvPicPr>
          <p:nvPr/>
        </p:nvPicPr>
        <p:blipFill>
          <a:blip r:embed="rId3" cstate="print"/>
          <a:srcRect/>
          <a:stretch>
            <a:fillRect/>
          </a:stretch>
        </p:blipFill>
        <p:spPr bwMode="auto">
          <a:xfrm>
            <a:off x="3352800" y="3657600"/>
            <a:ext cx="3657600" cy="272696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p:cNvSpPr>
            <a:spLocks noGrp="1"/>
          </p:cNvSpPr>
          <p:nvPr>
            <p:ph type="title" idx="4294967295"/>
          </p:nvPr>
        </p:nvSpPr>
        <p:spPr>
          <a:xfrm>
            <a:off x="457200" y="704850"/>
            <a:ext cx="8229600" cy="742950"/>
          </a:xfrm>
        </p:spPr>
        <p:txBody>
          <a:bodyPr/>
          <a:lstStyle/>
          <a:p>
            <a:pPr eaLnBrk="1" hangingPunct="1"/>
            <a:r>
              <a:rPr lang="en-US" sz="4800" dirty="0" smtClean="0"/>
              <a:t>SC.5.P.13.2</a:t>
            </a:r>
            <a:endParaRPr lang="en-US" sz="4500" dirty="0" smtClean="0"/>
          </a:p>
        </p:txBody>
      </p:sp>
      <p:sp>
        <p:nvSpPr>
          <p:cNvPr id="99330" name="Content Placeholder 2"/>
          <p:cNvSpPr>
            <a:spLocks noGrp="1"/>
          </p:cNvSpPr>
          <p:nvPr>
            <p:ph idx="4294967295"/>
          </p:nvPr>
        </p:nvSpPr>
        <p:spPr>
          <a:xfrm>
            <a:off x="457200" y="1676400"/>
            <a:ext cx="8229600" cy="4495800"/>
          </a:xfrm>
        </p:spPr>
        <p:txBody>
          <a:bodyPr/>
          <a:lstStyle/>
          <a:p>
            <a:pPr eaLnBrk="1" hangingPunct="1">
              <a:lnSpc>
                <a:spcPct val="80000"/>
              </a:lnSpc>
              <a:buNone/>
            </a:pPr>
            <a:r>
              <a:rPr lang="en-US" sz="2700" dirty="0" smtClean="0"/>
              <a:t>Benchmark: </a:t>
            </a:r>
            <a:r>
              <a:rPr lang="en-US" sz="2800" dirty="0" smtClean="0"/>
              <a:t>Investigate and describe that the greater the force applied to it, the greater the change in motion of a given object.</a:t>
            </a:r>
          </a:p>
          <a:p>
            <a:pPr eaLnBrk="1" hangingPunct="1">
              <a:lnSpc>
                <a:spcPct val="80000"/>
              </a:lnSpc>
              <a:buFont typeface="Wingdings 2" pitchFamily="18" charset="2"/>
              <a:buNone/>
            </a:pPr>
            <a:r>
              <a:rPr lang="en-US" sz="2700" dirty="0" smtClean="0">
                <a:solidFill>
                  <a:srgbClr val="FF0000"/>
                </a:solidFill>
              </a:rPr>
              <a:t>Essential Question:</a:t>
            </a:r>
          </a:p>
          <a:p>
            <a:pPr eaLnBrk="1" hangingPunct="1">
              <a:lnSpc>
                <a:spcPct val="80000"/>
              </a:lnSpc>
              <a:buFont typeface="Wingdings 2" pitchFamily="18" charset="2"/>
              <a:buNone/>
            </a:pPr>
            <a:r>
              <a:rPr lang="en-US" sz="3200" dirty="0" smtClean="0">
                <a:solidFill>
                  <a:srgbClr val="0000FF"/>
                </a:solidFill>
              </a:rPr>
              <a:t>What is the difference between balanced and unbalanced forces?</a:t>
            </a:r>
          </a:p>
          <a:p>
            <a:pPr eaLnBrk="1" hangingPunct="1">
              <a:lnSpc>
                <a:spcPct val="80000"/>
              </a:lnSpc>
              <a:buFont typeface="Wingdings 2" pitchFamily="18" charset="2"/>
              <a:buNone/>
            </a:pPr>
            <a:endParaRPr lang="en-US" sz="2700" dirty="0" smtClean="0">
              <a:solidFill>
                <a:srgbClr val="0000FF"/>
              </a:solidFill>
            </a:endParaRPr>
          </a:p>
          <a:p>
            <a:pPr eaLnBrk="1" hangingPunct="1">
              <a:lnSpc>
                <a:spcPct val="80000"/>
              </a:lnSpc>
              <a:buFont typeface="Wingdings 2" pitchFamily="18" charset="2"/>
              <a:buNone/>
            </a:pPr>
            <a:r>
              <a:rPr lang="en-US" sz="2700" dirty="0" smtClean="0">
                <a:solidFill>
                  <a:srgbClr val="FF0000"/>
                </a:solidFill>
              </a:rPr>
              <a:t>Vocabulary:</a:t>
            </a:r>
          </a:p>
          <a:p>
            <a:pPr eaLnBrk="1" hangingPunct="1">
              <a:lnSpc>
                <a:spcPct val="80000"/>
              </a:lnSpc>
              <a:buFont typeface="Wingdings 2" pitchFamily="18" charset="2"/>
              <a:buNone/>
            </a:pPr>
            <a:r>
              <a:rPr lang="en-US" sz="2700" dirty="0" smtClean="0"/>
              <a:t>balanced forces        force</a:t>
            </a:r>
          </a:p>
          <a:p>
            <a:pPr eaLnBrk="1" hangingPunct="1">
              <a:lnSpc>
                <a:spcPct val="80000"/>
              </a:lnSpc>
              <a:buFont typeface="Wingdings 2" pitchFamily="18" charset="2"/>
              <a:buNone/>
            </a:pPr>
            <a:endParaRPr lang="en-US" sz="2700" dirty="0" smtClean="0"/>
          </a:p>
          <a:p>
            <a:pPr eaLnBrk="1" hangingPunct="1">
              <a:lnSpc>
                <a:spcPct val="80000"/>
              </a:lnSpc>
              <a:buFont typeface="Wingdings 2" pitchFamily="18" charset="2"/>
              <a:buNone/>
            </a:pPr>
            <a:r>
              <a:rPr lang="en-US" sz="2700" dirty="0" smtClean="0"/>
              <a:t>unbalanced forces      net force</a:t>
            </a:r>
          </a:p>
          <a:p>
            <a:pPr eaLnBrk="1" hangingPunct="1">
              <a:lnSpc>
                <a:spcPct val="80000"/>
              </a:lnSpc>
              <a:buFont typeface="Wingdings 2" pitchFamily="18" charset="2"/>
              <a:buNone/>
            </a:pPr>
            <a:r>
              <a:rPr lang="en-US" sz="27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Text Box 5"/>
          <p:cNvSpPr txBox="1">
            <a:spLocks noChangeArrowheads="1"/>
          </p:cNvSpPr>
          <p:nvPr/>
        </p:nvSpPr>
        <p:spPr bwMode="auto">
          <a:xfrm>
            <a:off x="304800" y="1447800"/>
            <a:ext cx="8229600" cy="3600986"/>
          </a:xfrm>
          <a:prstGeom prst="rect">
            <a:avLst/>
          </a:prstGeom>
          <a:noFill/>
          <a:ln w="9525">
            <a:noFill/>
            <a:miter lim="800000"/>
            <a:headEnd/>
            <a:tailEnd/>
          </a:ln>
        </p:spPr>
        <p:txBody>
          <a:bodyPr>
            <a:spAutoFit/>
          </a:bodyPr>
          <a:lstStyle/>
          <a:p>
            <a:pPr>
              <a:spcBef>
                <a:spcPct val="50000"/>
              </a:spcBef>
            </a:pPr>
            <a:r>
              <a:rPr lang="en-US" sz="2800" dirty="0" smtClean="0"/>
              <a:t>2. A </a:t>
            </a:r>
            <a:r>
              <a:rPr lang="en-US" sz="2800" dirty="0" smtClean="0"/>
              <a:t>woman at a grocery store applies an unbalanced force to a shopping cart.  Which of the following things would happen?</a:t>
            </a:r>
          </a:p>
          <a:p>
            <a:pPr marL="971550" lvl="1" indent="-514350">
              <a:spcBef>
                <a:spcPct val="50000"/>
              </a:spcBef>
              <a:buFont typeface="+mj-lt"/>
              <a:buAutoNum type="alphaUcPeriod"/>
            </a:pPr>
            <a:r>
              <a:rPr lang="en-US" sz="2400" dirty="0" smtClean="0"/>
              <a:t>The shopping cart will start to move.</a:t>
            </a:r>
          </a:p>
          <a:p>
            <a:pPr marL="971550" lvl="1" indent="-514350">
              <a:spcBef>
                <a:spcPct val="50000"/>
              </a:spcBef>
              <a:buFont typeface="+mj-lt"/>
              <a:buAutoNum type="alphaUcPeriod"/>
            </a:pPr>
            <a:r>
              <a:rPr lang="en-US" sz="2400" dirty="0" smtClean="0"/>
              <a:t>The shopping cart does not move.</a:t>
            </a:r>
          </a:p>
          <a:p>
            <a:pPr marL="971550" lvl="1" indent="-514350">
              <a:spcBef>
                <a:spcPct val="50000"/>
              </a:spcBef>
              <a:buFont typeface="+mj-lt"/>
              <a:buAutoNum type="alphaUcPeriod"/>
            </a:pPr>
            <a:r>
              <a:rPr lang="en-US" sz="2400" dirty="0" smtClean="0"/>
              <a:t>The shopping cart gets smaller.</a:t>
            </a:r>
          </a:p>
          <a:p>
            <a:pPr marL="971550" lvl="1" indent="-514350">
              <a:spcBef>
                <a:spcPct val="50000"/>
              </a:spcBef>
              <a:buFont typeface="+mj-lt"/>
              <a:buAutoNum type="alphaUcPeriod"/>
            </a:pPr>
            <a:r>
              <a:rPr lang="en-US" sz="2400" dirty="0" smtClean="0"/>
              <a:t>The shopping cart gets bigger.</a:t>
            </a:r>
            <a:endParaRPr lang="en-US" sz="2400" dirty="0"/>
          </a:p>
        </p:txBody>
      </p:sp>
      <p:sp>
        <p:nvSpPr>
          <p:cNvPr id="111624" name="Text Box 9"/>
          <p:cNvSpPr txBox="1">
            <a:spLocks noChangeArrowheads="1"/>
          </p:cNvSpPr>
          <p:nvPr/>
        </p:nvSpPr>
        <p:spPr bwMode="auto">
          <a:xfrm>
            <a:off x="609600" y="5638800"/>
            <a:ext cx="8077200" cy="1573213"/>
          </a:xfrm>
          <a:prstGeom prst="rect">
            <a:avLst/>
          </a:prstGeom>
          <a:noFill/>
          <a:ln w="9525">
            <a:noFill/>
            <a:miter lim="800000"/>
            <a:headEnd/>
            <a:tailEnd/>
          </a:ln>
        </p:spPr>
        <p:txBody>
          <a:bodyPr>
            <a:spAutoFit/>
          </a:bodyPr>
          <a:lstStyle/>
          <a:p>
            <a:pPr>
              <a:spcBef>
                <a:spcPct val="50000"/>
              </a:spcBef>
            </a:pPr>
            <a:endParaRPr lang="en-US" sz="2800" dirty="0">
              <a:solidFill>
                <a:srgbClr val="0000FF"/>
              </a:solidFill>
            </a:endParaRPr>
          </a:p>
          <a:p>
            <a:pPr>
              <a:spcBef>
                <a:spcPct val="50000"/>
              </a:spcBef>
            </a:pPr>
            <a:endParaRPr lang="en-US" sz="2800" dirty="0">
              <a:solidFill>
                <a:srgbClr val="0000FF"/>
              </a:solidFill>
            </a:endParaRPr>
          </a:p>
          <a:p>
            <a:pPr>
              <a:spcBef>
                <a:spcPct val="50000"/>
              </a:spcBef>
            </a:pPr>
            <a:endParaRPr lang="en-US" dirty="0"/>
          </a:p>
        </p:txBody>
      </p:sp>
      <p:pic>
        <p:nvPicPr>
          <p:cNvPr id="16386" name="Picture 2" descr="http://www.featurepics.com/FI/Thumb300/20100311/Woman-Shopping-Cartoon-1483400.jpg"/>
          <p:cNvPicPr>
            <a:picLocks noChangeAspect="1" noChangeArrowheads="1"/>
          </p:cNvPicPr>
          <p:nvPr/>
        </p:nvPicPr>
        <p:blipFill>
          <a:blip r:embed="rId3" cstate="print"/>
          <a:srcRect/>
          <a:stretch>
            <a:fillRect/>
          </a:stretch>
        </p:blipFill>
        <p:spPr bwMode="auto">
          <a:xfrm>
            <a:off x="5791200" y="4114800"/>
            <a:ext cx="2527300" cy="2240758"/>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3200" dirty="0" smtClean="0">
                <a:solidFill>
                  <a:srgbClr val="0070C0"/>
                </a:solidFill>
              </a:rPr>
              <a:t>Unbalanced forces always cause a change in motion.</a:t>
            </a:r>
            <a:endParaRPr lang="en-US" sz="3200" dirty="0">
              <a:solidFill>
                <a:srgbClr val="0070C0"/>
              </a:solidFill>
            </a:endParaRPr>
          </a:p>
        </p:txBody>
      </p:sp>
      <p:sp>
        <p:nvSpPr>
          <p:cNvPr id="4" name="Rectangle 3"/>
          <p:cNvSpPr/>
          <p:nvPr/>
        </p:nvSpPr>
        <p:spPr>
          <a:xfrm>
            <a:off x="0" y="685800"/>
            <a:ext cx="9135706" cy="923330"/>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228600">
                    <a:schemeClr val="accent1">
                      <a:satMod val="175000"/>
                      <a:alpha val="40000"/>
                    </a:schemeClr>
                  </a:glow>
                  <a:outerShdw blurRad="50800" dist="38100" dir="13500000" algn="br" rotWithShape="0">
                    <a:prstClr val="black">
                      <a:alpha val="40000"/>
                    </a:prstClr>
                  </a:outerShdw>
                </a:effectLst>
              </a:rPr>
              <a:t>A is the correct answer!</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228600">
                  <a:schemeClr val="accent1">
                    <a:satMod val="175000"/>
                    <a:alpha val="40000"/>
                  </a:schemeClr>
                </a:glow>
                <a:outerShdw blurRad="50800" dist="38100" dir="13500000" algn="br" rotWithShape="0">
                  <a:prstClr val="black">
                    <a:alpha val="40000"/>
                  </a:prstClr>
                </a:outerShdw>
              </a:effectLst>
            </a:endParaRPr>
          </a:p>
        </p:txBody>
      </p:sp>
      <p:pic>
        <p:nvPicPr>
          <p:cNvPr id="17412" name="Picture 4"/>
          <p:cNvPicPr>
            <a:picLocks noChangeAspect="1" noChangeArrowheads="1"/>
          </p:cNvPicPr>
          <p:nvPr/>
        </p:nvPicPr>
        <p:blipFill>
          <a:blip r:embed="rId2" cstate="print"/>
          <a:srcRect/>
          <a:stretch>
            <a:fillRect/>
          </a:stretch>
        </p:blipFill>
        <p:spPr bwMode="auto">
          <a:xfrm>
            <a:off x="3505200" y="3200400"/>
            <a:ext cx="2448570" cy="24907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a:t>
            </a:r>
            <a:r>
              <a:rPr lang="en-US" dirty="0" smtClean="0"/>
              <a:t>3. </a:t>
            </a:r>
            <a:r>
              <a:rPr lang="en-US" sz="2800" dirty="0" smtClean="0"/>
              <a:t>A </a:t>
            </a:r>
            <a:r>
              <a:rPr lang="en-US" sz="2800" dirty="0" smtClean="0"/>
              <a:t>car is not moving.  A balanced force is applied to it. What happens to the car?</a:t>
            </a:r>
          </a:p>
          <a:p>
            <a:pPr lvl="1">
              <a:buNone/>
            </a:pPr>
            <a:endParaRPr lang="en-US" dirty="0" smtClean="0"/>
          </a:p>
          <a:p>
            <a:pPr marL="881063" lvl="1" indent="-514350">
              <a:buAutoNum type="alphaUcPeriod"/>
            </a:pPr>
            <a:r>
              <a:rPr lang="en-US" dirty="0" smtClean="0"/>
              <a:t>It starts to move slowly, then faster</a:t>
            </a:r>
          </a:p>
          <a:p>
            <a:pPr marL="881063" lvl="1" indent="-514350">
              <a:buAutoNum type="alphaUcPeriod"/>
            </a:pPr>
            <a:r>
              <a:rPr lang="en-US" dirty="0" smtClean="0"/>
              <a:t>It does not move</a:t>
            </a:r>
          </a:p>
          <a:p>
            <a:pPr marL="881063" lvl="1" indent="-514350">
              <a:buAutoNum type="alphaUcPeriod"/>
            </a:pPr>
            <a:r>
              <a:rPr lang="en-US" dirty="0" smtClean="0"/>
              <a:t>It moves backwards</a:t>
            </a:r>
          </a:p>
          <a:p>
            <a:pPr marL="881063" lvl="1" indent="-514350">
              <a:buAutoNum type="alphaUcPeriod"/>
            </a:pPr>
            <a:r>
              <a:rPr lang="en-US" dirty="0" smtClean="0"/>
              <a:t>It starts to accelerate   </a:t>
            </a:r>
            <a:endParaRPr lang="en-US" dirty="0"/>
          </a:p>
        </p:txBody>
      </p:sp>
      <p:pic>
        <p:nvPicPr>
          <p:cNvPr id="54274" name="Picture 2" descr="http://www.clipartheaven.com/clipart/sports/racing/race_car_7.gif"/>
          <p:cNvPicPr>
            <a:picLocks noChangeAspect="1" noChangeArrowheads="1"/>
          </p:cNvPicPr>
          <p:nvPr/>
        </p:nvPicPr>
        <p:blipFill>
          <a:blip r:embed="rId2" cstate="print"/>
          <a:srcRect/>
          <a:stretch>
            <a:fillRect/>
          </a:stretch>
        </p:blipFill>
        <p:spPr bwMode="auto">
          <a:xfrm>
            <a:off x="6370204" y="3733800"/>
            <a:ext cx="2195184" cy="24384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3200" dirty="0" smtClean="0">
                <a:solidFill>
                  <a:srgbClr val="0070C0"/>
                </a:solidFill>
              </a:rPr>
              <a:t>Balanced forces do NOT cause a change in the motion of objects.  </a:t>
            </a:r>
            <a:endParaRPr lang="en-US" sz="3200" dirty="0">
              <a:solidFill>
                <a:srgbClr val="0070C0"/>
              </a:solidFill>
            </a:endParaRPr>
          </a:p>
        </p:txBody>
      </p:sp>
      <p:sp>
        <p:nvSpPr>
          <p:cNvPr id="4" name="Rectangle 3"/>
          <p:cNvSpPr/>
          <p:nvPr/>
        </p:nvSpPr>
        <p:spPr>
          <a:xfrm>
            <a:off x="-4659" y="762000"/>
            <a:ext cx="9148659" cy="923330"/>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The correct answer is B!</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15361" name="Picture 1"/>
          <p:cNvPicPr>
            <a:picLocks noChangeAspect="1" noChangeArrowheads="1"/>
          </p:cNvPicPr>
          <p:nvPr/>
        </p:nvPicPr>
        <p:blipFill>
          <a:blip r:embed="rId2" cstate="print"/>
          <a:srcRect/>
          <a:stretch>
            <a:fillRect/>
          </a:stretch>
        </p:blipFill>
        <p:spPr bwMode="auto">
          <a:xfrm>
            <a:off x="2895600" y="2667000"/>
            <a:ext cx="5243513" cy="39339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4. In </a:t>
            </a:r>
            <a:r>
              <a:rPr lang="en-US" dirty="0" smtClean="0"/>
              <a:t>a tug of war contest, one person pulls with a force of 5 Newtons. Another person on the same team pulls with a force of 3 Newtons. </a:t>
            </a:r>
            <a:r>
              <a:rPr lang="en-US" dirty="0" smtClean="0"/>
              <a:t> In </a:t>
            </a:r>
            <a:r>
              <a:rPr lang="en-US" dirty="0" smtClean="0"/>
              <a:t>order for the force of the rope to be balanced, what force would the other team be pulling with</a:t>
            </a:r>
            <a:r>
              <a:rPr lang="en-US" dirty="0" smtClean="0"/>
              <a:t>?</a:t>
            </a:r>
          </a:p>
          <a:p>
            <a:pPr>
              <a:buNone/>
            </a:pPr>
            <a:endParaRPr lang="en-US" dirty="0" smtClean="0"/>
          </a:p>
          <a:p>
            <a:pPr marL="881063" lvl="1" indent="-514350">
              <a:buFont typeface="+mj-lt"/>
              <a:buAutoNum type="alphaUcPeriod"/>
            </a:pPr>
            <a:r>
              <a:rPr lang="en-US" dirty="0" smtClean="0"/>
              <a:t>2 Newtons</a:t>
            </a:r>
          </a:p>
          <a:p>
            <a:pPr marL="881063" lvl="1" indent="-514350">
              <a:buFont typeface="+mj-lt"/>
              <a:buAutoNum type="alphaUcPeriod"/>
            </a:pPr>
            <a:r>
              <a:rPr lang="en-US" dirty="0" smtClean="0"/>
              <a:t>5 Newtons</a:t>
            </a:r>
          </a:p>
          <a:p>
            <a:pPr marL="881063" lvl="1" indent="-514350">
              <a:buFont typeface="+mj-lt"/>
              <a:buAutoNum type="alphaUcPeriod"/>
            </a:pPr>
            <a:r>
              <a:rPr lang="en-US" dirty="0" smtClean="0"/>
              <a:t>8 Newtons</a:t>
            </a:r>
          </a:p>
          <a:p>
            <a:pPr marL="881063" lvl="1" indent="-514350">
              <a:buFont typeface="+mj-lt"/>
              <a:buAutoNum type="alphaUcPeriod"/>
            </a:pPr>
            <a:r>
              <a:rPr lang="en-US" dirty="0" smtClean="0"/>
              <a:t>15 Newtons</a:t>
            </a:r>
            <a:endParaRPr lang="en-US" dirty="0"/>
          </a:p>
        </p:txBody>
      </p:sp>
      <p:pic>
        <p:nvPicPr>
          <p:cNvPr id="67586" name="Picture 2"/>
          <p:cNvPicPr>
            <a:picLocks noChangeAspect="1" noChangeArrowheads="1"/>
          </p:cNvPicPr>
          <p:nvPr/>
        </p:nvPicPr>
        <p:blipFill>
          <a:blip r:embed="rId2" cstate="print"/>
          <a:srcRect/>
          <a:stretch>
            <a:fillRect/>
          </a:stretch>
        </p:blipFill>
        <p:spPr bwMode="auto">
          <a:xfrm>
            <a:off x="4191000" y="4648200"/>
            <a:ext cx="2789144" cy="144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3200" smtClean="0">
                <a:solidFill>
                  <a:srgbClr val="0070C0"/>
                </a:solidFill>
              </a:rPr>
              <a:t>For forces </a:t>
            </a:r>
            <a:r>
              <a:rPr lang="en-US" sz="3200" dirty="0" smtClean="0">
                <a:solidFill>
                  <a:srgbClr val="0070C0"/>
                </a:solidFill>
              </a:rPr>
              <a:t>to be balanced they must be equal and opposite. If one side pulls with a combined force of 8 Newtons, the other side would also need to pull with a combined force of 8 Newtons in order for the forces to be balanced.</a:t>
            </a:r>
            <a:endParaRPr lang="en-US" sz="3200" dirty="0">
              <a:solidFill>
                <a:srgbClr val="0070C0"/>
              </a:solidFill>
            </a:endParaRPr>
          </a:p>
        </p:txBody>
      </p:sp>
      <p:sp>
        <p:nvSpPr>
          <p:cNvPr id="4" name="Rectangle 3"/>
          <p:cNvSpPr/>
          <p:nvPr/>
        </p:nvSpPr>
        <p:spPr>
          <a:xfrm>
            <a:off x="-4659" y="762000"/>
            <a:ext cx="9148659" cy="923330"/>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The correct answer is </a:t>
            </a: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66561" name="Picture 1"/>
          <p:cNvPicPr>
            <a:picLocks noChangeAspect="1" noChangeArrowheads="1"/>
          </p:cNvPicPr>
          <p:nvPr/>
        </p:nvPicPr>
        <p:blipFill>
          <a:blip r:embed="rId2" cstate="print"/>
          <a:srcRect/>
          <a:stretch>
            <a:fillRect/>
          </a:stretch>
        </p:blipFill>
        <p:spPr bwMode="auto">
          <a:xfrm>
            <a:off x="5943600" y="4876800"/>
            <a:ext cx="1524000" cy="13447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3"/>
          <p:cNvSpPr>
            <a:spLocks noGrp="1"/>
          </p:cNvSpPr>
          <p:nvPr>
            <p:ph type="body" idx="1"/>
          </p:nvPr>
        </p:nvSpPr>
        <p:spPr>
          <a:xfrm>
            <a:off x="381000" y="1752600"/>
            <a:ext cx="8229600" cy="4389437"/>
          </a:xfrm>
        </p:spPr>
        <p:txBody>
          <a:bodyPr/>
          <a:lstStyle/>
          <a:p>
            <a:pPr>
              <a:lnSpc>
                <a:spcPct val="80000"/>
              </a:lnSpc>
              <a:buFont typeface="Wingdings 2" pitchFamily="18" charset="2"/>
              <a:buNone/>
            </a:pPr>
            <a:r>
              <a:rPr lang="en-US" sz="2000" dirty="0" smtClean="0"/>
              <a:t>	 </a:t>
            </a:r>
          </a:p>
          <a:p>
            <a:pPr>
              <a:buNone/>
            </a:pPr>
            <a:r>
              <a:rPr lang="en-US" sz="3600" dirty="0" smtClean="0"/>
              <a:t>	Turn to your shoulder partner and give examples of balanced and unbalanced forces.  Switch roles.</a:t>
            </a:r>
          </a:p>
        </p:txBody>
      </p:sp>
      <p:sp>
        <p:nvSpPr>
          <p:cNvPr id="119810" name="Rectangle 4"/>
          <p:cNvSpPr>
            <a:spLocks noGrp="1"/>
          </p:cNvSpPr>
          <p:nvPr>
            <p:ph type="title"/>
          </p:nvPr>
        </p:nvSpPr>
        <p:spPr/>
        <p:txBody>
          <a:bodyPr/>
          <a:lstStyle/>
          <a:p>
            <a:r>
              <a:rPr lang="en-US" dirty="0" smtClean="0"/>
              <a:t>Summary Question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p:cNvSpPr>
          <p:nvPr>
            <p:ph type="title"/>
          </p:nvPr>
        </p:nvSpPr>
        <p:spPr>
          <a:xfrm>
            <a:off x="457200" y="704850"/>
            <a:ext cx="8229600" cy="895350"/>
          </a:xfrm>
        </p:spPr>
        <p:txBody>
          <a:bodyPr/>
          <a:lstStyle/>
          <a:p>
            <a:r>
              <a:rPr lang="en-US" dirty="0" smtClean="0"/>
              <a:t>Check Your Understanding</a:t>
            </a:r>
          </a:p>
        </p:txBody>
      </p:sp>
      <p:sp>
        <p:nvSpPr>
          <p:cNvPr id="114690" name="Rectangle 3"/>
          <p:cNvSpPr>
            <a:spLocks noGrp="1"/>
          </p:cNvSpPr>
          <p:nvPr>
            <p:ph type="body" idx="1"/>
          </p:nvPr>
        </p:nvSpPr>
        <p:spPr/>
        <p:txBody>
          <a:bodyPr/>
          <a:lstStyle/>
          <a:p>
            <a:pPr marL="514350" indent="-514350">
              <a:buFont typeface="+mj-lt"/>
              <a:buAutoNum type="arabicPeriod"/>
            </a:pPr>
            <a:r>
              <a:rPr lang="en-US" sz="3200" dirty="0" smtClean="0"/>
              <a:t>When an object is at rest, which of the following is true?</a:t>
            </a:r>
          </a:p>
          <a:p>
            <a:pPr marL="881063" lvl="1" indent="-514350">
              <a:buFont typeface="+mj-lt"/>
              <a:buAutoNum type="alphaLcPeriod"/>
            </a:pPr>
            <a:r>
              <a:rPr lang="en-US" sz="3000" dirty="0" smtClean="0"/>
              <a:t>There  are no forces acting on it.</a:t>
            </a:r>
          </a:p>
          <a:p>
            <a:pPr marL="881063" lvl="1" indent="-514350">
              <a:buFont typeface="+mj-lt"/>
              <a:buAutoNum type="alphaLcPeriod"/>
            </a:pPr>
            <a:r>
              <a:rPr lang="en-US" sz="3000" dirty="0" smtClean="0"/>
              <a:t>There are forces acting on it, but these forces are balanced.</a:t>
            </a:r>
          </a:p>
          <a:p>
            <a:pPr marL="881063" lvl="1" indent="-514350">
              <a:buFont typeface="+mj-lt"/>
              <a:buAutoNum type="alphaLcPeriod"/>
            </a:pPr>
            <a:r>
              <a:rPr lang="en-US" sz="3000" dirty="0" smtClean="0"/>
              <a:t>There is just one force acting on it, which is gravity</a:t>
            </a:r>
            <a:r>
              <a:rPr lang="en-US" sz="3000" dirty="0" smtClean="0"/>
              <a:t>.</a:t>
            </a:r>
          </a:p>
          <a:p>
            <a:pPr marL="881063" lvl="1" indent="-514350">
              <a:buFont typeface="+mj-lt"/>
              <a:buAutoNum type="alphaLcPeriod"/>
            </a:pPr>
            <a:r>
              <a:rPr lang="en-US" sz="3000" dirty="0" smtClean="0"/>
              <a:t>The forces acting on it are unequal in strength</a:t>
            </a:r>
          </a:p>
          <a:p>
            <a:pPr marL="881063" lvl="1" indent="-514350">
              <a:buFont typeface="+mj-lt"/>
              <a:buAutoNum type="alphaLcPeriod"/>
            </a:pPr>
            <a:endParaRPr lang="en-US" sz="30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p:cNvSpPr>
          <p:nvPr>
            <p:ph type="title"/>
          </p:nvPr>
        </p:nvSpPr>
        <p:spPr>
          <a:xfrm>
            <a:off x="457200" y="704850"/>
            <a:ext cx="8229600" cy="895350"/>
          </a:xfrm>
        </p:spPr>
        <p:txBody>
          <a:bodyPr/>
          <a:lstStyle/>
          <a:p>
            <a:r>
              <a:rPr lang="en-US" dirty="0" smtClean="0"/>
              <a:t>Check Your Understanding</a:t>
            </a:r>
          </a:p>
        </p:txBody>
      </p:sp>
      <p:sp>
        <p:nvSpPr>
          <p:cNvPr id="114690" name="Rectangle 3"/>
          <p:cNvSpPr>
            <a:spLocks noGrp="1"/>
          </p:cNvSpPr>
          <p:nvPr>
            <p:ph type="body" idx="1"/>
          </p:nvPr>
        </p:nvSpPr>
        <p:spPr>
          <a:xfrm>
            <a:off x="304800" y="1935163"/>
            <a:ext cx="8382000" cy="4389437"/>
          </a:xfrm>
        </p:spPr>
        <p:txBody>
          <a:bodyPr/>
          <a:lstStyle/>
          <a:p>
            <a:pPr marL="514350" indent="-514350">
              <a:buNone/>
            </a:pPr>
            <a:r>
              <a:rPr lang="en-US" sz="3200" dirty="0" smtClean="0"/>
              <a:t>2.   </a:t>
            </a:r>
            <a:r>
              <a:rPr lang="en-US" sz="3200" dirty="0" smtClean="0"/>
              <a:t>A girl is standing still on a tennis court, with her racket resting on her shoulder.  Her tennis partner just hit a ball to her.  Which object is showing the effect of an unbalanced force?</a:t>
            </a:r>
          </a:p>
          <a:p>
            <a:pPr marL="881063" lvl="1" indent="-514350">
              <a:buAutoNum type="alphaLcPeriod"/>
            </a:pPr>
            <a:r>
              <a:rPr lang="en-US" sz="3000" dirty="0" smtClean="0"/>
              <a:t>The girl standing </a:t>
            </a:r>
            <a:r>
              <a:rPr lang="en-US" sz="3000" dirty="0" smtClean="0"/>
              <a:t>still</a:t>
            </a:r>
          </a:p>
          <a:p>
            <a:pPr marL="881063" lvl="1" indent="-514350">
              <a:buAutoNum type="alphaLcPeriod"/>
            </a:pPr>
            <a:r>
              <a:rPr lang="en-US" sz="3000" dirty="0" smtClean="0"/>
              <a:t>The tennis racket</a:t>
            </a:r>
          </a:p>
          <a:p>
            <a:pPr marL="881063" lvl="1" indent="-514350">
              <a:buAutoNum type="alphaLcPeriod"/>
            </a:pPr>
            <a:r>
              <a:rPr lang="en-US" sz="3000" dirty="0" smtClean="0"/>
              <a:t>The </a:t>
            </a:r>
            <a:r>
              <a:rPr lang="en-US" sz="3000" dirty="0" smtClean="0"/>
              <a:t>ball</a:t>
            </a:r>
          </a:p>
          <a:p>
            <a:pPr marL="881063" lvl="1" indent="-514350">
              <a:buAutoNum type="alphaLcPeriod"/>
            </a:pPr>
            <a:r>
              <a:rPr lang="en-US" sz="3000" dirty="0" smtClean="0"/>
              <a:t>The ground</a:t>
            </a:r>
          </a:p>
        </p:txBody>
      </p:sp>
      <p:pic>
        <p:nvPicPr>
          <p:cNvPr id="11266" name="Picture 2" descr="http://t2.gstatic.com/images?q=tbn:ANd9GcSZibQQeX-Q08izDVzlHmr6Np_DtKGDInLG-M2Q3U8L0cH4Tbz34xygGmeu"/>
          <p:cNvPicPr>
            <a:picLocks noChangeAspect="1" noChangeArrowheads="1"/>
          </p:cNvPicPr>
          <p:nvPr/>
        </p:nvPicPr>
        <p:blipFill>
          <a:blip r:embed="rId2" cstate="print"/>
          <a:srcRect/>
          <a:stretch>
            <a:fillRect/>
          </a:stretch>
        </p:blipFill>
        <p:spPr bwMode="auto">
          <a:xfrm>
            <a:off x="5334000" y="4419600"/>
            <a:ext cx="1600200" cy="1761566"/>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Check Your Understanding</a:t>
            </a:r>
            <a:endParaRPr lang="en-US" dirty="0"/>
          </a:p>
        </p:txBody>
      </p:sp>
      <p:sp>
        <p:nvSpPr>
          <p:cNvPr id="3" name="Content Placeholder 2"/>
          <p:cNvSpPr>
            <a:spLocks noGrp="1"/>
          </p:cNvSpPr>
          <p:nvPr>
            <p:ph idx="1"/>
          </p:nvPr>
        </p:nvSpPr>
        <p:spPr>
          <a:xfrm>
            <a:off x="304800" y="1066800"/>
            <a:ext cx="8229600" cy="5486400"/>
          </a:xfrm>
        </p:spPr>
        <p:txBody>
          <a:bodyPr/>
          <a:lstStyle/>
          <a:p>
            <a:pPr>
              <a:buNone/>
            </a:pPr>
            <a:r>
              <a:rPr lang="en-US" sz="3200" dirty="0" smtClean="0"/>
              <a:t>3. </a:t>
            </a:r>
            <a:r>
              <a:rPr lang="en-US" sz="3200" dirty="0" smtClean="0"/>
              <a:t>Jennifer used a basketball to show </a:t>
            </a:r>
            <a:r>
              <a:rPr lang="en-US" sz="3200" dirty="0" smtClean="0"/>
              <a:t>how energy </a:t>
            </a:r>
            <a:r>
              <a:rPr lang="en-US" sz="3200" dirty="0" smtClean="0"/>
              <a:t>can be applied to the ball to </a:t>
            </a:r>
            <a:r>
              <a:rPr lang="en-US" sz="3200" dirty="0" smtClean="0"/>
              <a:t>produce motion</a:t>
            </a:r>
            <a:r>
              <a:rPr lang="en-US" sz="3200" dirty="0" smtClean="0"/>
              <a:t>. Which action would </a:t>
            </a:r>
            <a:r>
              <a:rPr lang="en-US" sz="3200" dirty="0" smtClean="0"/>
              <a:t>NOT produce </a:t>
            </a:r>
            <a:r>
              <a:rPr lang="en-US" sz="3200" dirty="0" smtClean="0"/>
              <a:t>motion by applying energy to </a:t>
            </a:r>
            <a:r>
              <a:rPr lang="en-US" sz="3200" dirty="0" smtClean="0"/>
              <a:t>the ball?</a:t>
            </a:r>
          </a:p>
          <a:p>
            <a:pPr marL="881063" lvl="1" indent="-514350">
              <a:buAutoNum type="alphaUcPeriod"/>
            </a:pPr>
            <a:r>
              <a:rPr lang="en-US" dirty="0" smtClean="0"/>
              <a:t>She threw the ball to the floor and it bounced back into the air.</a:t>
            </a:r>
          </a:p>
          <a:p>
            <a:pPr marL="881063" lvl="1" indent="-514350">
              <a:buAutoNum type="alphaUcPeriod"/>
            </a:pPr>
            <a:r>
              <a:rPr lang="en-US" dirty="0" smtClean="0"/>
              <a:t>She pitched the ball through the air and it flew into the hoop.</a:t>
            </a:r>
          </a:p>
          <a:p>
            <a:pPr marL="881063" lvl="1" indent="-514350">
              <a:buAutoNum type="alphaUcPeriod"/>
            </a:pPr>
            <a:r>
              <a:rPr lang="en-US" dirty="0" smtClean="0"/>
              <a:t>She held the ball steady on the gym floor with her right foot.</a:t>
            </a:r>
          </a:p>
          <a:p>
            <a:pPr marL="881063" lvl="1" indent="-514350">
              <a:buAutoNum type="alphaUcPeriod"/>
            </a:pPr>
            <a:r>
              <a:rPr lang="en-US" dirty="0" smtClean="0"/>
              <a:t>She placed the ball on the top shelf of a locker when she was finished with it.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smtClean="0"/>
              <a:t>What is Force?</a:t>
            </a:r>
            <a:endParaRPr lang="en-US" dirty="0"/>
          </a:p>
        </p:txBody>
      </p:sp>
      <p:pic>
        <p:nvPicPr>
          <p:cNvPr id="4" name="Picture 4" descr="MCj01052040000[1]"/>
          <p:cNvPicPr>
            <a:picLocks noGrp="1" noChangeAspect="1" noChangeArrowheads="1"/>
          </p:cNvPicPr>
          <p:nvPr>
            <p:ph idx="1"/>
          </p:nvPr>
        </p:nvPicPr>
        <p:blipFill>
          <a:blip r:embed="rId3" cstate="print"/>
          <a:srcRect/>
          <a:stretch>
            <a:fillRect/>
          </a:stretch>
        </p:blipFill>
        <p:spPr bwMode="auto">
          <a:xfrm>
            <a:off x="914400" y="4572000"/>
            <a:ext cx="2823057" cy="1570336"/>
          </a:xfrm>
          <a:prstGeom prst="rect">
            <a:avLst/>
          </a:prstGeom>
          <a:noFill/>
        </p:spPr>
      </p:pic>
      <p:pic>
        <p:nvPicPr>
          <p:cNvPr id="5" name="Picture 5" descr="MCj01052060000[1]"/>
          <p:cNvPicPr>
            <a:picLocks noChangeAspect="1" noChangeArrowheads="1"/>
          </p:cNvPicPr>
          <p:nvPr/>
        </p:nvPicPr>
        <p:blipFill>
          <a:blip r:embed="rId4" cstate="print"/>
          <a:srcRect/>
          <a:stretch>
            <a:fillRect/>
          </a:stretch>
        </p:blipFill>
        <p:spPr bwMode="auto">
          <a:xfrm>
            <a:off x="4648200" y="4419600"/>
            <a:ext cx="4114800" cy="1633538"/>
          </a:xfrm>
          <a:prstGeom prst="rect">
            <a:avLst/>
          </a:prstGeom>
          <a:noFill/>
        </p:spPr>
      </p:pic>
      <p:sp>
        <p:nvSpPr>
          <p:cNvPr id="7" name="Rectangle 6"/>
          <p:cNvSpPr/>
          <p:nvPr/>
        </p:nvSpPr>
        <p:spPr>
          <a:xfrm>
            <a:off x="685800" y="1600200"/>
            <a:ext cx="7848600" cy="3293209"/>
          </a:xfrm>
          <a:prstGeom prst="rect">
            <a:avLst/>
          </a:prstGeom>
        </p:spPr>
        <p:txBody>
          <a:bodyPr wrap="square">
            <a:spAutoFit/>
          </a:bodyPr>
          <a:lstStyle/>
          <a:p>
            <a:pPr>
              <a:lnSpc>
                <a:spcPct val="80000"/>
              </a:lnSpc>
              <a:buFont typeface="Arial" pitchFamily="34" charset="0"/>
              <a:buChar char="•"/>
            </a:pPr>
            <a:r>
              <a:rPr lang="en-US" sz="2800" dirty="0" smtClean="0"/>
              <a:t>A </a:t>
            </a:r>
            <a:r>
              <a:rPr lang="en-US" sz="2800" dirty="0" smtClean="0">
                <a:solidFill>
                  <a:srgbClr val="FF0000"/>
                </a:solidFill>
              </a:rPr>
              <a:t>force</a:t>
            </a:r>
            <a:r>
              <a:rPr lang="en-US" sz="2800" dirty="0" smtClean="0"/>
              <a:t> is a push or </a:t>
            </a:r>
            <a:r>
              <a:rPr lang="en-US" sz="2800" dirty="0" smtClean="0"/>
              <a:t>pull on an object</a:t>
            </a:r>
          </a:p>
          <a:p>
            <a:pPr>
              <a:lnSpc>
                <a:spcPct val="80000"/>
              </a:lnSpc>
            </a:pPr>
            <a:endParaRPr lang="en-US" sz="2800" dirty="0" smtClean="0"/>
          </a:p>
          <a:p>
            <a:pPr>
              <a:lnSpc>
                <a:spcPct val="80000"/>
              </a:lnSpc>
              <a:buFont typeface="Arial" pitchFamily="34" charset="0"/>
              <a:buChar char="•"/>
            </a:pPr>
            <a:r>
              <a:rPr lang="en-US" sz="2800" dirty="0" smtClean="0"/>
              <a:t>Every force has a STRENGTH</a:t>
            </a:r>
          </a:p>
          <a:p>
            <a:pPr>
              <a:lnSpc>
                <a:spcPct val="80000"/>
              </a:lnSpc>
            </a:pPr>
            <a:endParaRPr lang="en-US" sz="2800" dirty="0" smtClean="0"/>
          </a:p>
          <a:p>
            <a:pPr>
              <a:lnSpc>
                <a:spcPct val="80000"/>
              </a:lnSpc>
              <a:buFont typeface="Arial" pitchFamily="34" charset="0"/>
              <a:buChar char="•"/>
            </a:pPr>
            <a:r>
              <a:rPr lang="en-US" sz="2800" dirty="0" smtClean="0"/>
              <a:t>Every force has a DIRECTION</a:t>
            </a:r>
          </a:p>
          <a:p>
            <a:pPr>
              <a:lnSpc>
                <a:spcPct val="80000"/>
              </a:lnSpc>
              <a:buFont typeface="Arial" pitchFamily="34" charset="0"/>
              <a:buChar char="•"/>
            </a:pPr>
            <a:endParaRPr lang="en-US" sz="2800" dirty="0" smtClean="0"/>
          </a:p>
          <a:p>
            <a:pPr>
              <a:lnSpc>
                <a:spcPct val="80000"/>
              </a:lnSpc>
              <a:buFont typeface="Arial" pitchFamily="34" charset="0"/>
              <a:buChar char="•"/>
            </a:pPr>
            <a:r>
              <a:rPr lang="en-US" sz="2800" dirty="0" smtClean="0"/>
              <a:t>Forces work in pairs, every force has an opposing force working in the opposite direction</a:t>
            </a:r>
            <a:endParaRPr lang="en-US" sz="2800" dirty="0" smtClean="0"/>
          </a:p>
          <a:p>
            <a:pPr algn="ctr">
              <a:lnSpc>
                <a:spcPct val="80000"/>
              </a:lnSpc>
            </a:pPr>
            <a:endParaRPr 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Check Your Understanding</a:t>
            </a:r>
            <a:endParaRPr lang="en-US" dirty="0"/>
          </a:p>
        </p:txBody>
      </p:sp>
      <p:sp>
        <p:nvSpPr>
          <p:cNvPr id="3" name="Content Placeholder 2"/>
          <p:cNvSpPr>
            <a:spLocks noGrp="1"/>
          </p:cNvSpPr>
          <p:nvPr>
            <p:ph idx="1"/>
          </p:nvPr>
        </p:nvSpPr>
        <p:spPr>
          <a:xfrm>
            <a:off x="0" y="1066800"/>
            <a:ext cx="8915400" cy="5486400"/>
          </a:xfrm>
        </p:spPr>
        <p:txBody>
          <a:bodyPr/>
          <a:lstStyle/>
          <a:p>
            <a:pPr>
              <a:buNone/>
            </a:pPr>
            <a:r>
              <a:rPr lang="en-US" sz="3200" dirty="0" smtClean="0"/>
              <a:t>4</a:t>
            </a:r>
            <a:r>
              <a:rPr lang="en-US" sz="3600" dirty="0" smtClean="0"/>
              <a:t>. </a:t>
            </a:r>
            <a:r>
              <a:rPr lang="en-US" sz="3200" dirty="0" smtClean="0"/>
              <a:t>Why does it take more force to move a heavy box up a ramp than to move the same box down the ramp?</a:t>
            </a:r>
          </a:p>
          <a:p>
            <a:pPr marL="881063" lvl="1" indent="-514350">
              <a:buFont typeface="+mj-lt"/>
              <a:buAutoNum type="alphaUcPeriod"/>
            </a:pPr>
            <a:r>
              <a:rPr lang="en-US" sz="2800" dirty="0" smtClean="0"/>
              <a:t>There is more friction on the bottom of the box when going up a ramp.</a:t>
            </a:r>
          </a:p>
          <a:p>
            <a:pPr marL="881063" lvl="1" indent="-514350">
              <a:buFont typeface="+mj-lt"/>
              <a:buAutoNum type="alphaUcPeriod"/>
            </a:pPr>
            <a:r>
              <a:rPr lang="en-US" sz="2800" dirty="0" smtClean="0"/>
              <a:t>Gravity is pushing the box up the ramp at the same time you are pushing the box up the ramp.</a:t>
            </a:r>
          </a:p>
          <a:p>
            <a:pPr marL="881063" lvl="1" indent="-514350">
              <a:buFont typeface="+mj-lt"/>
              <a:buAutoNum type="alphaUcPeriod"/>
            </a:pPr>
            <a:r>
              <a:rPr lang="en-US" sz="2800" dirty="0" smtClean="0"/>
              <a:t>You are exerting force from both your arms and legs when you are pushing the box up the ram.</a:t>
            </a:r>
          </a:p>
          <a:p>
            <a:pPr marL="881063" lvl="1" indent="-514350">
              <a:buFont typeface="+mj-lt"/>
              <a:buAutoNum type="alphaUcPeriod"/>
            </a:pPr>
            <a:r>
              <a:rPr lang="en-US" sz="2800" dirty="0" smtClean="0"/>
              <a:t>When you push an object up a </a:t>
            </a:r>
            <a:r>
              <a:rPr lang="en-US" sz="2800" dirty="0" smtClean="0"/>
              <a:t>ramp</a:t>
            </a:r>
            <a:r>
              <a:rPr lang="en-US" sz="2800" dirty="0" smtClean="0"/>
              <a:t>, you are working against gravity which pulls the box towards the ground</a:t>
            </a:r>
            <a:r>
              <a:rPr lang="en-US" sz="3200" dirty="0" smtClean="0"/>
              <a:t>.</a:t>
            </a:r>
            <a:endParaRPr lang="en-US" sz="32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p:cNvSpPr>
          <p:nvPr>
            <p:ph type="title"/>
          </p:nvPr>
        </p:nvSpPr>
        <p:spPr/>
        <p:txBody>
          <a:bodyPr/>
          <a:lstStyle/>
          <a:p>
            <a:r>
              <a:rPr lang="en-US" dirty="0" smtClean="0"/>
              <a:t>Check Your Answers</a:t>
            </a:r>
          </a:p>
        </p:txBody>
      </p:sp>
      <p:sp>
        <p:nvSpPr>
          <p:cNvPr id="118786" name="Rectangle 3"/>
          <p:cNvSpPr>
            <a:spLocks noGrp="1"/>
          </p:cNvSpPr>
          <p:nvPr>
            <p:ph type="body" idx="1"/>
          </p:nvPr>
        </p:nvSpPr>
        <p:spPr/>
        <p:txBody>
          <a:bodyPr/>
          <a:lstStyle/>
          <a:p>
            <a:pPr marL="495300" lvl="1" indent="-495300">
              <a:buClr>
                <a:srgbClr val="0BD0D9"/>
              </a:buClr>
              <a:buSzPct val="95000"/>
              <a:buFont typeface="Wingdings 2" pitchFamily="18" charset="2"/>
              <a:buAutoNum type="arabicPeriod"/>
            </a:pPr>
            <a:r>
              <a:rPr lang="en-US" sz="3600" dirty="0" smtClean="0"/>
              <a:t>B -</a:t>
            </a:r>
            <a:r>
              <a:rPr lang="en-US" sz="3000" dirty="0" smtClean="0"/>
              <a:t>There are forces acting on it, but these forces are balanced.</a:t>
            </a:r>
          </a:p>
          <a:p>
            <a:pPr marL="495300" lvl="1" indent="-495300">
              <a:buClr>
                <a:srgbClr val="0BD0D9"/>
              </a:buClr>
              <a:buSzPct val="95000"/>
              <a:buFont typeface="Wingdings 2" pitchFamily="18" charset="2"/>
              <a:buAutoNum type="arabicPeriod"/>
            </a:pPr>
            <a:r>
              <a:rPr lang="en-US" sz="3600" dirty="0" smtClean="0"/>
              <a:t>C- </a:t>
            </a:r>
            <a:r>
              <a:rPr lang="en-US" sz="2800" dirty="0" smtClean="0"/>
              <a:t>The ball</a:t>
            </a:r>
            <a:endParaRPr lang="en-US" sz="3200" dirty="0" smtClean="0"/>
          </a:p>
          <a:p>
            <a:pPr marL="495300" lvl="1" indent="-495300">
              <a:buClr>
                <a:srgbClr val="0BD0D9"/>
              </a:buClr>
              <a:buSzPct val="95000"/>
              <a:buFont typeface="Wingdings 2" pitchFamily="18" charset="2"/>
              <a:buAutoNum type="arabicPeriod"/>
            </a:pPr>
            <a:r>
              <a:rPr lang="en-US" sz="3600" dirty="0" smtClean="0"/>
              <a:t>C- </a:t>
            </a:r>
            <a:r>
              <a:rPr lang="en-US" sz="2800" dirty="0" smtClean="0"/>
              <a:t>She held the ball steady on the gym floor with her right foot</a:t>
            </a:r>
            <a:r>
              <a:rPr lang="en-US" sz="2800" dirty="0" smtClean="0"/>
              <a:t>.</a:t>
            </a:r>
            <a:endParaRPr lang="en-US" sz="3200" dirty="0" smtClean="0"/>
          </a:p>
          <a:p>
            <a:pPr marL="495300" lvl="1" indent="-495300">
              <a:buClr>
                <a:srgbClr val="0BD0D9"/>
              </a:buClr>
              <a:buSzPct val="95000"/>
              <a:buFont typeface="Wingdings 2" pitchFamily="18" charset="2"/>
              <a:buAutoNum type="arabicPeriod"/>
            </a:pPr>
            <a:r>
              <a:rPr lang="en-US" sz="3200" dirty="0" smtClean="0"/>
              <a:t>D- </a:t>
            </a:r>
            <a:r>
              <a:rPr lang="en-US" sz="2800" dirty="0" smtClean="0"/>
              <a:t>In order to move a box up a ramp you must use a force greater than the force of gravity pulling it toward the ground</a:t>
            </a:r>
            <a:endParaRPr lang="en-US" sz="3200" dirty="0" smtClean="0"/>
          </a:p>
          <a:p>
            <a:pPr marL="495300" lvl="1" indent="-495300">
              <a:buClr>
                <a:srgbClr val="0BD0D9"/>
              </a:buClr>
              <a:buSzPct val="95000"/>
              <a:buFont typeface="Wingdings 2" pitchFamily="18" charset="2"/>
              <a:buAutoNum type="arabicPeriod"/>
            </a:pPr>
            <a:endParaRPr lang="en-US" sz="3200" dirty="0" smtClean="0"/>
          </a:p>
          <a:p>
            <a:pPr marL="495300" indent="-495300">
              <a:buNone/>
            </a:pPr>
            <a:endParaRPr lang="en-US" sz="3600" dirty="0" smtClean="0"/>
          </a:p>
          <a:p>
            <a:pPr marL="495300" indent="-495300">
              <a:buFont typeface="Wingdings 2" pitchFamily="18" charset="2"/>
              <a:buNone/>
            </a:pPr>
            <a:endParaRPr lang="en-US" sz="3600" dirty="0" smtClean="0"/>
          </a:p>
        </p:txBody>
      </p:sp>
      <p:pic>
        <p:nvPicPr>
          <p:cNvPr id="118791" name="Picture 7" descr="MCj04298030000[1]"/>
          <p:cNvPicPr>
            <a:picLocks noChangeAspect="1" noChangeArrowheads="1"/>
          </p:cNvPicPr>
          <p:nvPr/>
        </p:nvPicPr>
        <p:blipFill>
          <a:blip r:embed="rId3" cstate="print"/>
          <a:srcRect/>
          <a:stretch>
            <a:fillRect/>
          </a:stretch>
        </p:blipFill>
        <p:spPr bwMode="auto">
          <a:xfrm>
            <a:off x="7251700" y="0"/>
            <a:ext cx="1892300" cy="2403475"/>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p:cNvSpPr>
          <p:nvPr>
            <p:ph type="title"/>
          </p:nvPr>
        </p:nvSpPr>
        <p:spPr/>
        <p:txBody>
          <a:bodyPr/>
          <a:lstStyle/>
          <a:p>
            <a:r>
              <a:rPr lang="en-US" dirty="0" smtClean="0"/>
              <a:t>Summarizing</a:t>
            </a:r>
          </a:p>
        </p:txBody>
      </p:sp>
      <p:sp>
        <p:nvSpPr>
          <p:cNvPr id="188419" name="Rectangle 3"/>
          <p:cNvSpPr>
            <a:spLocks noGrp="1"/>
          </p:cNvSpPr>
          <p:nvPr>
            <p:ph type="body" idx="1"/>
          </p:nvPr>
        </p:nvSpPr>
        <p:spPr/>
        <p:txBody>
          <a:bodyPr/>
          <a:lstStyle/>
          <a:p>
            <a:pPr>
              <a:buFont typeface="Wingdings 2" pitchFamily="18" charset="2"/>
              <a:buNone/>
            </a:pPr>
            <a:r>
              <a:rPr lang="en-US" sz="3200" dirty="0" smtClean="0"/>
              <a:t>Answer the Essential Question in your Science Notebook.</a:t>
            </a:r>
          </a:p>
          <a:p>
            <a:pPr>
              <a:buFont typeface="Wingdings 2" pitchFamily="18" charset="2"/>
              <a:buNone/>
            </a:pPr>
            <a:endParaRPr lang="en-US" sz="3200" dirty="0" smtClean="0"/>
          </a:p>
          <a:p>
            <a:pPr>
              <a:buFont typeface="Wingdings 2" pitchFamily="18" charset="2"/>
              <a:buNone/>
            </a:pPr>
            <a:r>
              <a:rPr lang="en-US" sz="3200" dirty="0" smtClean="0"/>
              <a:t>Essential Question:</a:t>
            </a:r>
          </a:p>
          <a:p>
            <a:pPr eaLnBrk="1" hangingPunct="1">
              <a:lnSpc>
                <a:spcPct val="80000"/>
              </a:lnSpc>
              <a:buNone/>
            </a:pPr>
            <a:r>
              <a:rPr lang="en-US" sz="3200" dirty="0" smtClean="0">
                <a:solidFill>
                  <a:srgbClr val="0000FF"/>
                </a:solidFill>
              </a:rPr>
              <a:t>When are forces balanced or </a:t>
            </a:r>
          </a:p>
          <a:p>
            <a:pPr eaLnBrk="1" hangingPunct="1">
              <a:lnSpc>
                <a:spcPct val="80000"/>
              </a:lnSpc>
              <a:buNone/>
            </a:pPr>
            <a:r>
              <a:rPr lang="en-US" sz="3200" dirty="0" smtClean="0">
                <a:solidFill>
                  <a:srgbClr val="0000FF"/>
                </a:solidFill>
              </a:rPr>
              <a:t>unbalanced</a:t>
            </a:r>
            <a:r>
              <a:rPr lang="en-US" sz="3200" dirty="0" smtClean="0">
                <a:solidFill>
                  <a:srgbClr val="0000FF"/>
                </a:solidFill>
              </a:rPr>
              <a:t>? Give examples of </a:t>
            </a:r>
          </a:p>
          <a:p>
            <a:pPr eaLnBrk="1" hangingPunct="1">
              <a:lnSpc>
                <a:spcPct val="80000"/>
              </a:lnSpc>
              <a:buNone/>
            </a:pPr>
            <a:r>
              <a:rPr lang="en-US" sz="3200" dirty="0" smtClean="0">
                <a:solidFill>
                  <a:srgbClr val="0000FF"/>
                </a:solidFill>
              </a:rPr>
              <a:t>e</a:t>
            </a:r>
            <a:r>
              <a:rPr lang="en-US" sz="3200" dirty="0" smtClean="0">
                <a:solidFill>
                  <a:srgbClr val="0000FF"/>
                </a:solidFill>
              </a:rPr>
              <a:t>ach.</a:t>
            </a:r>
            <a:endParaRPr lang="en-US" sz="3200" dirty="0" smtClean="0">
              <a:solidFill>
                <a:srgbClr val="0000FF"/>
              </a:solidFill>
            </a:endParaRPr>
          </a:p>
        </p:txBody>
      </p:sp>
      <p:pic>
        <p:nvPicPr>
          <p:cNvPr id="188420" name="Picture 4" descr="MCj04404280000[1]"/>
          <p:cNvPicPr>
            <a:picLocks noChangeAspect="1" noChangeArrowheads="1"/>
          </p:cNvPicPr>
          <p:nvPr/>
        </p:nvPicPr>
        <p:blipFill>
          <a:blip r:embed="rId3" cstate="print"/>
          <a:srcRect/>
          <a:stretch>
            <a:fillRect/>
          </a:stretch>
        </p:blipFill>
        <p:spPr bwMode="auto">
          <a:xfrm>
            <a:off x="5840413" y="2971800"/>
            <a:ext cx="2678112" cy="28194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850"/>
            <a:ext cx="8229600" cy="666750"/>
          </a:xfrm>
        </p:spPr>
        <p:txBody>
          <a:bodyPr/>
          <a:lstStyle/>
          <a:p>
            <a:pPr algn="ctr"/>
            <a:r>
              <a:rPr lang="en-US" dirty="0" smtClean="0"/>
              <a:t>How do f</a:t>
            </a:r>
            <a:r>
              <a:rPr lang="en-US" dirty="0" smtClean="0"/>
              <a:t>orces affect objects?</a:t>
            </a:r>
            <a:endParaRPr lang="en-US" dirty="0"/>
          </a:p>
        </p:txBody>
      </p:sp>
      <p:sp>
        <p:nvSpPr>
          <p:cNvPr id="5" name="Content Placeholder 4"/>
          <p:cNvSpPr>
            <a:spLocks noGrp="1"/>
          </p:cNvSpPr>
          <p:nvPr>
            <p:ph idx="1"/>
          </p:nvPr>
        </p:nvSpPr>
        <p:spPr>
          <a:xfrm>
            <a:off x="457200" y="1295401"/>
            <a:ext cx="8229600" cy="5029200"/>
          </a:xfrm>
        </p:spPr>
        <p:txBody>
          <a:bodyPr/>
          <a:lstStyle/>
          <a:p>
            <a:r>
              <a:rPr lang="en-US" sz="3200" dirty="0" smtClean="0"/>
              <a:t>Forces can affect objects in several ways</a:t>
            </a:r>
          </a:p>
          <a:p>
            <a:r>
              <a:rPr lang="en-US" sz="3200" dirty="0" smtClean="0"/>
              <a:t>Forces can set an object in motion</a:t>
            </a:r>
          </a:p>
          <a:p>
            <a:r>
              <a:rPr lang="en-US" sz="3200" dirty="0" smtClean="0"/>
              <a:t>Forces can change an moving object’s speed and/or direction</a:t>
            </a:r>
          </a:p>
          <a:p>
            <a:r>
              <a:rPr lang="en-US" sz="3200" dirty="0" smtClean="0"/>
              <a:t>A force can also affect an object without making it move!</a:t>
            </a:r>
            <a:endParaRPr lang="en-US" sz="3600" dirty="0" smtClean="0"/>
          </a:p>
          <a:p>
            <a:endParaRPr lang="en-US" dirty="0"/>
          </a:p>
        </p:txBody>
      </p:sp>
      <p:pic>
        <p:nvPicPr>
          <p:cNvPr id="6" name="Picture 8" descr="MCj03392520000[1]"/>
          <p:cNvPicPr>
            <a:picLocks noChangeAspect="1" noChangeArrowheads="1"/>
          </p:cNvPicPr>
          <p:nvPr/>
        </p:nvPicPr>
        <p:blipFill>
          <a:blip r:embed="rId2" cstate="print"/>
          <a:srcRect/>
          <a:stretch>
            <a:fillRect/>
          </a:stretch>
        </p:blipFill>
        <p:spPr bwMode="auto">
          <a:xfrm>
            <a:off x="1600200" y="4648200"/>
            <a:ext cx="1747837" cy="1751154"/>
          </a:xfrm>
          <a:prstGeom prst="rect">
            <a:avLst/>
          </a:prstGeom>
          <a:noFill/>
        </p:spPr>
      </p:pic>
      <p:pic>
        <p:nvPicPr>
          <p:cNvPr id="7" name="Picture 7" descr="MCj03392500000[1]"/>
          <p:cNvPicPr>
            <a:picLocks noChangeAspect="1" noChangeArrowheads="1"/>
          </p:cNvPicPr>
          <p:nvPr/>
        </p:nvPicPr>
        <p:blipFill>
          <a:blip r:embed="rId3" cstate="print"/>
          <a:srcRect/>
          <a:stretch>
            <a:fillRect/>
          </a:stretch>
        </p:blipFill>
        <p:spPr bwMode="auto">
          <a:xfrm>
            <a:off x="5638800" y="4572000"/>
            <a:ext cx="1747838" cy="175125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1"/>
            <a:ext cx="8229600" cy="5029200"/>
          </a:xfrm>
        </p:spPr>
        <p:txBody>
          <a:bodyPr/>
          <a:lstStyle/>
          <a:p>
            <a:r>
              <a:rPr lang="en-US" dirty="0" smtClean="0"/>
              <a:t>Mor</a:t>
            </a:r>
            <a:r>
              <a:rPr lang="en-US" dirty="0" smtClean="0"/>
              <a:t>e than one force usually acts on an object at the same time</a:t>
            </a:r>
          </a:p>
          <a:p>
            <a:r>
              <a:rPr lang="en-US" dirty="0" smtClean="0"/>
              <a:t>Sometimes forces are applied in the same direction</a:t>
            </a:r>
          </a:p>
          <a:p>
            <a:r>
              <a:rPr lang="en-US" dirty="0" smtClean="0"/>
              <a:t>Sometimes forces are applied in different directions</a:t>
            </a:r>
          </a:p>
          <a:p>
            <a:r>
              <a:rPr lang="en-US" dirty="0" smtClean="0"/>
              <a:t>Balanced forces produce no change in the motion of an object</a:t>
            </a:r>
          </a:p>
          <a:p>
            <a:r>
              <a:rPr lang="en-US" dirty="0" smtClean="0"/>
              <a:t>Unbalanced forces produce a change in the motion of an object</a:t>
            </a:r>
            <a:endParaRPr lang="en-US" dirty="0"/>
          </a:p>
        </p:txBody>
      </p:sp>
      <p:pic>
        <p:nvPicPr>
          <p:cNvPr id="6" name="Picture 8" descr="MCj03392520000[1]"/>
          <p:cNvPicPr>
            <a:picLocks noChangeAspect="1" noChangeArrowheads="1"/>
          </p:cNvPicPr>
          <p:nvPr/>
        </p:nvPicPr>
        <p:blipFill>
          <a:blip r:embed="rId3" cstate="print"/>
          <a:srcRect/>
          <a:stretch>
            <a:fillRect/>
          </a:stretch>
        </p:blipFill>
        <p:spPr bwMode="auto">
          <a:xfrm>
            <a:off x="2743200" y="4800600"/>
            <a:ext cx="1290637" cy="1293086"/>
          </a:xfrm>
          <a:prstGeom prst="rect">
            <a:avLst/>
          </a:prstGeom>
          <a:noFill/>
        </p:spPr>
      </p:pic>
      <p:pic>
        <p:nvPicPr>
          <p:cNvPr id="7" name="Picture 7" descr="MCj03392500000[1]"/>
          <p:cNvPicPr>
            <a:picLocks noChangeAspect="1" noChangeArrowheads="1"/>
          </p:cNvPicPr>
          <p:nvPr/>
        </p:nvPicPr>
        <p:blipFill>
          <a:blip r:embed="rId4" cstate="print"/>
          <a:srcRect/>
          <a:stretch>
            <a:fillRect/>
          </a:stretch>
        </p:blipFill>
        <p:spPr bwMode="auto">
          <a:xfrm>
            <a:off x="5334000" y="4800600"/>
            <a:ext cx="1219200" cy="1221586"/>
          </a:xfrm>
          <a:prstGeom prst="rect">
            <a:avLst/>
          </a:prstGeom>
          <a:noFill/>
        </p:spPr>
      </p:pic>
      <p:sp>
        <p:nvSpPr>
          <p:cNvPr id="8" name="Title 3"/>
          <p:cNvSpPr txBox="1">
            <a:spLocks/>
          </p:cNvSpPr>
          <p:nvPr/>
        </p:nvSpPr>
        <p:spPr bwMode="auto">
          <a:xfrm>
            <a:off x="533400" y="685800"/>
            <a:ext cx="8229600" cy="66675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5000" b="0" i="0" u="none" strike="noStrike" kern="1200" cap="none" spc="0" normalizeH="0" baseline="0" noProof="0" dirty="0" smtClean="0">
                <a:ln>
                  <a:noFill/>
                </a:ln>
                <a:solidFill>
                  <a:schemeClr val="tx2"/>
                </a:solidFill>
                <a:effectLst/>
                <a:uLnTx/>
                <a:uFillTx/>
                <a:latin typeface="+mj-lt"/>
                <a:ea typeface="+mj-ea"/>
                <a:cs typeface="+mj-cs"/>
              </a:rPr>
              <a:t>How do forces affect objects?</a:t>
            </a: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pPr algn="ctr"/>
            <a:r>
              <a:rPr lang="en-US" sz="4800" dirty="0" smtClean="0"/>
              <a:t>Balanced Forces</a:t>
            </a:r>
            <a:endParaRPr lang="en-US" sz="4800" dirty="0"/>
          </a:p>
        </p:txBody>
      </p:sp>
      <p:sp>
        <p:nvSpPr>
          <p:cNvPr id="3" name="Content Placeholder 2"/>
          <p:cNvSpPr>
            <a:spLocks noGrp="1"/>
          </p:cNvSpPr>
          <p:nvPr>
            <p:ph idx="1"/>
          </p:nvPr>
        </p:nvSpPr>
        <p:spPr>
          <a:xfrm>
            <a:off x="457200" y="1295401"/>
            <a:ext cx="8229600" cy="5029200"/>
          </a:xfrm>
        </p:spPr>
        <p:txBody>
          <a:bodyPr/>
          <a:lstStyle/>
          <a:p>
            <a:r>
              <a:rPr lang="en-US" dirty="0" smtClean="0"/>
              <a:t> </a:t>
            </a:r>
            <a:r>
              <a:rPr lang="en-US" u="sng" dirty="0" smtClean="0">
                <a:solidFill>
                  <a:srgbClr val="FF0000"/>
                </a:solidFill>
              </a:rPr>
              <a:t>Balanced forces </a:t>
            </a:r>
            <a:r>
              <a:rPr lang="en-US" dirty="0" smtClean="0"/>
              <a:t>are opposing forces of the </a:t>
            </a:r>
            <a:r>
              <a:rPr lang="en-US" u="sng" dirty="0" smtClean="0"/>
              <a:t>same strength</a:t>
            </a:r>
            <a:r>
              <a:rPr lang="en-US" dirty="0" smtClean="0"/>
              <a:t> acting on an object</a:t>
            </a:r>
          </a:p>
          <a:p>
            <a:r>
              <a:rPr lang="en-US" u="sng" dirty="0" smtClean="0">
                <a:solidFill>
                  <a:srgbClr val="FF0000"/>
                </a:solidFill>
              </a:rPr>
              <a:t>Balanced forces </a:t>
            </a:r>
            <a:r>
              <a:rPr lang="en-US" dirty="0" smtClean="0"/>
              <a:t>result in </a:t>
            </a:r>
            <a:r>
              <a:rPr lang="en-US" i="1" dirty="0" smtClean="0"/>
              <a:t>NO CHANGE </a:t>
            </a:r>
            <a:r>
              <a:rPr lang="en-US" dirty="0" smtClean="0"/>
              <a:t>in the motion of an object</a:t>
            </a:r>
          </a:p>
          <a:p>
            <a:r>
              <a:rPr lang="en-US" dirty="0" smtClean="0"/>
              <a:t>Think </a:t>
            </a:r>
            <a:r>
              <a:rPr lang="en-US" dirty="0" smtClean="0"/>
              <a:t>about a game of tug-of-war. If there is equal pull on both sides, then each side is </a:t>
            </a:r>
            <a:r>
              <a:rPr lang="en-US" dirty="0" smtClean="0"/>
              <a:t>balanced and neither side will fall forward!</a:t>
            </a:r>
            <a:endParaRPr lang="en-US" dirty="0" smtClean="0"/>
          </a:p>
          <a:p>
            <a:pPr>
              <a:buNone/>
            </a:pPr>
            <a:endParaRPr lang="en-US" dirty="0"/>
          </a:p>
        </p:txBody>
      </p:sp>
      <p:pic>
        <p:nvPicPr>
          <p:cNvPr id="4" name="Picture 2" descr="http://image.wistatutor.com/content/force-laws-motion/balanced-force-example.jpeg"/>
          <p:cNvPicPr>
            <a:picLocks noChangeAspect="1" noChangeArrowheads="1"/>
          </p:cNvPicPr>
          <p:nvPr/>
        </p:nvPicPr>
        <p:blipFill>
          <a:blip r:embed="rId3" cstate="print"/>
          <a:srcRect/>
          <a:stretch>
            <a:fillRect/>
          </a:stretch>
        </p:blipFill>
        <p:spPr bwMode="auto">
          <a:xfrm>
            <a:off x="1905000" y="4343400"/>
            <a:ext cx="5486400" cy="215363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p:cNvSpPr>
          <p:nvPr>
            <p:ph type="title"/>
          </p:nvPr>
        </p:nvSpPr>
        <p:spPr>
          <a:xfrm>
            <a:off x="1371600" y="685800"/>
            <a:ext cx="6629400" cy="781050"/>
          </a:xfrm>
        </p:spPr>
        <p:txBody>
          <a:bodyPr/>
          <a:lstStyle/>
          <a:p>
            <a:pPr algn="ctr"/>
            <a:r>
              <a:rPr lang="en-US" sz="4600" dirty="0" smtClean="0"/>
              <a:t>Balanced Forces</a:t>
            </a:r>
          </a:p>
        </p:txBody>
      </p:sp>
      <p:sp>
        <p:nvSpPr>
          <p:cNvPr id="100354" name="Rectangle 3"/>
          <p:cNvSpPr>
            <a:spLocks noGrp="1"/>
          </p:cNvSpPr>
          <p:nvPr>
            <p:ph type="body" sz="half" idx="1"/>
          </p:nvPr>
        </p:nvSpPr>
        <p:spPr>
          <a:xfrm>
            <a:off x="228600" y="1905000"/>
            <a:ext cx="8534400" cy="4038600"/>
          </a:xfrm>
        </p:spPr>
        <p:txBody>
          <a:bodyPr/>
          <a:lstStyle/>
          <a:p>
            <a:pPr marL="273050" lvl="1" indent="-273050" algn="ctr">
              <a:lnSpc>
                <a:spcPct val="90000"/>
              </a:lnSpc>
              <a:buClr>
                <a:srgbClr val="0BD0D9"/>
              </a:buClr>
              <a:buSzPct val="95000"/>
              <a:buNone/>
            </a:pPr>
            <a:r>
              <a:rPr lang="en-US" sz="3200" dirty="0" smtClean="0">
                <a:solidFill>
                  <a:srgbClr val="FF0000"/>
                </a:solidFill>
              </a:rPr>
              <a:t>Balanced forces </a:t>
            </a:r>
            <a:r>
              <a:rPr lang="en-US" sz="3200" dirty="0" smtClean="0"/>
              <a:t>do </a:t>
            </a:r>
            <a:r>
              <a:rPr lang="en-US" sz="3200" b="1" i="1" dirty="0" smtClean="0"/>
              <a:t>not</a:t>
            </a:r>
            <a:r>
              <a:rPr lang="en-US" sz="3200" dirty="0" smtClean="0"/>
              <a:t> cause a change in the motion of objects</a:t>
            </a:r>
          </a:p>
          <a:p>
            <a:pPr marL="273050" lvl="1" indent="-273050">
              <a:lnSpc>
                <a:spcPct val="90000"/>
              </a:lnSpc>
              <a:buClr>
                <a:srgbClr val="0BD0D9"/>
              </a:buClr>
              <a:buSzPct val="95000"/>
              <a:buNone/>
            </a:pPr>
            <a:endParaRPr lang="en-US" sz="3200" dirty="0" smtClean="0"/>
          </a:p>
          <a:p>
            <a:pPr>
              <a:lnSpc>
                <a:spcPct val="90000"/>
              </a:lnSpc>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200" dirty="0" smtClean="0"/>
          </a:p>
        </p:txBody>
      </p:sp>
      <p:pic>
        <p:nvPicPr>
          <p:cNvPr id="4" name="Picture 2" descr="http://sites.wff.nasa.gov/code810/images/edu_newton_balforce.gif"/>
          <p:cNvPicPr>
            <a:picLocks noChangeAspect="1" noChangeArrowheads="1"/>
          </p:cNvPicPr>
          <p:nvPr/>
        </p:nvPicPr>
        <p:blipFill>
          <a:blip r:embed="rId3" cstate="print"/>
          <a:srcRect/>
          <a:stretch>
            <a:fillRect/>
          </a:stretch>
        </p:blipFill>
        <p:spPr bwMode="auto">
          <a:xfrm>
            <a:off x="1295400" y="2971800"/>
            <a:ext cx="6746375" cy="287576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534400" cy="1219200"/>
          </a:xfrm>
        </p:spPr>
        <p:txBody>
          <a:bodyPr/>
          <a:lstStyle/>
          <a:p>
            <a:r>
              <a:rPr lang="en-US" dirty="0" smtClean="0"/>
              <a:t/>
            </a:r>
            <a:br>
              <a:rPr lang="en-US" dirty="0" smtClean="0"/>
            </a:br>
            <a:r>
              <a:rPr lang="en-US" sz="4000" b="1" dirty="0" smtClean="0"/>
              <a:t>Balanced forces </a:t>
            </a:r>
            <a:r>
              <a:rPr lang="en-US" sz="4000" b="1" dirty="0" smtClean="0"/>
              <a:t>at work:</a:t>
            </a:r>
            <a:br>
              <a:rPr lang="en-US" sz="4000" b="1" dirty="0" smtClean="0"/>
            </a:br>
            <a:r>
              <a:rPr lang="en-US" sz="3600" b="1" dirty="0" smtClean="0"/>
              <a:t>The window arches of the Roman Coliseum</a:t>
            </a:r>
            <a:r>
              <a:rPr lang="en-US" sz="2800" dirty="0" smtClean="0"/>
              <a:t>.</a:t>
            </a:r>
            <a:endParaRPr lang="en-US" sz="3200"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4559473" y="2362200"/>
            <a:ext cx="4584527" cy="4010025"/>
          </a:xfrm>
          <a:prstGeom prst="rect">
            <a:avLst/>
          </a:prstGeom>
          <a:noFill/>
          <a:ln w="9525">
            <a:noFill/>
            <a:miter lim="800000"/>
            <a:headEnd/>
            <a:tailEnd/>
          </a:ln>
        </p:spPr>
      </p:pic>
      <p:sp>
        <p:nvSpPr>
          <p:cNvPr id="5" name="Rectangle 4"/>
          <p:cNvSpPr/>
          <p:nvPr/>
        </p:nvSpPr>
        <p:spPr>
          <a:xfrm>
            <a:off x="228600" y="2286000"/>
            <a:ext cx="4114800" cy="2492990"/>
          </a:xfrm>
          <a:prstGeom prst="rect">
            <a:avLst/>
          </a:prstGeom>
        </p:spPr>
        <p:txBody>
          <a:bodyPr wrap="square">
            <a:spAutoFit/>
          </a:bodyPr>
          <a:lstStyle/>
          <a:p>
            <a:r>
              <a:rPr lang="en-US" sz="2600" dirty="0" smtClean="0">
                <a:latin typeface="+mn-lt"/>
              </a:rPr>
              <a:t>The blocks in the window arches  work together, exerting force against each other, thereby holding each other up</a:t>
            </a:r>
            <a:r>
              <a:rPr lang="en-US" sz="2600" dirty="0" smtClean="0">
                <a:latin typeface="+mn-lt"/>
              </a:rPr>
              <a:t>. This is an example of </a:t>
            </a:r>
            <a:r>
              <a:rPr lang="en-US" sz="2600" dirty="0" smtClean="0">
                <a:solidFill>
                  <a:srgbClr val="FF0000"/>
                </a:solidFill>
                <a:latin typeface="+mn-lt"/>
              </a:rPr>
              <a:t>balanced forces.</a:t>
            </a:r>
            <a:endParaRPr lang="en-US" sz="2600" dirty="0" smtClean="0">
              <a:solidFill>
                <a:srgbClr val="FF0000"/>
              </a:solidFill>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ext Box 7"/>
          <p:cNvSpPr txBox="1">
            <a:spLocks noChangeArrowheads="1"/>
          </p:cNvSpPr>
          <p:nvPr/>
        </p:nvSpPr>
        <p:spPr bwMode="auto">
          <a:xfrm>
            <a:off x="609600" y="685800"/>
            <a:ext cx="8229600" cy="707886"/>
          </a:xfrm>
          <a:prstGeom prst="rect">
            <a:avLst/>
          </a:prstGeom>
          <a:noFill/>
          <a:ln w="9525">
            <a:noFill/>
            <a:miter lim="800000"/>
            <a:headEnd/>
            <a:tailEnd/>
          </a:ln>
        </p:spPr>
        <p:txBody>
          <a:bodyPr wrap="square">
            <a:spAutoFit/>
          </a:bodyPr>
          <a:lstStyle/>
          <a:p>
            <a:pPr algn="ctr">
              <a:spcBef>
                <a:spcPct val="50000"/>
              </a:spcBef>
            </a:pPr>
            <a:r>
              <a:rPr lang="en-US" sz="4000" dirty="0" smtClean="0">
                <a:solidFill>
                  <a:schemeClr val="accent1"/>
                </a:solidFill>
              </a:rPr>
              <a:t>Unbalanced Forces</a:t>
            </a:r>
            <a:endParaRPr lang="en-US" sz="4000" dirty="0">
              <a:solidFill>
                <a:schemeClr val="accent1"/>
              </a:solidFill>
            </a:endParaRPr>
          </a:p>
        </p:txBody>
      </p:sp>
      <p:sp>
        <p:nvSpPr>
          <p:cNvPr id="110600" name="Text Box 12"/>
          <p:cNvSpPr txBox="1">
            <a:spLocks noChangeArrowheads="1"/>
          </p:cNvSpPr>
          <p:nvPr/>
        </p:nvSpPr>
        <p:spPr bwMode="auto">
          <a:xfrm>
            <a:off x="609600" y="4953000"/>
            <a:ext cx="8077200" cy="1585049"/>
          </a:xfrm>
          <a:prstGeom prst="rect">
            <a:avLst/>
          </a:prstGeom>
          <a:noFill/>
          <a:ln w="9525">
            <a:noFill/>
            <a:miter lim="800000"/>
            <a:headEnd/>
            <a:tailEnd/>
          </a:ln>
        </p:spPr>
        <p:txBody>
          <a:bodyPr>
            <a:spAutoFit/>
          </a:bodyPr>
          <a:lstStyle/>
          <a:p>
            <a:pPr>
              <a:spcBef>
                <a:spcPct val="50000"/>
              </a:spcBef>
            </a:pPr>
            <a:r>
              <a:rPr lang="en-US" sz="2800" dirty="0" smtClean="0">
                <a:solidFill>
                  <a:srgbClr val="0000FF"/>
                </a:solidFill>
              </a:rPr>
              <a:t> </a:t>
            </a:r>
            <a:endParaRPr lang="en-US" sz="2800" dirty="0">
              <a:solidFill>
                <a:srgbClr val="0000FF"/>
              </a:solidFill>
            </a:endParaRPr>
          </a:p>
          <a:p>
            <a:pPr>
              <a:spcBef>
                <a:spcPct val="50000"/>
              </a:spcBef>
            </a:pPr>
            <a:endParaRPr lang="en-US" sz="2800" dirty="0">
              <a:solidFill>
                <a:srgbClr val="0000FF"/>
              </a:solidFill>
            </a:endParaRPr>
          </a:p>
          <a:p>
            <a:pPr>
              <a:spcBef>
                <a:spcPct val="50000"/>
              </a:spcBef>
            </a:pPr>
            <a:endParaRPr lang="en-US" dirty="0"/>
          </a:p>
        </p:txBody>
      </p:sp>
      <p:sp>
        <p:nvSpPr>
          <p:cNvPr id="6" name="Content Placeholder 5"/>
          <p:cNvSpPr>
            <a:spLocks noGrp="1"/>
          </p:cNvSpPr>
          <p:nvPr>
            <p:ph idx="1"/>
          </p:nvPr>
        </p:nvSpPr>
        <p:spPr>
          <a:xfrm>
            <a:off x="685800" y="1371600"/>
            <a:ext cx="7772400" cy="2636837"/>
          </a:xfrm>
        </p:spPr>
        <p:txBody>
          <a:bodyPr/>
          <a:lstStyle/>
          <a:p>
            <a:r>
              <a:rPr lang="en-US" u="sng" dirty="0" smtClean="0">
                <a:solidFill>
                  <a:srgbClr val="FF0000"/>
                </a:solidFill>
              </a:rPr>
              <a:t>Unbalanced forces  </a:t>
            </a:r>
            <a:r>
              <a:rPr lang="en-US" dirty="0" smtClean="0"/>
              <a:t>are opposing forces of </a:t>
            </a:r>
            <a:r>
              <a:rPr lang="en-US" u="sng" dirty="0" smtClean="0"/>
              <a:t>unequal strength</a:t>
            </a:r>
            <a:r>
              <a:rPr lang="en-US" dirty="0" smtClean="0"/>
              <a:t> acting on an object</a:t>
            </a:r>
            <a:endParaRPr lang="en-US" dirty="0" smtClean="0"/>
          </a:p>
          <a:p>
            <a:r>
              <a:rPr lang="en-US" u="sng" dirty="0" smtClean="0">
                <a:solidFill>
                  <a:srgbClr val="FF0000"/>
                </a:solidFill>
              </a:rPr>
              <a:t>Unbalanced forces </a:t>
            </a:r>
            <a:r>
              <a:rPr lang="en-US" dirty="0" smtClean="0"/>
              <a:t>always </a:t>
            </a:r>
            <a:r>
              <a:rPr lang="en-US" dirty="0" smtClean="0"/>
              <a:t>CAUSE A CHANGE in </a:t>
            </a:r>
            <a:r>
              <a:rPr lang="en-US" dirty="0" smtClean="0"/>
              <a:t>motion</a:t>
            </a:r>
            <a:r>
              <a:rPr lang="en-US" dirty="0" smtClean="0"/>
              <a:t>.</a:t>
            </a:r>
          </a:p>
          <a:p>
            <a:r>
              <a:rPr lang="en-US" dirty="0" smtClean="0"/>
              <a:t>Think about a game of tug-of-war. If there is </a:t>
            </a:r>
            <a:r>
              <a:rPr lang="en-US" dirty="0" smtClean="0"/>
              <a:t>an unequal pull, then there are unbalanced forces and  one side will fall forward!</a:t>
            </a:r>
            <a:endParaRPr lang="en-US" dirty="0" smtClean="0"/>
          </a:p>
        </p:txBody>
      </p:sp>
      <p:sp>
        <p:nvSpPr>
          <p:cNvPr id="35842" name="AutoShape 2" descr="data:image/jpeg;base64,/9j/4AAQSkZJRgABAQAAAQABAAD/2wBDAAkGBwgHBgkIBwgKCgkLDRYPDQwMDRsUFRAWIB0iIiAdHx8kKDQsJCYxJx8fLT0tMTU3Ojo6Iys/RD84QzQ5Ojf/2wBDAQoKCg0MDRoPDxo3JR8lNzc3Nzc3Nzc3Nzc3Nzc3Nzc3Nzc3Nzc3Nzc3Nzc3Nzc3Nzc3Nzc3Nzc3Nzc3Nzc3Nzf/wAARCABmAP4DASIAAhEBAxEB/8QAGwAAAgMBAQEAAAAAAAAAAAAAAAMEBQYHAgH/xABDEAABAwMCAwQIBAQDBgcAAAABAgMEAAUREiEGMUETUVRhBxUWInGBkqEUMlKRIyRCsSViwTNTcnOC0TRDorLh8PH/xAAYAQADAQEAAAAAAAAAAAAAAAAAAQIDBP/EAB8RAAMBAQEBAQADAQAAAAAAAAABAhESITEDEyJBUf/aAAwDAQACEQMRAD8A6xarbCdt0Zx6M0ta2wVKUnJJ7yal+qbd4Jn6aTaHSm1xAP8AdJ/tUzt1d4pAJ9U27wTP00eqbd4Jn6ab26u8UduryoAV6pt3gmfpo9UW7wTP0indurvFfO2V3igBXqi3eCY+kUeqLd4Nj6RTe2V3ijtld4oAV6pt3g2Ppo9U27wbH003tld4/ajtld4/agBXqm3eDY+mj1RbvBs/TTe2V3j9qO2V3j9qAFeqLd4Nn6aPVFu8Ez9NN7ZXeP2o7ZXf9qAFeqLd4Jn6aPVFu8Ez9NN7VXfR2qu+gNFeqLd4Jn6aPVFu8Ez9NN7VXfR2qu+gNFeqLd4Jn6aPVFu8Ez9NN7VXfR2qu+gNFeqLd4Jn6aPVFu8Ez9NM7VX6qO1V+qgNF+qLd4Jn6aPVFu8Ez9FM7VX6qO1V30AL9UW7wTP00eqLd4Jn6aZ2qv1Udqr9VAaL9UW7wTP00eqLd4Jn6aZ2qv1Udqr9VAaL9UW7wTP00eqLd4Jn6aZ2h76O0PfQGi/VFu8Ez9NUvFESPDisrhtJZWXMFTexIxy2q+7Q99UXF6yYTPk7/pQwRLtav8Njf8sVK11X21f+Hxv+WKk66BD9dGqka6NY6nFGgP10a6RrpT8xiPo/EPNtBatKS4sJ1HuGaNGTdVGqo6XQoZSQQeoOa+9pRoh+qjVSO0o17UaA/VRqpGujXRoD9VGqka6+a6NAkaqNVI10a6NAfqo1UjtKzXGVyvENhPqh6KyA2tx1x1ouKCUjoMgcyOvypOkvpUy6eI1SHkrKwk/kOknzr1qrGejPiCRf+GhImtaJDL62XHB+V4jB1j9/3BrWa6aYswfqo1UjXVJxPcbjEabatiWULXqUuQ77waQnc4RkFRx0yKVUpWscy6eI0WqjVWO9HvEkziC2yFXBKC+w7o7RpOEuAjI233Hx7u+tVromlS1BUuXjH6qNdI11V8SqmLthZt8oxn3nEIDwAJQkkE488DGcHH3A6xaKZdNIu9VGquceju43KZPu0Sa/LdYZOtl19eXEkkjGcYUMDPl8CK2TsiTEGpwB5v8AUBgj41KvVpVS5eFrqo1VAYnsvkJSohR/pVtT+0GoA7ZBP7VaaIJGqqTilYVDZAIyHNx8q9SJzjz6WY22/wCbv8/hUW/oDUBlIJUS5kqJ3JxuTS60aJVuX/IMf8Aqm49lXCNw2+5bNYXqSHVoUUqS1/UUkcjy36Ak9KsYK8Qmf+Gn9pkYJFRT1YNPHpluC727LgxzGYnKhtAocUv+MlASNgFcyeXQ8jnetE7d4SnEsJlNpcUoZSs6CBz64qPZ5rcuVLTGUttpa0lLoAGSBpyARy93FIvdvdkT2fWH4R9hTZDS1snKSMkggKAyRjy9091c0fq5px9NaU0+vhaybpFZTvIZ1EEjLgGw5k+QrnfHTN1fu0O/WB5q5Q0RS060XEqQ2dWoqwrlnbcb7VpGOHrVIJL8ZtSAdkJQEA+Rx/bOKkvWq1uMPhMJCipKlKcVkknG2/M8q6N1ekTkvwlW38db2FuTIqlNuHUlMQlwN7foO4zudsjyqZEusOYgrYeSQk4WFgoUk+YIBr5DQ5LgsrbkuNvJQBkHIO2dwdvnz86pGLJHkI1zWopkA6XlIigKKwTnJJPXJ5daW4vDb9fzlPWXrl0hNOttOS2EuOK0ISXU5UruFZPj3iCTbpduZYlPRojoWXXohQVqUMDRk8hvk4wd/KrOPw1aWS6fw4c7Y/xNZ2UNtikYGNgfjUhdks7iNLlujLTnOlaMj703rWfDGXM1v0Xw7ekPRQXHnlRQ0gsyZDSgVbbhS9wcbbkj51aM3i3Pj+BOiudPceSr+xqvtZWhlyEy4hoxlqQ3lGoFGTpyPgR1FQ12kSrg+bk1DL5OoLDJJUjAAxk42I7jj5ikm0iVU3X/AAvxc4RKwJbHuY1DtBtnlTfxbI5vNj/qFZ/2Zs5/2kRCj+rSkY+QAH2qSiyWpCUpEBjAxzTk7edUmDS/wtxLZJ2eb+oV9/FNH/zG+WfzdO+qk2m2HP8AIMdRsnfel+qLaCQqEyU4wCBjA+FPUIlxr/bpEiWyiU2PwuntFLUEjfI5nuIOf/mqriR9ieEIYdcVulvtGScYUpJUCobch31HmcLwDKcdjR2Br0rCFIGEKTzKTjrncHyIxikiCwyhtCUraU1s0whooycYHvBRTjfJ64FZXTzGjWJSepkVudI4cSXrSyHLeheJEQq2B2ytJ3wd9+m3zrU2jia13ZrVHkpQ4kDWy57q0fLr8RWeVB9WsyYr7peDqVvBS8e9ke8DjbY/Y1gLE9Ee43hQnP5iE46UpwdODpyDnqMg7bcx8DSrHhdyqWo7Hb+IrdPafeZkNpbZc0KLitOdgc79N8fI1Fvr8KfFbSy72ilqCQ4ws/lJBV7ye8J61WyOE4SVH8JHYCdesJUkZQeWAcHbqAeR69K9er0YaYbbcjupBSjs2dGjPNRUCUqxgnHU4zSdvcaM+PNlhZ5jdnz+GZAguLIWhCcaVA4Kkjry+fx56ZufFdQHG5DSkKGUnWN6yDwbgQXWZDiUJinQtajyA3Cj8QQfnWb4Ku0a/wDEj0Z9iMhTTZUpKklRkJ5ZAONJA0nfJ3x0rd5nhyfk7baZ0NPEkVV+Nq2Cg2Vl0qGnOxA+YJPyNNn3C3vQnQVtShpKg2hPa7jlkDI599QpVhtr6HA2whgrRoV2adlp54I7sgEcj51C9Rtxkq0xA6kq1KSy7oS4cf1JOBjYDmfhWLppnXMy/wDcPSYqG9EWGPw78ZlKkuN7EZyMeedPXPTap0HiEHDVzQG15x2qRlCviP6fuPOkfg0W4IeQolKwEPkqJA32UMnYAkjHQEd1YviiS06lUuM46pgkE6VK7NwBRVk45g8sdR8q6XcONf04+bm8T8N/LaSy5qbPuK3SR0+dNdmLcYQMkObgnvpLchmZao8iPo7JSElAQMJAxyA/+8qjOnAxnGeZ6gda5X4zpJUZ7sAQjZxe2s/0ilXdbamEaVLWrWcrX12rwnkMd1LuDrhjtpO4Cjv1pywJMRzEVoeVQrk+uW8m3R1D3vekK5FDed8H9RqUxDnrgpVGY1KKCUZIx86+wrJNitKT2ClrWrW4okbq/ejcY8ZVXa5NWNl1W4WmNiOkIKtSk5wTjkBqGTyAqNJ4qfuUPsGExWyNKnHHdSik5HI+7g7bZ1eeeR05tcxaSlbBKSMEEjlXLrRZkzLgbY0woOJdU2lQXukJzkb7ck1j/FPTr/SnVYkbuBdWpOlhzLLpySg7hWP0nkfsfKpjy1KZcSDgaDgD4VlLnZ51haaXc0oVBcUlpKkkJU2rocZx55HWtPY0S7nb0PBlSXEHQ6FEJOoY3xnbIwrHcRWhK3TKTvSALJcEMJhPLR+EQpIdy0VKyRkZB93am2bj5qbc3PWrLcJL4GhaVEoCht7xPIkY35e6PndcXcGv3y0utpjIExtJVHc1DIUN8Z7jyNch4Qsty4guL0CEhtqa22twokZQPdKUlJ6g5V3dKpfDev0dr+x3ZLoUMhQIO4xX3tPOua8PcRPcPSnLLfyW0sKDeFc2FbbH/IQc56fDl05NsmqAUhCCkjIIWN6nTFw0ZHijiBnh5UmUdSn9bbgQkE5TlKSduWwO5wM1npPpQXKlsuRIbX4ZlfvFxeHF5GCnI2HToeXTmOjXPh+TPt0mJJYStp5pSFJ1jfIrhXo+4aa4mvy7VNaIUy04takr0qGkgfPBIq4xojjGdjsPFFtvqSIbpS8kZWw6NKx8Oih5jIq37TzrkXFvCFy4KkRJqJAejrdSll4ka2ncE7gYGnb+4rqdiK73aI1zilrsXk5/OPcUDgpPmCCKK8WorHpL7Tzr52gry5GW3up5j4Bef9KjqXpONST8M1Gi5Yx93T15A1ETJy4oDGkHqfvXie5pSn3vzVAyOpFDAbxK2zJ4fuAUQopjuKSvnpOk71xeWJHbJeaUUKaUkoWnbQrPunPQ55fCu5NtpXEWypQw4kp6dRisH6N7nFt97nWuY1HcVKZ0lL4B1KQopUj7k48jU+9Jm0NKWmbThTiWLfrYwvt2jNCP5hgKwtCxscjuq87TbvzXPeI+C4jC1Xbhrt4ktlSXG46FZSkDOooPMH/LuMZGK0vo640j8Qk2+6RG0XFtOe2aa/hPJOcHP9KsdDz6eV9EqN9RnfSwoCNBKdWpxSypIURqCQMZHL+o71zmHZr41Abv9ujvNFDylB6OofwtOxyM5556Y512L0zWRcizxJ8RlPZxFrD+nYhK9OFfAFO/xz0qR6IrraLlw1FtjaQbhCZ/mUKaI31H3s8lfKtFX9dI59wylp9KsVFrbF4jyF3FIAV2CUlDvcrOcDNbm0XiNdYTMhhRSXUBfZL/ADD/AL/EbVezuFrBccmbZ4Tx1ZJUynOag3Gy2202tsRYygyyUNpj4LiSMgYwcnkScjFZ3fmo0n8036z5r2weR5g1zi5wlvojx21LUsKKEtgZKiD7xPwANddg21liEy06wla0oAWe89flmsNdHGbBxQHnYv8AKiQFL25MrByfgFFX7Um2yKnCosF8Ys9uXBuLjujtcx1IbU4Pe5p2yQdWdunyq8clh9KFt/kO+avL3wxZLxocW0tiQhYW26wrT7wxgkZwrl1zzqLFgs2178O7GbkIGlKQfzHOwI/bcH4550qeFT+bYRQhbaSM6a8XVQLbZG25q/EWMkaW2EJT3AGqq+stIjtFCADrP9qtLCeT5DGIrRyeVSkPvI/K6sf9Rqis3ENrnPrt0eWgzGCpCmSCFEpODp/V8v8AvVwtaWxqWQlI5knFR8N00z5db+7aoDkp1zVpGEJ0glSugFZrgNqQxOkT5KQtZGoq5JU4vdWOowMfX5V74iix7pIiaLk0lTa/daUodmTz3PQ7Y68+VT7XJjRIoYkPtokAlTiCTlJJzj/T5UuluCctvcLi+Fm6wFNOxz2rfvsqSrBSsA4P3I+deuHZkSLBUyklCAe0RtzCgDk+ZOqoBuMI85Lf71GSmHIy2uWytGVBKE4SSlRzgnn1PLFS09TRaSxpmybmxlYKXk78jXHfR1KeufpbuNxkRBF/ER3nEtOHCk7tjGMfm6n591bwPxYyUth1ptLYACQsbAdMVGiy22pr8xpTbo1KSpQCTgFKFcviD+9V3yieOj1xzwSxxDPjXPWvXHQUOtJH+2RzwD0P+hPI71eWq5sNww2+8lJaACM81p6YHMnpjy86rLXxlBmIWEusodaOHWXMIcbPmM/fkagqv9jelTXX5KENRyVSY2oatXTH+VWxwOfzIpUq1NDTWYzTSryyzw7IvTaFqZajLkBCxoJCUk4OeXKub+g2OuVMvt6kAB590akhONClkrUB3f01oPSPIfu3B71usTjXbysJKCoJJQPeKR0ycY+dK9EyYtp4ZU3MfajzH5K3XmXVhK04wgZHTZIPzrRNKcM2nu4TvS9bTcuAbmEAdpGCZKCc7aFAq/8ATqrEehzilmJKkWuS+kQ3kF5DizgNuADOc8sp/wDb511x6ZbZLDjL8mMtpxJStJcGFA7EGqe22bh2EFNsOw+xJOllJQhABPIgY1fPNLrzAz3TSIWlxCVtr1JUMgg5BFfaW26ypP8ADWkpH6SDXvWj9af3pYPwCkHmAfiK+Ftvq2j6RX3UnooVlOJ+NmLPcGLbDjiXNeUlKgF+61qIA1Yyc4OcD/WgTcz9NUW0cihPlsNqxt3sse2XL8YykhnV+IDYSnGQrKxyzyOQM9/dWhN8hj83bY7+yNU067OzZZQWAiO0vU0pRJ7TbGTgEjmdvv0qb3PC4S69NOGI6tw02Qd/yiqu1cPRYDsl5TbLjr7ilqIaCU7nPLv5fsKprXxKYvEKbI6HHY4tqXmXUsEZUHVJUk5OThKm/v30208ZouUe+XNEZYtNuKg06EkqfCAS4sHlgdAOeKvnfSdS8NJLhR5cJ6E+w2uK8kocaUNlJPMVlYnDEbhQpeszJTlQypbhUV7/AJFk9Dnbz8+dmOLre5c026I3JkyCyJCg00SENke6onz2x31V33iQPXJq3R23xoT2stJawWU5GlSiThI54yNyAeQqbTzwctJmrjPrlMpdZUgoPfzHkfOvZ/Eb5KKpIN7trLQTFYkKS4dWsALLhxzzq35VMReY6+cWWPjHJprc9EyYfxA5uD9wKyfHUftGo7r5SpKgplW/PI1DP0qrRP3NlnlClOZGfcYqju052ctDaYjyIuPfbVFKipWeec8sZ2/vypv4LE/NI/AN1cuFkTHfWpbsMhvUd9SN9P22+WetXaYTQmrmKK1uKAAC1ZSjAx7o+Gf3PeagwbimIHdMKYvtFBRKmAADgDYfIVKTeCs4EGYPgxQvV6HzxMnVVcQf+GZ/4z/arJl3tk6ghxB7lpwayVz4ottwu6rJAWp+RHQp11xGOzTghJTqzucnpy76tEs4vPlTLfxVcJUDtmHmZb3ZuJwPeKlDnjHXYVp7b6Sr1Fs6kXCE3LkBXuyXVhA09xSkbkfLzrfs+iiFcWlzHLtJT+MKnVI7JBCdRJI8xvt8K8S/QnBlNJbVfJaQDkkMoyr41XrfqMk6XwzVr9JsGapCJXDz+SrStbDqFpAxsfeSOveeVPVxiyuS2zDsLOXFpSkrdSVY64TpAz3DUB5itG36GoLKQli8y20jGyWUYPxod9DcRzP+Oy9+hZQQR3EdRUOG6+D7srOIOMLLYrU6t2OHLukJ0w1IQg5Vnc6VLwBjfBO+BtmofCPGi75MSl2FFhBa8NNqeCVOAfm0lSffPPYY5VPd9AtsccKhe5SNRyUpYQB8hVxD9E8eKyyyq6qktN/mbkxErSvGdJ55SoZPvJIJ5HNacLCu2Xgh293BXqKiNwWgcfasdx9wpwsiGu5Tbg5bHSdAWloqS6rGw7MY1HHdg7c66XarUYEBqKuS5ILYx2ixvz5cycDluSfOoN14Rtd2eMiewiW+Bhr8WkvNtHybJ0/96z4ZVWmjk0ZqFBtDN5bmNzeyguJL4YU12yEKCkakr3yAFDOTqB57VOuPCHbXl38XcGWYSg1IMt5SU9pFBLhBGwK0adJPIpWkk7YOwe9HK5AeRL4pvUmPIaU09GeWgskEY91AACcbEY5EfHLB6OIj0pl25T3pzDERuKzGdQAhKEgA7A76iMnv27qvlmek1i0Wq4xW5LC2ZMd1IU24lKVJUnoQaFcN2sHdDY6D3RVyxZ2Y0duOwrs2WkhKG0JASkDYADoK9+rEf71X7VP8Zr/J4Zty22FmSmM5JYRIUAUtFaQtQ35Jzk8j+xrxdBZLHBdmz3Etx2xupbaVZPQAHOSeg603izgCDxL+HW9JdjyI+Qh5tAKtJ6b9M4P/AO1VXj0W+uodvh3PiOe+zDBABbTlzJ5qP6se6Dzx88tfn/0h/o/STbOIII4dRe5EUQYLqxpLiQD2ZXpStQAGAefkN698T3a4W2J+KtVmF0CU6nGmpBS4kdCkaVah8N/jVzcOGU3CBIgPStMR1ktJShr3kbYBBJPL4VTy/R02/HtpavU2NOgs9gJrICXHUdAvBwQOnn88vkTpso+HPSVZb1ObgPtyLfKWoISiSBpUv9IUDzz0IBOaxTFzTauILhfLgz+JmNzXm47C16ffCikqUcbBI2HnnljNb24+iFm6OIcncR3B1xvOh0tNdpnbGV4ycY27qnQPRlGi3r1o/clS3i52ikvRkaSrbKgOh2znoTkUqhv4ZX1Q3hq4Xe5Ru3utrbgtqGWv4xK1DvKCn3f3z5CrK6R+2tUxtt8tullWhbeQUqwcEHpvVz6tT/vVfMUG2NkEKcJB2IxzFHDNlXn052i5m62q18Q21h2Tc5NqeaDDCwkAlbWs5xgYKVAHvwMcqTw/xtwwrh5y13i3nhtIQqOYUhKtKkKyCUnAzz3yBgnfvq2g+i9FuiQmrfxDco7sJRDLiCAC2VKWULRnSrKlE5x0A6VqLhw8zPj9nI7B1wclPxw4kbYPuk9Rkc+tU5F0csjW9uwwrzdLZcu0ZtkQID7Sj/NvobCWUkjfQgBJKQcFSj+nFK4kYjO2qVPmO3Fi3zJKFSFxYpfVIaQkJbPaqwlLYwV/1aio/PZj0YxQ7PxcXExZzaEPREMgNe4RpIBJxjGPhtyqWz6OobEpcxu73f8AEqUFBapJKR/l0H3SnyIx0pcsnfMKvhGJwlZ7ELtYWH5DTw/ivttKefyOYUkDI8wBjyr2ONrZIkKYt7Uh6QAVCI+2qO88kZyWgsALO35cjka00fhWFCS6q2BuC+7/ALR2OylIUeqin8pPmQfnVPE9Hy4rzryuIbnLUtWr+bcUtIJO/uhSU/LG2KXDK6zxHuXxBbG7WZsaU2tRZQ8lp4lslKgdOoke5nSoAnAyCKiWjiuJebrEtkGNKTJWyt2Wl9GkxEglOF/5iobDu36jM+3cCMwLuLg3PWQqGqI7FLQLLiSoryQSSfeUTuTzxyoicEy4rPZM8Szo6NWoCMw0jkkBKclJJSMDAPzzT5YdHluVco99dgXOGEwXCDEuDRyhRJA7Nwc0qzsOivjtS7LcnZUW6zrkRFhxprrTJdGnDaMJJPflQUfnipY4Et6n/wATKm3GZII95UmUtSFKHIlAISNxyAA7sVDv/o9TfLfFgyLzLZZjyFPDsU+8oE5CSVE5wckE56U+R9EX0jyZNv4LnyoKyVe42VtkhSEqUEqII5bHn0zWB4GsEqOyi+SWXW2pDam2FHAC0kpJVjng4GPIE9RnoVu9F8G32uXb27rPdbmApkB5QKVJPPCRgA531c/OpHFFkajSY1wQ+8cNmP8Ahyo9ljIIVo5BQxjI6H4UlLQm9ZOg8Rx4kNqOth0qaToJSRgkbU/2ri+He+1FFXog9q4vh3vtR7VxfDvfaiigQe1cXw732o9rIvh3vtRRSAPayL4d77Ue1kXw732oopgHtZF8O99qPayL4d77UUUAHtZF8O99qPayL4d77UUUgD2ri+He+1HtXF8O99qKKAD2ri+He+1HtXF8O99qKKAD2si+He+1HtZF8O99qKKAD2si+He+1HtZF8O99qKKAD2si+He+1HtZF8O99qKKAD2si+He+1HtZF8O99qKKYB7VxfDvfaj2ri+He+1FFIA9q4vh3vtR7VxfDvfaiimAe1cXw732o9q4vh3vtRRQAe1cXw732qBdroi9Ntx47SkKQSslZwMcume+iikB//2Q=="/>
          <p:cNvSpPr>
            <a:spLocks noChangeAspect="1" noChangeArrowheads="1"/>
          </p:cNvSpPr>
          <p:nvPr/>
        </p:nvSpPr>
        <p:spPr bwMode="auto">
          <a:xfrm>
            <a:off x="63500" y="-303213"/>
            <a:ext cx="1524000" cy="6096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35844" name="AutoShape 4" descr="data:image/jpeg;base64,/9j/4AAQSkZJRgABAQAAAQABAAD/2wBDAAkGBwgHBgkIBwgKCgkLDRYPDQwMDRsUFRAWIB0iIiAdHx8kKDQsJCYxJx8fLT0tMTU3Ojo6Iys/RD84QzQ5Ojf/2wBDAQoKCg0MDRoPDxo3JR8lNzc3Nzc3Nzc3Nzc3Nzc3Nzc3Nzc3Nzc3Nzc3Nzc3Nzc3Nzc3Nzc3Nzc3Nzc3Nzc3Nzf/wAARCABmAP4DASIAAhEBAxEB/8QAGwAAAgMBAQEAAAAAAAAAAAAAAAMEBQYHAgH/xABDEAABAwMCAwQIBAQDBgcAAAABAgMEAAUREiEGMUETUVRhBxUWInGBkqEUMlKRIyRCsSViwTNTcnOC0TRDorLh8PH/xAAYAQADAQEAAAAAAAAAAAAAAAAAAQIDBP/EAB8RAAMBAQEBAQADAQAAAAAAAAABAhESITEDEyJBUf/aAAwDAQACEQMRAD8A6xarbCdt0Zx6M0ta2wVKUnJJ7yal+qbd4Jn6aTaHSm1xAP8AdJ/tUzt1d4pAJ9U27wTP00eqbd4Jn6ab26u8UduryoAV6pt3gmfpo9UW7wTP0indurvFfO2V3igBXqi3eCY+kUeqLd4Nj6RTe2V3ijtld4oAV6pt3g2Ppo9U27wbH003tld4/ajtld4/agBXqm3eDY+mj1RbvBs/TTe2V3j9qO2V3j9qAFeqLd4Nn6aPVFu8Ez9NN7ZXeP2o7ZXf9qAFeqLd4Jn6aPVFu8Ez9NN7VXfR2qu+gNFeqLd4Jn6aPVFu8Ez9NN7VXfR2qu+gNFeqLd4Jn6aPVFu8Ez9NN7VXfR2qu+gNFeqLd4Jn6aPVFu8Ez9NM7VX6qO1V+qgNF+qLd4Jn6aPVFu8Ez9FM7VX6qO1V30AL9UW7wTP00eqLd4Jn6aZ2qv1Udqr9VAaL9UW7wTP00eqLd4Jn6aZ2qv1Udqr9VAaL9UW7wTP00eqLd4Jn6aZ2h76O0PfQGi/VFu8Ez9NUvFESPDisrhtJZWXMFTexIxy2q+7Q99UXF6yYTPk7/pQwRLtav8Njf8sVK11X21f+Hxv+WKk66BD9dGqka6NY6nFGgP10a6RrpT8xiPo/EPNtBatKS4sJ1HuGaNGTdVGqo6XQoZSQQeoOa+9pRoh+qjVSO0o17UaA/VRqpGujXRoD9VGqka6+a6NAkaqNVI10a6NAfqo1UjtKzXGVyvENhPqh6KyA2tx1x1ouKCUjoMgcyOvypOkvpUy6eI1SHkrKwk/kOknzr1qrGejPiCRf+GhImtaJDL62XHB+V4jB1j9/3BrWa6aYswfqo1UjXVJxPcbjEabatiWULXqUuQ77waQnc4RkFRx0yKVUpWscy6eI0WqjVWO9HvEkziC2yFXBKC+w7o7RpOEuAjI233Hx7u+tVromlS1BUuXjH6qNdI11V8SqmLthZt8oxn3nEIDwAJQkkE488DGcHH3A6xaKZdNIu9VGquceju43KZPu0Sa/LdYZOtl19eXEkkjGcYUMDPl8CK2TsiTEGpwB5v8AUBgj41KvVpVS5eFrqo1VAYnsvkJSohR/pVtT+0GoA7ZBP7VaaIJGqqTilYVDZAIyHNx8q9SJzjz6WY22/wCbv8/hUW/oDUBlIJUS5kqJ3JxuTS60aJVuX/IMf8Aqm49lXCNw2+5bNYXqSHVoUUqS1/UUkcjy36Ak9KsYK8Qmf+Gn9pkYJFRT1YNPHpluC727LgxzGYnKhtAocUv+MlASNgFcyeXQ8jnetE7d4SnEsJlNpcUoZSs6CBz64qPZ5rcuVLTGUttpa0lLoAGSBpyARy93FIvdvdkT2fWH4R9hTZDS1snKSMkggKAyRjy9091c0fq5px9NaU0+vhaybpFZTvIZ1EEjLgGw5k+QrnfHTN1fu0O/WB5q5Q0RS060XEqQ2dWoqwrlnbcb7VpGOHrVIJL8ZtSAdkJQEA+Rx/bOKkvWq1uMPhMJCipKlKcVkknG2/M8q6N1ekTkvwlW38db2FuTIqlNuHUlMQlwN7foO4zudsjyqZEusOYgrYeSQk4WFgoUk+YIBr5DQ5LgsrbkuNvJQBkHIO2dwdvnz86pGLJHkI1zWopkA6XlIigKKwTnJJPXJ5daW4vDb9fzlPWXrl0hNOttOS2EuOK0ISXU5UruFZPj3iCTbpduZYlPRojoWXXohQVqUMDRk8hvk4wd/KrOPw1aWS6fw4c7Y/xNZ2UNtikYGNgfjUhdks7iNLlujLTnOlaMj703rWfDGXM1v0Xw7ekPRQXHnlRQ0gsyZDSgVbbhS9wcbbkj51aM3i3Pj+BOiudPceSr+xqvtZWhlyEy4hoxlqQ3lGoFGTpyPgR1FQ12kSrg+bk1DL5OoLDJJUjAAxk42I7jj5ikm0iVU3X/AAvxc4RKwJbHuY1DtBtnlTfxbI5vNj/qFZ/2Zs5/2kRCj+rSkY+QAH2qSiyWpCUpEBjAxzTk7edUmDS/wtxLZJ2eb+oV9/FNH/zG+WfzdO+qk2m2HP8AIMdRsnfel+qLaCQqEyU4wCBjA+FPUIlxr/bpEiWyiU2PwuntFLUEjfI5nuIOf/mqriR9ieEIYdcVulvtGScYUpJUCobch31HmcLwDKcdjR2Br0rCFIGEKTzKTjrncHyIxikiCwyhtCUraU1s0whooycYHvBRTjfJ64FZXTzGjWJSepkVudI4cSXrSyHLeheJEQq2B2ytJ3wd9+m3zrU2jia13ZrVHkpQ4kDWy57q0fLr8RWeVB9WsyYr7peDqVvBS8e9ke8DjbY/Y1gLE9Ee43hQnP5iE46UpwdODpyDnqMg7bcx8DSrHhdyqWo7Hb+IrdPafeZkNpbZc0KLitOdgc79N8fI1Fvr8KfFbSy72ilqCQ4ws/lJBV7ye8J61WyOE4SVH8JHYCdesJUkZQeWAcHbqAeR69K9er0YaYbbcjupBSjs2dGjPNRUCUqxgnHU4zSdvcaM+PNlhZ5jdnz+GZAguLIWhCcaVA4Kkjry+fx56ZufFdQHG5DSkKGUnWN6yDwbgQXWZDiUJinQtajyA3Cj8QQfnWb4Ku0a/wDEj0Z9iMhTTZUpKklRkJ5ZAONJA0nfJ3x0rd5nhyfk7baZ0NPEkVV+Nq2Cg2Vl0qGnOxA+YJPyNNn3C3vQnQVtShpKg2hPa7jlkDI599QpVhtr6HA2whgrRoV2adlp54I7sgEcj51C9Rtxkq0xA6kq1KSy7oS4cf1JOBjYDmfhWLppnXMy/wDcPSYqG9EWGPw78ZlKkuN7EZyMeedPXPTap0HiEHDVzQG15x2qRlCviP6fuPOkfg0W4IeQolKwEPkqJA32UMnYAkjHQEd1YviiS06lUuM46pgkE6VK7NwBRVk45g8sdR8q6XcONf04+bm8T8N/LaSy5qbPuK3SR0+dNdmLcYQMkObgnvpLchmZao8iPo7JSElAQMJAxyA/+8qjOnAxnGeZ6gda5X4zpJUZ7sAQjZxe2s/0ilXdbamEaVLWrWcrX12rwnkMd1LuDrhjtpO4Cjv1pywJMRzEVoeVQrk+uW8m3R1D3vekK5FDed8H9RqUxDnrgpVGY1KKCUZIx86+wrJNitKT2ClrWrW4okbq/ejcY8ZVXa5NWNl1W4WmNiOkIKtSk5wTjkBqGTyAqNJ4qfuUPsGExWyNKnHHdSik5HI+7g7bZ1eeeR05tcxaSlbBKSMEEjlXLrRZkzLgbY0woOJdU2lQXukJzkb7ck1j/FPTr/SnVYkbuBdWpOlhzLLpySg7hWP0nkfsfKpjy1KZcSDgaDgD4VlLnZ51haaXc0oVBcUlpKkkJU2rocZx55HWtPY0S7nb0PBlSXEHQ6FEJOoY3xnbIwrHcRWhK3TKTvSALJcEMJhPLR+EQpIdy0VKyRkZB93am2bj5qbc3PWrLcJL4GhaVEoCht7xPIkY35e6PndcXcGv3y0utpjIExtJVHc1DIUN8Z7jyNch4Qsty4guL0CEhtqa22twokZQPdKUlJ6g5V3dKpfDev0dr+x3ZLoUMhQIO4xX3tPOua8PcRPcPSnLLfyW0sKDeFc2FbbH/IQc56fDl05NsmqAUhCCkjIIWN6nTFw0ZHijiBnh5UmUdSn9bbgQkE5TlKSduWwO5wM1npPpQXKlsuRIbX4ZlfvFxeHF5GCnI2HToeXTmOjXPh+TPt0mJJYStp5pSFJ1jfIrhXo+4aa4mvy7VNaIUy04takr0qGkgfPBIq4xojjGdjsPFFtvqSIbpS8kZWw6NKx8Oih5jIq37TzrkXFvCFy4KkRJqJAejrdSll4ka2ncE7gYGnb+4rqdiK73aI1zilrsXk5/OPcUDgpPmCCKK8WorHpL7Tzr52gry5GW3up5j4Bef9KjqXpONST8M1Gi5Yx93T15A1ETJy4oDGkHqfvXie5pSn3vzVAyOpFDAbxK2zJ4fuAUQopjuKSvnpOk71xeWJHbJeaUUKaUkoWnbQrPunPQ55fCu5NtpXEWypQw4kp6dRisH6N7nFt97nWuY1HcVKZ0lL4B1KQopUj7k48jU+9Jm0NKWmbThTiWLfrYwvt2jNCP5hgKwtCxscjuq87TbvzXPeI+C4jC1Xbhrt4ktlSXG46FZSkDOooPMH/LuMZGK0vo640j8Qk2+6RG0XFtOe2aa/hPJOcHP9KsdDz6eV9EqN9RnfSwoCNBKdWpxSypIURqCQMZHL+o71zmHZr41Abv9ujvNFDylB6OofwtOxyM5556Y512L0zWRcizxJ8RlPZxFrD+nYhK9OFfAFO/xz0qR6IrraLlw1FtjaQbhCZ/mUKaI31H3s8lfKtFX9dI59wylp9KsVFrbF4jyF3FIAV2CUlDvcrOcDNbm0XiNdYTMhhRSXUBfZL/ADD/AL/EbVezuFrBccmbZ4Tx1ZJUynOag3Gy2202tsRYygyyUNpj4LiSMgYwcnkScjFZ3fmo0n8036z5r2weR5g1zi5wlvojx21LUsKKEtgZKiD7xPwANddg21liEy06wla0oAWe89flmsNdHGbBxQHnYv8AKiQFL25MrByfgFFX7Um2yKnCosF8Ys9uXBuLjujtcx1IbU4Pe5p2yQdWdunyq8clh9KFt/kO+avL3wxZLxocW0tiQhYW26wrT7wxgkZwrl1zzqLFgs2178O7GbkIGlKQfzHOwI/bcH4550qeFT+bYRQhbaSM6a8XVQLbZG25q/EWMkaW2EJT3AGqq+stIjtFCADrP9qtLCeT5DGIrRyeVSkPvI/K6sf9Rqis3ENrnPrt0eWgzGCpCmSCFEpODp/V8v8AvVwtaWxqWQlI5knFR8N00z5db+7aoDkp1zVpGEJ0glSugFZrgNqQxOkT5KQtZGoq5JU4vdWOowMfX5V74iix7pIiaLk0lTa/daUodmTz3PQ7Y68+VT7XJjRIoYkPtokAlTiCTlJJzj/T5UuluCctvcLi+Fm6wFNOxz2rfvsqSrBSsA4P3I+deuHZkSLBUyklCAe0RtzCgDk+ZOqoBuMI85Lf71GSmHIy2uWytGVBKE4SSlRzgnn1PLFS09TRaSxpmybmxlYKXk78jXHfR1KeufpbuNxkRBF/ER3nEtOHCk7tjGMfm6n591bwPxYyUth1ptLYACQsbAdMVGiy22pr8xpTbo1KSpQCTgFKFcviD+9V3yieOj1xzwSxxDPjXPWvXHQUOtJH+2RzwD0P+hPI71eWq5sNww2+8lJaACM81p6YHMnpjy86rLXxlBmIWEusodaOHWXMIcbPmM/fkagqv9jelTXX5KENRyVSY2oatXTH+VWxwOfzIpUq1NDTWYzTSryyzw7IvTaFqZajLkBCxoJCUk4OeXKub+g2OuVMvt6kAB590akhONClkrUB3f01oPSPIfu3B71usTjXbysJKCoJJQPeKR0ycY+dK9EyYtp4ZU3MfajzH5K3XmXVhK04wgZHTZIPzrRNKcM2nu4TvS9bTcuAbmEAdpGCZKCc7aFAq/8ATqrEehzilmJKkWuS+kQ3kF5DizgNuADOc8sp/wDb511x6ZbZLDjL8mMtpxJStJcGFA7EGqe22bh2EFNsOw+xJOllJQhABPIgY1fPNLrzAz3TSIWlxCVtr1JUMgg5BFfaW26ypP8ADWkpH6SDXvWj9af3pYPwCkHmAfiK+Ftvq2j6RX3UnooVlOJ+NmLPcGLbDjiXNeUlKgF+61qIA1Yyc4OcD/WgTcz9NUW0cihPlsNqxt3sse2XL8YykhnV+IDYSnGQrKxyzyOQM9/dWhN8hj83bY7+yNU067OzZZQWAiO0vU0pRJ7TbGTgEjmdvv0qb3PC4S69NOGI6tw02Qd/yiqu1cPRYDsl5TbLjr7ilqIaCU7nPLv5fsKprXxKYvEKbI6HHY4tqXmXUsEZUHVJUk5OThKm/v30208ZouUe+XNEZYtNuKg06EkqfCAS4sHlgdAOeKvnfSdS8NJLhR5cJ6E+w2uK8kocaUNlJPMVlYnDEbhQpeszJTlQypbhUV7/AJFk9Dnbz8+dmOLre5c026I3JkyCyJCg00SENke6onz2x31V33iQPXJq3R23xoT2stJawWU5GlSiThI54yNyAeQqbTzwctJmrjPrlMpdZUgoPfzHkfOvZ/Eb5KKpIN7trLQTFYkKS4dWsALLhxzzq35VMReY6+cWWPjHJprc9EyYfxA5uD9wKyfHUftGo7r5SpKgplW/PI1DP0qrRP3NlnlClOZGfcYqju052ctDaYjyIuPfbVFKipWeec8sZ2/vypv4LE/NI/AN1cuFkTHfWpbsMhvUd9SN9P22+WetXaYTQmrmKK1uKAAC1ZSjAx7o+Gf3PeagwbimIHdMKYvtFBRKmAADgDYfIVKTeCs4EGYPgxQvV6HzxMnVVcQf+GZ/4z/arJl3tk6ghxB7lpwayVz4ottwu6rJAWp+RHQp11xGOzTghJTqzucnpy76tEs4vPlTLfxVcJUDtmHmZb3ZuJwPeKlDnjHXYVp7b6Sr1Fs6kXCE3LkBXuyXVhA09xSkbkfLzrfs+iiFcWlzHLtJT+MKnVI7JBCdRJI8xvt8K8S/QnBlNJbVfJaQDkkMoyr41XrfqMk6XwzVr9JsGapCJXDz+SrStbDqFpAxsfeSOveeVPVxiyuS2zDsLOXFpSkrdSVY64TpAz3DUB5itG36GoLKQli8y20jGyWUYPxod9DcRzP+Oy9+hZQQR3EdRUOG6+D7srOIOMLLYrU6t2OHLukJ0w1IQg5Vnc6VLwBjfBO+BtmofCPGi75MSl2FFhBa8NNqeCVOAfm0lSffPPYY5VPd9AtsccKhe5SNRyUpYQB8hVxD9E8eKyyyq6qktN/mbkxErSvGdJ55SoZPvJIJ5HNacLCu2Xgh293BXqKiNwWgcfasdx9wpwsiGu5Tbg5bHSdAWloqS6rGw7MY1HHdg7c66XarUYEBqKuS5ILYx2ixvz5cycDluSfOoN14Rtd2eMiewiW+Bhr8WkvNtHybJ0/96z4ZVWmjk0ZqFBtDN5bmNzeyguJL4YU12yEKCkakr3yAFDOTqB57VOuPCHbXl38XcGWYSg1IMt5SU9pFBLhBGwK0adJPIpWkk7YOwe9HK5AeRL4pvUmPIaU09GeWgskEY91AACcbEY5EfHLB6OIj0pl25T3pzDERuKzGdQAhKEgA7A76iMnv27qvlmek1i0Wq4xW5LC2ZMd1IU24lKVJUnoQaFcN2sHdDY6D3RVyxZ2Y0duOwrs2WkhKG0JASkDYADoK9+rEf71X7VP8Zr/J4Zty22FmSmM5JYRIUAUtFaQtQ35Jzk8j+xrxdBZLHBdmz3Etx2xupbaVZPQAHOSeg603izgCDxL+HW9JdjyI+Qh5tAKtJ6b9M4P/AO1VXj0W+uodvh3PiOe+zDBABbTlzJ5qP6se6Dzx88tfn/0h/o/STbOIII4dRe5EUQYLqxpLiQD2ZXpStQAGAefkN698T3a4W2J+KtVmF0CU6nGmpBS4kdCkaVah8N/jVzcOGU3CBIgPStMR1ktJShr3kbYBBJPL4VTy/R02/HtpavU2NOgs9gJrICXHUdAvBwQOnn88vkTpso+HPSVZb1ObgPtyLfKWoISiSBpUv9IUDzz0IBOaxTFzTauILhfLgz+JmNzXm47C16ffCikqUcbBI2HnnljNb24+iFm6OIcncR3B1xvOh0tNdpnbGV4ycY27qnQPRlGi3r1o/clS3i52ikvRkaSrbKgOh2znoTkUqhv4ZX1Q3hq4Xe5Ru3utrbgtqGWv4xK1DvKCn3f3z5CrK6R+2tUxtt8tullWhbeQUqwcEHpvVz6tT/vVfMUG2NkEKcJB2IxzFHDNlXn052i5m62q18Q21h2Tc5NqeaDDCwkAlbWs5xgYKVAHvwMcqTw/xtwwrh5y13i3nhtIQqOYUhKtKkKyCUnAzz3yBgnfvq2g+i9FuiQmrfxDco7sJRDLiCAC2VKWULRnSrKlE5x0A6VqLhw8zPj9nI7B1wclPxw4kbYPuk9Rkc+tU5F0csjW9uwwrzdLZcu0ZtkQID7Sj/NvobCWUkjfQgBJKQcFSj+nFK4kYjO2qVPmO3Fi3zJKFSFxYpfVIaQkJbPaqwlLYwV/1aio/PZj0YxQ7PxcXExZzaEPREMgNe4RpIBJxjGPhtyqWz6OobEpcxu73f8AEqUFBapJKR/l0H3SnyIx0pcsnfMKvhGJwlZ7ELtYWH5DTw/ivttKefyOYUkDI8wBjyr2ONrZIkKYt7Uh6QAVCI+2qO88kZyWgsALO35cjka00fhWFCS6q2BuC+7/ALR2OylIUeqin8pPmQfnVPE9Hy4rzryuIbnLUtWr+bcUtIJO/uhSU/LG2KXDK6zxHuXxBbG7WZsaU2tRZQ8lp4lslKgdOoke5nSoAnAyCKiWjiuJebrEtkGNKTJWyt2Wl9GkxEglOF/5iobDu36jM+3cCMwLuLg3PWQqGqI7FLQLLiSoryQSSfeUTuTzxyoicEy4rPZM8Szo6NWoCMw0jkkBKclJJSMDAPzzT5YdHluVco99dgXOGEwXCDEuDRyhRJA7Nwc0qzsOivjtS7LcnZUW6zrkRFhxprrTJdGnDaMJJPflQUfnipY4Et6n/wATKm3GZII95UmUtSFKHIlAISNxyAA7sVDv/o9TfLfFgyLzLZZjyFPDsU+8oE5CSVE5wckE56U+R9EX0jyZNv4LnyoKyVe42VtkhSEqUEqII5bHn0zWB4GsEqOyi+SWXW2pDam2FHAC0kpJVjng4GPIE9RnoVu9F8G32uXb27rPdbmApkB5QKVJPPCRgA531c/OpHFFkajSY1wQ+8cNmP8Ahyo9ljIIVo5BQxjI6H4UlLQm9ZOg8Rx4kNqOth0qaToJSRgkbU/2ri+He+1FFXog9q4vh3vtR7VxfDvfaiigQe1cXw732o9rIvh3vtRRSAPayL4d77Ue1kXw732oopgHtZF8O99qPayL4d77UUUAHtZF8O99qPayL4d77UUUgD2ri+He+1HtXF8O99qKKAD2ri+He+1HtXF8O99qKKAD2si+He+1HtZF8O99qKKAD2si+He+1HtZF8O99qKKAD2si+He+1HtZF8O99qKKAD2si+He+1HtZF8O99qKKYB7VxfDvfaj2ri+He+1FFIA9q4vh3vtR7VxfDvfaiimAe1cXw732o9q4vh3vtRRQAe1cXw732qBdroi9Ntx47SkKQSslZwMcume+iikB//2Q=="/>
          <p:cNvSpPr>
            <a:spLocks noChangeAspect="1" noChangeArrowheads="1"/>
          </p:cNvSpPr>
          <p:nvPr/>
        </p:nvSpPr>
        <p:spPr bwMode="auto">
          <a:xfrm>
            <a:off x="63500" y="-303213"/>
            <a:ext cx="1524000" cy="6096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35846" name="AutoShape 6" descr="data:image/jpeg;base64,/9j/4AAQSkZJRgABAQAAAQABAAD/2wBDAAkGBwgHBgkIBwgKCgkLDRYPDQwMDRsUFRAWIB0iIiAdHx8kKDQsJCYxJx8fLT0tMTU3Ojo6Iys/RD84QzQ5Ojf/2wBDAQoKCg0MDRoPDxo3JR8lNzc3Nzc3Nzc3Nzc3Nzc3Nzc3Nzc3Nzc3Nzc3Nzc3Nzc3Nzc3Nzc3Nzc3Nzc3Nzc3Nzf/wAARCABmAP4DASIAAhEBAxEB/8QAGwAAAgMBAQEAAAAAAAAAAAAAAAMEBQYHAgH/xABDEAABAwMCAwQIBAQDBgcAAAABAgMEAAUREiEGMUETUVRhBxUWInGBkqEUMlKRIyRCsSViwTNTcnOC0TRDorLh8PH/xAAYAQADAQEAAAAAAAAAAAAAAAAAAQIDBP/EAB8RAAMBAQEBAQADAQAAAAAAAAABAhESITEDEyJBUf/aAAwDAQACEQMRAD8A6xarbCdt0Zx6M0ta2wVKUnJJ7yal+qbd4Jn6aTaHSm1xAP8AdJ/tUzt1d4pAJ9U27wTP00eqbd4Jn6ab26u8UduryoAV6pt3gmfpo9UW7wTP0indurvFfO2V3igBXqi3eCY+kUeqLd4Nj6RTe2V3ijtld4oAV6pt3g2Ppo9U27wbH003tld4/ajtld4/agBXqm3eDY+mj1RbvBs/TTe2V3j9qO2V3j9qAFeqLd4Nn6aPVFu8Ez9NN7ZXeP2o7ZXf9qAFeqLd4Jn6aPVFu8Ez9NN7VXfR2qu+gNFeqLd4Jn6aPVFu8Ez9NN7VXfR2qu+gNFeqLd4Jn6aPVFu8Ez9NN7VXfR2qu+gNFeqLd4Jn6aPVFu8Ez9NM7VX6qO1V+qgNF+qLd4Jn6aPVFu8Ez9FM7VX6qO1V30AL9UW7wTP00eqLd4Jn6aZ2qv1Udqr9VAaL9UW7wTP00eqLd4Jn6aZ2qv1Udqr9VAaL9UW7wTP00eqLd4Jn6aZ2h76O0PfQGi/VFu8Ez9NUvFESPDisrhtJZWXMFTexIxy2q+7Q99UXF6yYTPk7/pQwRLtav8Njf8sVK11X21f+Hxv+WKk66BD9dGqka6NY6nFGgP10a6RrpT8xiPo/EPNtBatKS4sJ1HuGaNGTdVGqo6XQoZSQQeoOa+9pRoh+qjVSO0o17UaA/VRqpGujXRoD9VGqka6+a6NAkaqNVI10a6NAfqo1UjtKzXGVyvENhPqh6KyA2tx1x1ouKCUjoMgcyOvypOkvpUy6eI1SHkrKwk/kOknzr1qrGejPiCRf+GhImtaJDL62XHB+V4jB1j9/3BrWa6aYswfqo1UjXVJxPcbjEabatiWULXqUuQ77waQnc4RkFRx0yKVUpWscy6eI0WqjVWO9HvEkziC2yFXBKC+w7o7RpOEuAjI233Hx7u+tVromlS1BUuXjH6qNdI11V8SqmLthZt8oxn3nEIDwAJQkkE488DGcHH3A6xaKZdNIu9VGquceju43KZPu0Sa/LdYZOtl19eXEkkjGcYUMDPl8CK2TsiTEGpwB5v8AUBgj41KvVpVS5eFrqo1VAYnsvkJSohR/pVtT+0GoA7ZBP7VaaIJGqqTilYVDZAIyHNx8q9SJzjz6WY22/wCbv8/hUW/oDUBlIJUS5kqJ3JxuTS60aJVuX/IMf8Aqm49lXCNw2+5bNYXqSHVoUUqS1/UUkcjy36Ak9KsYK8Qmf+Gn9pkYJFRT1YNPHpluC727LgxzGYnKhtAocUv+MlASNgFcyeXQ8jnetE7d4SnEsJlNpcUoZSs6CBz64qPZ5rcuVLTGUttpa0lLoAGSBpyARy93FIvdvdkT2fWH4R9hTZDS1snKSMkggKAyRjy9091c0fq5px9NaU0+vhaybpFZTvIZ1EEjLgGw5k+QrnfHTN1fu0O/WB5q5Q0RS060XEqQ2dWoqwrlnbcb7VpGOHrVIJL8ZtSAdkJQEA+Rx/bOKkvWq1uMPhMJCipKlKcVkknG2/M8q6N1ekTkvwlW38db2FuTIqlNuHUlMQlwN7foO4zudsjyqZEusOYgrYeSQk4WFgoUk+YIBr5DQ5LgsrbkuNvJQBkHIO2dwdvnz86pGLJHkI1zWopkA6XlIigKKwTnJJPXJ5daW4vDb9fzlPWXrl0hNOttOS2EuOK0ISXU5UruFZPj3iCTbpduZYlPRojoWXXohQVqUMDRk8hvk4wd/KrOPw1aWS6fw4c7Y/xNZ2UNtikYGNgfjUhdks7iNLlujLTnOlaMj703rWfDGXM1v0Xw7ekPRQXHnlRQ0gsyZDSgVbbhS9wcbbkj51aM3i3Pj+BOiudPceSr+xqvtZWhlyEy4hoxlqQ3lGoFGTpyPgR1FQ12kSrg+bk1DL5OoLDJJUjAAxk42I7jj5ikm0iVU3X/AAvxc4RKwJbHuY1DtBtnlTfxbI5vNj/qFZ/2Zs5/2kRCj+rSkY+QAH2qSiyWpCUpEBjAxzTk7edUmDS/wtxLZJ2eb+oV9/FNH/zG+WfzdO+qk2m2HP8AIMdRsnfel+qLaCQqEyU4wCBjA+FPUIlxr/bpEiWyiU2PwuntFLUEjfI5nuIOf/mqriR9ieEIYdcVulvtGScYUpJUCobch31HmcLwDKcdjR2Br0rCFIGEKTzKTjrncHyIxikiCwyhtCUraU1s0whooycYHvBRTjfJ64FZXTzGjWJSepkVudI4cSXrSyHLeheJEQq2B2ytJ3wd9+m3zrU2jia13ZrVHkpQ4kDWy57q0fLr8RWeVB9WsyYr7peDqVvBS8e9ke8DjbY/Y1gLE9Ee43hQnP5iE46UpwdODpyDnqMg7bcx8DSrHhdyqWo7Hb+IrdPafeZkNpbZc0KLitOdgc79N8fI1Fvr8KfFbSy72ilqCQ4ws/lJBV7ye8J61WyOE4SVH8JHYCdesJUkZQeWAcHbqAeR69K9er0YaYbbcjupBSjs2dGjPNRUCUqxgnHU4zSdvcaM+PNlhZ5jdnz+GZAguLIWhCcaVA4Kkjry+fx56ZufFdQHG5DSkKGUnWN6yDwbgQXWZDiUJinQtajyA3Cj8QQfnWb4Ku0a/wDEj0Z9iMhTTZUpKklRkJ5ZAONJA0nfJ3x0rd5nhyfk7baZ0NPEkVV+Nq2Cg2Vl0qGnOxA+YJPyNNn3C3vQnQVtShpKg2hPa7jlkDI599QpVhtr6HA2whgrRoV2adlp54I7sgEcj51C9Rtxkq0xA6kq1KSy7oS4cf1JOBjYDmfhWLppnXMy/wDcPSYqG9EWGPw78ZlKkuN7EZyMeedPXPTap0HiEHDVzQG15x2qRlCviP6fuPOkfg0W4IeQolKwEPkqJA32UMnYAkjHQEd1YviiS06lUuM46pgkE6VK7NwBRVk45g8sdR8q6XcONf04+bm8T8N/LaSy5qbPuK3SR0+dNdmLcYQMkObgnvpLchmZao8iPo7JSElAQMJAxyA/+8qjOnAxnGeZ6gda5X4zpJUZ7sAQjZxe2s/0ilXdbamEaVLWrWcrX12rwnkMd1LuDrhjtpO4Cjv1pywJMRzEVoeVQrk+uW8m3R1D3vekK5FDed8H9RqUxDnrgpVGY1KKCUZIx86+wrJNitKT2ClrWrW4okbq/ejcY8ZVXa5NWNl1W4WmNiOkIKtSk5wTjkBqGTyAqNJ4qfuUPsGExWyNKnHHdSik5HI+7g7bZ1eeeR05tcxaSlbBKSMEEjlXLrRZkzLgbY0woOJdU2lQXukJzkb7ck1j/FPTr/SnVYkbuBdWpOlhzLLpySg7hWP0nkfsfKpjy1KZcSDgaDgD4VlLnZ51haaXc0oVBcUlpKkkJU2rocZx55HWtPY0S7nb0PBlSXEHQ6FEJOoY3xnbIwrHcRWhK3TKTvSALJcEMJhPLR+EQpIdy0VKyRkZB93am2bj5qbc3PWrLcJL4GhaVEoCht7xPIkY35e6PndcXcGv3y0utpjIExtJVHc1DIUN8Z7jyNch4Qsty4guL0CEhtqa22twokZQPdKUlJ6g5V3dKpfDev0dr+x3ZLoUMhQIO4xX3tPOua8PcRPcPSnLLfyW0sKDeFc2FbbH/IQc56fDl05NsmqAUhCCkjIIWN6nTFw0ZHijiBnh5UmUdSn9bbgQkE5TlKSduWwO5wM1npPpQXKlsuRIbX4ZlfvFxeHF5GCnI2HToeXTmOjXPh+TPt0mJJYStp5pSFJ1jfIrhXo+4aa4mvy7VNaIUy04takr0qGkgfPBIq4xojjGdjsPFFtvqSIbpS8kZWw6NKx8Oih5jIq37TzrkXFvCFy4KkRJqJAejrdSll4ka2ncE7gYGnb+4rqdiK73aI1zilrsXk5/OPcUDgpPmCCKK8WorHpL7Tzr52gry5GW3up5j4Bef9KjqXpONST8M1Gi5Yx93T15A1ETJy4oDGkHqfvXie5pSn3vzVAyOpFDAbxK2zJ4fuAUQopjuKSvnpOk71xeWJHbJeaUUKaUkoWnbQrPunPQ55fCu5NtpXEWypQw4kp6dRisH6N7nFt97nWuY1HcVKZ0lL4B1KQopUj7k48jU+9Jm0NKWmbThTiWLfrYwvt2jNCP5hgKwtCxscjuq87TbvzXPeI+C4jC1Xbhrt4ktlSXG46FZSkDOooPMH/LuMZGK0vo640j8Qk2+6RG0XFtOe2aa/hPJOcHP9KsdDz6eV9EqN9RnfSwoCNBKdWpxSypIURqCQMZHL+o71zmHZr41Abv9ujvNFDylB6OofwtOxyM5556Y512L0zWRcizxJ8RlPZxFrD+nYhK9OFfAFO/xz0qR6IrraLlw1FtjaQbhCZ/mUKaI31H3s8lfKtFX9dI59wylp9KsVFrbF4jyF3FIAV2CUlDvcrOcDNbm0XiNdYTMhhRSXUBfZL/ADD/AL/EbVezuFrBccmbZ4Tx1ZJUynOag3Gy2202tsRYygyyUNpj4LiSMgYwcnkScjFZ3fmo0n8036z5r2weR5g1zi5wlvojx21LUsKKEtgZKiD7xPwANddg21liEy06wla0oAWe89flmsNdHGbBxQHnYv8AKiQFL25MrByfgFFX7Um2yKnCosF8Ys9uXBuLjujtcx1IbU4Pe5p2yQdWdunyq8clh9KFt/kO+avL3wxZLxocW0tiQhYW26wrT7wxgkZwrl1zzqLFgs2178O7GbkIGlKQfzHOwI/bcH4550qeFT+bYRQhbaSM6a8XVQLbZG25q/EWMkaW2EJT3AGqq+stIjtFCADrP9qtLCeT5DGIrRyeVSkPvI/K6sf9Rqis3ENrnPrt0eWgzGCpCmSCFEpODp/V8v8AvVwtaWxqWQlI5knFR8N00z5db+7aoDkp1zVpGEJ0glSugFZrgNqQxOkT5KQtZGoq5JU4vdWOowMfX5V74iix7pIiaLk0lTa/daUodmTz3PQ7Y68+VT7XJjRIoYkPtokAlTiCTlJJzj/T5UuluCctvcLi+Fm6wFNOxz2rfvsqSrBSsA4P3I+deuHZkSLBUyklCAe0RtzCgDk+ZOqoBuMI85Lf71GSmHIy2uWytGVBKE4SSlRzgnn1PLFS09TRaSxpmybmxlYKXk78jXHfR1KeufpbuNxkRBF/ER3nEtOHCk7tjGMfm6n591bwPxYyUth1ptLYACQsbAdMVGiy22pr8xpTbo1KSpQCTgFKFcviD+9V3yieOj1xzwSxxDPjXPWvXHQUOtJH+2RzwD0P+hPI71eWq5sNww2+8lJaACM81p6YHMnpjy86rLXxlBmIWEusodaOHWXMIcbPmM/fkagqv9jelTXX5KENRyVSY2oatXTH+VWxwOfzIpUq1NDTWYzTSryyzw7IvTaFqZajLkBCxoJCUk4OeXKub+g2OuVMvt6kAB590akhONClkrUB3f01oPSPIfu3B71usTjXbysJKCoJJQPeKR0ycY+dK9EyYtp4ZU3MfajzH5K3XmXVhK04wgZHTZIPzrRNKcM2nu4TvS9bTcuAbmEAdpGCZKCc7aFAq/8ATqrEehzilmJKkWuS+kQ3kF5DizgNuADOc8sp/wDb511x6ZbZLDjL8mMtpxJStJcGFA7EGqe22bh2EFNsOw+xJOllJQhABPIgY1fPNLrzAz3TSIWlxCVtr1JUMgg5BFfaW26ypP8ADWkpH6SDXvWj9af3pYPwCkHmAfiK+Ftvq2j6RX3UnooVlOJ+NmLPcGLbDjiXNeUlKgF+61qIA1Yyc4OcD/WgTcz9NUW0cihPlsNqxt3sse2XL8YykhnV+IDYSnGQrKxyzyOQM9/dWhN8hj83bY7+yNU067OzZZQWAiO0vU0pRJ7TbGTgEjmdvv0qb3PC4S69NOGI6tw02Qd/yiqu1cPRYDsl5TbLjr7ilqIaCU7nPLv5fsKprXxKYvEKbI6HHY4tqXmXUsEZUHVJUk5OThKm/v30208ZouUe+XNEZYtNuKg06EkqfCAS4sHlgdAOeKvnfSdS8NJLhR5cJ6E+w2uK8kocaUNlJPMVlYnDEbhQpeszJTlQypbhUV7/AJFk9Dnbz8+dmOLre5c026I3JkyCyJCg00SENke6onz2x31V33iQPXJq3R23xoT2stJawWU5GlSiThI54yNyAeQqbTzwctJmrjPrlMpdZUgoPfzHkfOvZ/Eb5KKpIN7trLQTFYkKS4dWsALLhxzzq35VMReY6+cWWPjHJprc9EyYfxA5uD9wKyfHUftGo7r5SpKgplW/PI1DP0qrRP3NlnlClOZGfcYqju052ctDaYjyIuPfbVFKipWeec8sZ2/vypv4LE/NI/AN1cuFkTHfWpbsMhvUd9SN9P22+WetXaYTQmrmKK1uKAAC1ZSjAx7o+Gf3PeagwbimIHdMKYvtFBRKmAADgDYfIVKTeCs4EGYPgxQvV6HzxMnVVcQf+GZ/4z/arJl3tk6ghxB7lpwayVz4ottwu6rJAWp+RHQp11xGOzTghJTqzucnpy76tEs4vPlTLfxVcJUDtmHmZb3ZuJwPeKlDnjHXYVp7b6Sr1Fs6kXCE3LkBXuyXVhA09xSkbkfLzrfs+iiFcWlzHLtJT+MKnVI7JBCdRJI8xvt8K8S/QnBlNJbVfJaQDkkMoyr41XrfqMk6XwzVr9JsGapCJXDz+SrStbDqFpAxsfeSOveeVPVxiyuS2zDsLOXFpSkrdSVY64TpAz3DUB5itG36GoLKQli8y20jGyWUYPxod9DcRzP+Oy9+hZQQR3EdRUOG6+D7srOIOMLLYrU6t2OHLukJ0w1IQg5Vnc6VLwBjfBO+BtmofCPGi75MSl2FFhBa8NNqeCVOAfm0lSffPPYY5VPd9AtsccKhe5SNRyUpYQB8hVxD9E8eKyyyq6qktN/mbkxErSvGdJ55SoZPvJIJ5HNacLCu2Xgh293BXqKiNwWgcfasdx9wpwsiGu5Tbg5bHSdAWloqS6rGw7MY1HHdg7c66XarUYEBqKuS5ILYx2ixvz5cycDluSfOoN14Rtd2eMiewiW+Bhr8WkvNtHybJ0/96z4ZVWmjk0ZqFBtDN5bmNzeyguJL4YU12yEKCkakr3yAFDOTqB57VOuPCHbXl38XcGWYSg1IMt5SU9pFBLhBGwK0adJPIpWkk7YOwe9HK5AeRL4pvUmPIaU09GeWgskEY91AACcbEY5EfHLB6OIj0pl25T3pzDERuKzGdQAhKEgA7A76iMnv27qvlmek1i0Wq4xW5LC2ZMd1IU24lKVJUnoQaFcN2sHdDY6D3RVyxZ2Y0duOwrs2WkhKG0JASkDYADoK9+rEf71X7VP8Zr/J4Zty22FmSmM5JYRIUAUtFaQtQ35Jzk8j+xrxdBZLHBdmz3Etx2xupbaVZPQAHOSeg603izgCDxL+HW9JdjyI+Qh5tAKtJ6b9M4P/AO1VXj0W+uodvh3PiOe+zDBABbTlzJ5qP6se6Dzx88tfn/0h/o/STbOIII4dRe5EUQYLqxpLiQD2ZXpStQAGAefkN698T3a4W2J+KtVmF0CU6nGmpBS4kdCkaVah8N/jVzcOGU3CBIgPStMR1ktJShr3kbYBBJPL4VTy/R02/HtpavU2NOgs9gJrICXHUdAvBwQOnn88vkTpso+HPSVZb1ObgPtyLfKWoISiSBpUv9IUDzz0IBOaxTFzTauILhfLgz+JmNzXm47C16ffCikqUcbBI2HnnljNb24+iFm6OIcncR3B1xvOh0tNdpnbGV4ycY27qnQPRlGi3r1o/clS3i52ikvRkaSrbKgOh2znoTkUqhv4ZX1Q3hq4Xe5Ru3utrbgtqGWv4xK1DvKCn3f3z5CrK6R+2tUxtt8tullWhbeQUqwcEHpvVz6tT/vVfMUG2NkEKcJB2IxzFHDNlXn052i5m62q18Q21h2Tc5NqeaDDCwkAlbWs5xgYKVAHvwMcqTw/xtwwrh5y13i3nhtIQqOYUhKtKkKyCUnAzz3yBgnfvq2g+i9FuiQmrfxDco7sJRDLiCAC2VKWULRnSrKlE5x0A6VqLhw8zPj9nI7B1wclPxw4kbYPuk9Rkc+tU5F0csjW9uwwrzdLZcu0ZtkQID7Sj/NvobCWUkjfQgBJKQcFSj+nFK4kYjO2qVPmO3Fi3zJKFSFxYpfVIaQkJbPaqwlLYwV/1aio/PZj0YxQ7PxcXExZzaEPREMgNe4RpIBJxjGPhtyqWz6OobEpcxu73f8AEqUFBapJKR/l0H3SnyIx0pcsnfMKvhGJwlZ7ELtYWH5DTw/ivttKefyOYUkDI8wBjyr2ONrZIkKYt7Uh6QAVCI+2qO88kZyWgsALO35cjka00fhWFCS6q2BuC+7/ALR2OylIUeqin8pPmQfnVPE9Hy4rzryuIbnLUtWr+bcUtIJO/uhSU/LG2KXDK6zxHuXxBbG7WZsaU2tRZQ8lp4lslKgdOoke5nSoAnAyCKiWjiuJebrEtkGNKTJWyt2Wl9GkxEglOF/5iobDu36jM+3cCMwLuLg3PWQqGqI7FLQLLiSoryQSSfeUTuTzxyoicEy4rPZM8Szo6NWoCMw0jkkBKclJJSMDAPzzT5YdHluVco99dgXOGEwXCDEuDRyhRJA7Nwc0qzsOivjtS7LcnZUW6zrkRFhxprrTJdGnDaMJJPflQUfnipY4Et6n/wATKm3GZII95UmUtSFKHIlAISNxyAA7sVDv/o9TfLfFgyLzLZZjyFPDsU+8oE5CSVE5wckE56U+R9EX0jyZNv4LnyoKyVe42VtkhSEqUEqII5bHn0zWB4GsEqOyi+SWXW2pDam2FHAC0kpJVjng4GPIE9RnoVu9F8G32uXb27rPdbmApkB5QKVJPPCRgA531c/OpHFFkajSY1wQ+8cNmP8Ahyo9ljIIVo5BQxjI6H4UlLQm9ZOg8Rx4kNqOth0qaToJSRgkbU/2ri+He+1FFXog9q4vh3vtR7VxfDvfaiigQe1cXw732o9rIvh3vtRRSAPayL4d77Ue1kXw732oopgHtZF8O99qPayL4d77UUUAHtZF8O99qPayL4d77UUUgD2ri+He+1HtXF8O99qKKAD2ri+He+1HtXF8O99qKKAD2si+He+1HtZF8O99qKKAD2si+He+1HtZF8O99qKKAD2si+He+1HtZF8O99qKKAD2si+He+1HtZF8O99qKKYB7VxfDvfaj2ri+He+1FFIA9q4vh3vtR7VxfDvfaiimAe1cXw732o9q4vh3vtRRQAe1cXw732qBdroi9Ntx47SkKQSslZwMcume+iikB//2Q=="/>
          <p:cNvSpPr>
            <a:spLocks noChangeAspect="1" noChangeArrowheads="1"/>
          </p:cNvSpPr>
          <p:nvPr/>
        </p:nvSpPr>
        <p:spPr bwMode="auto">
          <a:xfrm>
            <a:off x="63500" y="-303213"/>
            <a:ext cx="1524000" cy="6096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35848" name="Picture 8" descr="http://images.tutorvista.com/content/force-laws-motion/unbalanced-force-example.jpeg"/>
          <p:cNvPicPr>
            <a:picLocks noChangeAspect="1" noChangeArrowheads="1"/>
          </p:cNvPicPr>
          <p:nvPr/>
        </p:nvPicPr>
        <p:blipFill>
          <a:blip r:embed="rId3" cstate="print"/>
          <a:srcRect/>
          <a:stretch>
            <a:fillRect/>
          </a:stretch>
        </p:blipFill>
        <p:spPr bwMode="auto">
          <a:xfrm>
            <a:off x="1828800" y="4495800"/>
            <a:ext cx="5210175" cy="2095501"/>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3865</TotalTime>
  <Words>2039</Words>
  <Application>Microsoft Office PowerPoint</Application>
  <PresentationFormat>On-screen Show (4:3)</PresentationFormat>
  <Paragraphs>197</Paragraphs>
  <Slides>32</Slides>
  <Notes>19</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Flow</vt:lpstr>
      <vt:lpstr>Elementary Science</vt:lpstr>
      <vt:lpstr>SC.5.P.13.2</vt:lpstr>
      <vt:lpstr>What is Force?</vt:lpstr>
      <vt:lpstr>How do forces affect objects?</vt:lpstr>
      <vt:lpstr>Slide 5</vt:lpstr>
      <vt:lpstr>Balanced Forces</vt:lpstr>
      <vt:lpstr>Balanced Forces</vt:lpstr>
      <vt:lpstr> Balanced forces at work: The window arches of the Roman Coliseum.</vt:lpstr>
      <vt:lpstr>Slide 9</vt:lpstr>
      <vt:lpstr>Slide 10</vt:lpstr>
      <vt:lpstr> Unbalanced forces at work: A bicycle rider</vt:lpstr>
      <vt:lpstr>Summarizing</vt:lpstr>
      <vt:lpstr>Slide 13</vt:lpstr>
      <vt:lpstr>Slide 14</vt:lpstr>
      <vt:lpstr> Forces can act in the same direction</vt:lpstr>
      <vt:lpstr>        Whenever the net force is equal to zero, the object does not change its motion. </vt:lpstr>
      <vt:lpstr>Summarizing</vt:lpstr>
      <vt:lpstr>Guided Practice</vt:lpstr>
      <vt:lpstr>Slide 19</vt:lpstr>
      <vt:lpstr>Slide 20</vt:lpstr>
      <vt:lpstr>Slide 21</vt:lpstr>
      <vt:lpstr>Slide 22</vt:lpstr>
      <vt:lpstr>Slide 23</vt:lpstr>
      <vt:lpstr>Slide 24</vt:lpstr>
      <vt:lpstr>Slide 25</vt:lpstr>
      <vt:lpstr>Summary Question</vt:lpstr>
      <vt:lpstr>Check Your Understanding</vt:lpstr>
      <vt:lpstr>Check Your Understanding</vt:lpstr>
      <vt:lpstr>Check Your Understanding</vt:lpstr>
      <vt:lpstr>Check Your Understanding</vt:lpstr>
      <vt:lpstr>Check Your Answers</vt:lpstr>
      <vt:lpstr>Summarizing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linda.vendur</dc:creator>
  <cp:lastModifiedBy>polly.burkhart</cp:lastModifiedBy>
  <cp:revision>313</cp:revision>
  <dcterms:created xsi:type="dcterms:W3CDTF">2009-01-20T16:21:40Z</dcterms:created>
  <dcterms:modified xsi:type="dcterms:W3CDTF">2012-02-14T19:41:04Z</dcterms:modified>
</cp:coreProperties>
</file>