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66" r:id="rId2"/>
    <p:sldId id="359" r:id="rId3"/>
    <p:sldId id="391" r:id="rId4"/>
    <p:sldId id="392" r:id="rId5"/>
    <p:sldId id="407" r:id="rId6"/>
    <p:sldId id="395" r:id="rId7"/>
    <p:sldId id="396" r:id="rId8"/>
    <p:sldId id="397" r:id="rId9"/>
    <p:sldId id="398" r:id="rId10"/>
    <p:sldId id="399" r:id="rId11"/>
    <p:sldId id="400" r:id="rId12"/>
    <p:sldId id="401" r:id="rId13"/>
    <p:sldId id="402" r:id="rId14"/>
    <p:sldId id="408" r:id="rId15"/>
    <p:sldId id="403" r:id="rId16"/>
    <p:sldId id="409" r:id="rId17"/>
    <p:sldId id="410" r:id="rId18"/>
    <p:sldId id="411" r:id="rId19"/>
    <p:sldId id="412" r:id="rId20"/>
    <p:sldId id="413" r:id="rId21"/>
    <p:sldId id="414" r:id="rId22"/>
    <p:sldId id="415" r:id="rId23"/>
    <p:sldId id="406"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9900"/>
    <a:srgbClr val="0000FF"/>
    <a:srgbClr val="FBFCC8"/>
    <a:srgbClr val="F6E998"/>
    <a:srgbClr val="996633"/>
    <a:srgbClr val="CCFF99"/>
    <a:srgbClr val="686E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2" autoAdjust="0"/>
    <p:restoredTop sz="79052" autoAdjust="0"/>
  </p:normalViewPr>
  <p:slideViewPr>
    <p:cSldViewPr>
      <p:cViewPr varScale="1">
        <p:scale>
          <a:sx n="58" d="100"/>
          <a:sy n="58" d="100"/>
        </p:scale>
        <p:origin x="-84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12/6/2013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12/6/2013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describe and/or explain how mixtures of solids can be separated.  Students will identify common materials that dissolve in water.  Students will identify or describe conditions that will speed up or slow down the dissolving process. </a:t>
            </a: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assessing conditions used to speed up or slow down the dissolving process are limited to temperature, stirring, and/or surface area.  Items will NOT use the terms solution, solvent, saturation, or catalyst.  Items will NOT assess the difference between a mixture and a solution.</a:t>
            </a:r>
          </a:p>
          <a:p>
            <a:r>
              <a:rPr lang="en-US" sz="1200" b="1" kern="1200" baseline="0" dirty="0" smtClean="0">
                <a:solidFill>
                  <a:schemeClr val="tx1"/>
                </a:solidFill>
                <a:latin typeface="+mn-lt"/>
                <a:ea typeface="+mn-ea"/>
                <a:cs typeface="+mn-cs"/>
              </a:rPr>
              <a:t>Stimulus Attribute </a:t>
            </a:r>
          </a:p>
          <a:p>
            <a:r>
              <a:rPr lang="en-US" sz="1200" i="0" kern="1200" baseline="0" dirty="0" smtClean="0">
                <a:solidFill>
                  <a:schemeClr val="tx1"/>
                </a:solidFill>
                <a:latin typeface="+mn-lt"/>
                <a:ea typeface="+mn-ea"/>
                <a:cs typeface="+mn-cs"/>
              </a:rPr>
              <a:t>Dual thermometers showing degrees Fahrenheit and degrees Celsius must be used if the scenario requires an illustration of a thermometer.</a:t>
            </a:r>
            <a:endParaRPr lang="en-US" sz="1200" i="1"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Will dissolve in water:  salt,</a:t>
            </a:r>
            <a:r>
              <a:rPr lang="en-US" baseline="0" dirty="0" smtClean="0"/>
              <a:t> sugar, cocoa, coffee, flour, baking soda, plaster of </a:t>
            </a:r>
            <a:r>
              <a:rPr lang="en-US" baseline="0" dirty="0" err="1" smtClean="0"/>
              <a:t>paris</a:t>
            </a:r>
            <a:endParaRPr lang="en-US" baseline="0" dirty="0" smtClean="0"/>
          </a:p>
          <a:p>
            <a:endParaRPr lang="en-US" baseline="0" dirty="0" smtClean="0"/>
          </a:p>
          <a:p>
            <a:r>
              <a:rPr lang="en-US" baseline="0" dirty="0" smtClean="0"/>
              <a:t>Will not dissolve in water:  sand, soil, oil, pepper, talc, chalk, tea leaves</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physical properties</a:t>
            </a:r>
            <a:r>
              <a:rPr lang="en-US" baseline="0" dirty="0" smtClean="0"/>
              <a:t> of matter</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IMPORTANT</a:t>
            </a:r>
            <a:r>
              <a:rPr lang="en-US" dirty="0" smtClean="0"/>
              <a:t>:</a:t>
            </a:r>
            <a:r>
              <a:rPr lang="en-US" baseline="0" dirty="0" smtClean="0"/>
              <a:t>  Remember the test items will not use the term “solution” and they will not assess the difference between a mixture and a solution. </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Some students may not know what a strainer or sieve is.  If you have one to show them, it would be an added benefit. </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a:t>
            </a:r>
            <a:r>
              <a:rPr lang="en-US" baseline="0" dirty="0" smtClean="0"/>
              <a:t> answers</a:t>
            </a:r>
            <a:r>
              <a:rPr lang="en-US" b="1" baseline="0" dirty="0" smtClean="0">
                <a:solidFill>
                  <a:srgbClr val="FF0000"/>
                </a:solidFill>
              </a:rPr>
              <a:t>….  Make sure students understand that substances are separated in certain ways because of their physical properties(size, color, shape, texture, magnetic attraction, sink/float, etc…)</a:t>
            </a:r>
            <a:endParaRPr lang="en-US" b="1" dirty="0" smtClean="0">
              <a:solidFill>
                <a:srgbClr val="FF0000"/>
              </a:solidFill>
            </a:endParaRPr>
          </a:p>
          <a:p>
            <a:endParaRPr lang="en-US" dirty="0" smtClean="0"/>
          </a:p>
          <a:p>
            <a:r>
              <a:rPr lang="en-US" dirty="0" smtClean="0"/>
              <a:t>Sand</a:t>
            </a:r>
            <a:r>
              <a:rPr lang="en-US" baseline="0" dirty="0" smtClean="0"/>
              <a:t> and water – sieve, funnel with filter or allow water to evaporate</a:t>
            </a:r>
          </a:p>
          <a:p>
            <a:endParaRPr lang="en-US" baseline="0" dirty="0" smtClean="0"/>
          </a:p>
          <a:p>
            <a:r>
              <a:rPr lang="en-US" baseline="0" dirty="0" smtClean="0"/>
              <a:t>Oil and water – funnel with filter(the filter will capture the oil)</a:t>
            </a:r>
          </a:p>
          <a:p>
            <a:endParaRPr lang="en-US" baseline="0" dirty="0" smtClean="0"/>
          </a:p>
          <a:p>
            <a:r>
              <a:rPr lang="en-US" baseline="0" dirty="0" smtClean="0"/>
              <a:t>Iron filings and sand – magnet</a:t>
            </a:r>
          </a:p>
          <a:p>
            <a:endParaRPr lang="en-US" baseline="0" dirty="0" smtClean="0"/>
          </a:p>
          <a:p>
            <a:r>
              <a:rPr lang="en-US" baseline="0" dirty="0" smtClean="0"/>
              <a:t>Trail mix – tweezers/forceps</a:t>
            </a:r>
          </a:p>
          <a:p>
            <a:endParaRPr lang="en-US" baseline="0" dirty="0" smtClean="0"/>
          </a:p>
          <a:p>
            <a:r>
              <a:rPr lang="en-US" baseline="0" dirty="0" smtClean="0"/>
              <a:t>Salt and water - evaporation</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 students understand that surface area relates to “separating” or “dividing up” the particles to create a larger surface area.  The starting substances</a:t>
            </a:r>
            <a:r>
              <a:rPr lang="en-US" baseline="0" dirty="0" smtClean="0"/>
              <a:t> would be the same size, just one of them would be more ground up or divided while the other would be more intact(like the sugar cube example).</a:t>
            </a:r>
          </a:p>
          <a:p>
            <a:endParaRPr lang="en-US" baseline="0" dirty="0" smtClean="0"/>
          </a:p>
          <a:p>
            <a:r>
              <a:rPr lang="en-US" baseline="0" dirty="0" smtClean="0"/>
              <a:t>Make sure students also understand that dissolving is NOT melting.  They often get these confused.</a:t>
            </a:r>
          </a:p>
          <a:p>
            <a:endParaRPr lang="en-US" baseline="0" dirty="0" smtClean="0"/>
          </a:p>
          <a:p>
            <a:r>
              <a:rPr lang="en-US" baseline="0" dirty="0" smtClean="0"/>
              <a:t>HIGHLY RECOMMEND DOING THE SUGAR CUBES EXAMPLE AS A HANDS-ON LAB SO STUDENTS CAN SEE WHAT HAPPENS WHEN THE SURFACE AREA IS LARGER.</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12/6/2013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12/6/2013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12/6/2013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12/6/2013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12/6/2013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12/6/2013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12/6/2013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12/6/2013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12/6/2013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12/6/2013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12/6/2013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12/6/2013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12/6/2013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12/6/2013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hyperlink" Target="http://images.google.com/imgres?imgurl=http://www.journalbuddies.com/graphics/various/MPj04395080000%5b1%5d.jpg&amp;imgrefurl=http://www.journalbuddies.com/e-Teachers/third_grade_journal_writing_prompts.htm&amp;usg=__harPd6yoYQ56twyB66nb9X7YN_A=&amp;h=1050&amp;w=813&amp;sz=231&amp;hl=en&amp;start=19&amp;um=1&amp;itbs=1&amp;tbnid=KXJTZZcHExX_BM:&amp;tbnh=150&amp;tbnw=116&amp;prev=/images?q=kid+writing+journals&amp;tbnid=I2wdKZsMarjO8M:&amp;hl=en&amp;tbnh=0&amp;tbnw=0&amp;um=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4.jpeg"/></Relationships>
</file>

<file path=ppt/slides/_rels/slide15.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png"/><Relationship Id="rId1" Type="http://schemas.openxmlformats.org/officeDocument/2006/relationships/slideLayout" Target="../slideLayouts/slideLayout2.xml"/><Relationship Id="rId5" Type="http://schemas.openxmlformats.org/officeDocument/2006/relationships/image" Target="../media/image48.emf"/><Relationship Id="rId4" Type="http://schemas.openxmlformats.org/officeDocument/2006/relationships/image" Target="../media/image47.emf"/></Relationships>
</file>

<file path=ppt/slides/_rels/slide16.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4.jpeg"/></Relationships>
</file>

<file path=ppt/slides/_rels/slide17.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wmf"/><Relationship Id="rId7" Type="http://schemas.openxmlformats.org/officeDocument/2006/relationships/image" Target="../media/image8.png"/><Relationship Id="rId12"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png"/><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5.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22.jpeg"/><Relationship Id="rId7" Type="http://schemas.openxmlformats.org/officeDocument/2006/relationships/image" Target="../media/image2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hyperlink" Target="http://images.google.com/imgres?imgurl=http://www.dkimages.com/discover/previews/889/85020252.JPG&amp;imgrefurl=http://www.dkimages.com/discover/DKIMAGES/Discover/Home/Science/Physics-and-Chemistry/Matter/General/General-062.html&amp;usg=__D591UNGkc-m4ixkqqYFRsgCzenk=&amp;h=512&amp;w=528&amp;sz=23&amp;hl=en&amp;start=16&amp;um=1&amp;itbs=1&amp;tbnid=ipd6ViuoohF4aM:&amp;tbnh=128&amp;tbnw=132&amp;prev=/images?q=liquid+solutions&amp;hl=en&amp;um=1" TargetMode="External"/><Relationship Id="rId10" Type="http://schemas.openxmlformats.org/officeDocument/2006/relationships/image" Target="../media/image27.jpeg"/><Relationship Id="rId4" Type="http://schemas.openxmlformats.org/officeDocument/2006/relationships/image" Target="../media/image23.jpeg"/><Relationship Id="rId9" Type="http://schemas.openxmlformats.org/officeDocument/2006/relationships/hyperlink" Target="http://images.google.com/imgres?imgurl=http://www.fotobank.ru/img/FC01-4474.jpg?size=l&amp;imgrefurl=http://fotobank.ru/image/FC01-4474.html&amp;usg=__laqP_Z0m2hGdd-BfNt51rgtjn7U=&amp;h=480&amp;w=344&amp;sz=17&amp;hl=en&amp;start=2&amp;um=1&amp;itbs=1&amp;tbnid=5EF8I04jH0rIGM:&amp;tbnh=129&amp;tbnw=92&amp;prev=/images?q=pouring+salt+into+water&amp;hl=en&amp;um=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hyperlink" Target="http://theblevinsblog.files.wordpress.com/2009/10/horshoemagnet1.jpg" TargetMode="External"/><Relationship Id="rId7" Type="http://schemas.openxmlformats.org/officeDocument/2006/relationships/image" Target="../media/image3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8.xml.rels><?xml version="1.0" encoding="UTF-8" standalone="yes"?>
<Relationships xmlns="http://schemas.openxmlformats.org/package/2006/relationships"><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png"/></Relationships>
</file>

<file path=ppt/slides/_rels/slide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2.jpeg"/><Relationship Id="rId5" Type="http://schemas.openxmlformats.org/officeDocument/2006/relationships/image" Target="../media/image41.jpeg"/><Relationship Id="rId4" Type="http://schemas.openxmlformats.org/officeDocument/2006/relationships/image" Target="../media/image4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657600" y="2819400"/>
            <a:ext cx="4724400" cy="1114425"/>
          </a:xfrm>
        </p:spPr>
        <p:txBody>
          <a:bodyPr/>
          <a:lstStyle/>
          <a:p>
            <a:pPr marR="0" algn="l" eaLnBrk="1" hangingPunct="1"/>
            <a:r>
              <a:rPr lang="en-US" sz="3600" b="1" dirty="0" smtClean="0"/>
              <a:t>Science Focus Lesson</a:t>
            </a:r>
          </a:p>
          <a:p>
            <a:pPr marR="0" algn="l" eaLnBrk="1" hangingPunct="1"/>
            <a:r>
              <a:rPr lang="en-US" sz="3600" dirty="0" smtClean="0"/>
              <a:t>SC.5.P.8.3</a:t>
            </a:r>
          </a:p>
          <a:p>
            <a:pPr marR="0" algn="l" eaLnBrk="1" hangingPunct="1"/>
            <a:r>
              <a:rPr lang="en-US" sz="3600" b="1" dirty="0" smtClean="0"/>
              <a:t>Mixtures</a:t>
            </a:r>
          </a:p>
          <a:p>
            <a:pPr marR="0" algn="l" eaLnBrk="1" hangingPunct="1"/>
            <a:endParaRPr lang="en-US" sz="3600" b="1" dirty="0" smtClean="0"/>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57150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162800" y="43434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p:cNvSpPr>
          <p:nvPr>
            <p:ph type="title"/>
          </p:nvPr>
        </p:nvSpPr>
        <p:spPr>
          <a:xfrm>
            <a:off x="457200" y="228600"/>
            <a:ext cx="8229600" cy="990600"/>
          </a:xfrm>
        </p:spPr>
        <p:txBody>
          <a:bodyP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Summary</a:t>
            </a:r>
          </a:p>
        </p:txBody>
      </p:sp>
      <p:sp>
        <p:nvSpPr>
          <p:cNvPr id="187395" name="Rectangle 3"/>
          <p:cNvSpPr>
            <a:spLocks noGrp="1"/>
          </p:cNvSpPr>
          <p:nvPr>
            <p:ph type="body" idx="1"/>
          </p:nvPr>
        </p:nvSpPr>
        <p:spPr>
          <a:xfrm>
            <a:off x="457200" y="1219201"/>
            <a:ext cx="8229600" cy="5638800"/>
          </a:xfrm>
        </p:spPr>
        <p:txBody>
          <a:bodyPr/>
          <a:lstStyle/>
          <a:p>
            <a:pPr>
              <a:buFont typeface="Wingdings 2" pitchFamily="18" charset="2"/>
              <a:buNone/>
            </a:pPr>
            <a:r>
              <a:rPr lang="en-US" sz="2800" u="sng" dirty="0" smtClean="0"/>
              <a:t>ROUND TABLE</a:t>
            </a:r>
            <a:r>
              <a:rPr lang="en-US" sz="2800" dirty="0" smtClean="0"/>
              <a:t>:</a:t>
            </a:r>
          </a:p>
          <a:p>
            <a:pPr>
              <a:buFont typeface="Wingdings 2" pitchFamily="18" charset="2"/>
              <a:buNone/>
            </a:pPr>
            <a:r>
              <a:rPr lang="en-US" sz="2800" dirty="0" smtClean="0"/>
              <a:t>Starting with the shortest person in your group, name and discuss the 3 conditions that speed up the dissolving process.  If there is a 4</a:t>
            </a:r>
            <a:r>
              <a:rPr lang="en-US" sz="2800" baseline="30000" dirty="0" smtClean="0"/>
              <a:t>th</a:t>
            </a:r>
            <a:r>
              <a:rPr lang="en-US" sz="2800" dirty="0" smtClean="0"/>
              <a:t> person in your group, they have to review all 3 conditions again for the group.</a:t>
            </a:r>
          </a:p>
          <a:p>
            <a:pPr>
              <a:buFont typeface="Wingdings 2" pitchFamily="18" charset="2"/>
              <a:buNone/>
            </a:pPr>
            <a:endParaRPr lang="en-US" sz="3200" dirty="0" smtClean="0"/>
          </a:p>
          <a:p>
            <a:pPr>
              <a:buFont typeface="Wingdings 2" pitchFamily="18" charset="2"/>
              <a:buNone/>
            </a:pPr>
            <a:endParaRPr lang="en-US" sz="3200" dirty="0" smtClean="0"/>
          </a:p>
          <a:p>
            <a:pPr>
              <a:buFont typeface="Wingdings 2" pitchFamily="18" charset="2"/>
              <a:buNone/>
            </a:pPr>
            <a:r>
              <a:rPr lang="en-US" sz="3200" dirty="0" smtClean="0"/>
              <a:t>	</a:t>
            </a:r>
          </a:p>
        </p:txBody>
      </p:sp>
      <p:pic>
        <p:nvPicPr>
          <p:cNvPr id="7" name="Picture 6" descr="http://t3.gstatic.com/images?q=tbn:KXJTZZcHExX_BM:http://www.journalbuddies.com/graphics/various/MPj04395080000%255B1%255D.jpg">
            <a:hlinkClick r:id="rId2"/>
          </p:cNvPr>
          <p:cNvPicPr/>
          <p:nvPr/>
        </p:nvPicPr>
        <p:blipFill>
          <a:blip r:embed="rId3" cstate="print"/>
          <a:srcRect/>
          <a:stretch>
            <a:fillRect/>
          </a:stretch>
        </p:blipFill>
        <p:spPr bwMode="auto">
          <a:xfrm>
            <a:off x="4419600" y="3581400"/>
            <a:ext cx="30480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850"/>
          </a:xfrm>
        </p:spPr>
        <p:txBody>
          <a:bodyPr/>
          <a:lstStyle/>
          <a:p>
            <a:pPr algn="ctr"/>
            <a:r>
              <a:rPr lang="en-US" sz="6000" dirty="0" smtClean="0"/>
              <a:t>Guided Practice</a:t>
            </a:r>
            <a:br>
              <a:rPr lang="en-US" sz="6000" dirty="0" smtClean="0"/>
            </a:br>
            <a:r>
              <a:rPr lang="en-US" sz="2400" dirty="0" smtClean="0"/>
              <a:t>Work with your shoulder partner to answer each question</a:t>
            </a:r>
            <a:endParaRPr lang="en-US" sz="2400" dirty="0"/>
          </a:p>
        </p:txBody>
      </p:sp>
      <p:sp>
        <p:nvSpPr>
          <p:cNvPr id="3" name="Content Placeholder 2"/>
          <p:cNvSpPr>
            <a:spLocks noGrp="1"/>
          </p:cNvSpPr>
          <p:nvPr>
            <p:ph idx="1"/>
          </p:nvPr>
        </p:nvSpPr>
        <p:spPr/>
        <p:txBody>
          <a:bodyPr/>
          <a:lstStyle/>
          <a:p>
            <a:pPr>
              <a:buNone/>
            </a:pPr>
            <a:endParaRPr lang="en-US" sz="2000" b="1" dirty="0" smtClean="0"/>
          </a:p>
          <a:p>
            <a:pPr>
              <a:buNone/>
            </a:pPr>
            <a:r>
              <a:rPr lang="en-US" sz="2000" b="1" dirty="0" smtClean="0"/>
              <a:t>1. </a:t>
            </a:r>
            <a:r>
              <a:rPr lang="en-US" sz="2000" dirty="0" smtClean="0"/>
              <a:t>Kate had two cups of water. She added a tablespoon of sugar to one</a:t>
            </a:r>
          </a:p>
          <a:p>
            <a:pPr>
              <a:buNone/>
            </a:pPr>
            <a:r>
              <a:rPr lang="en-US" sz="2000" dirty="0" smtClean="0"/>
              <a:t>	cup and mixed it. She put a tablespoon of sand in the second cup</a:t>
            </a:r>
          </a:p>
          <a:p>
            <a:pPr>
              <a:buNone/>
            </a:pPr>
            <a:r>
              <a:rPr lang="en-US" sz="2000" dirty="0" smtClean="0"/>
              <a:t>	and mixed it. What happened to the sugar and sand when Kate</a:t>
            </a:r>
          </a:p>
          <a:p>
            <a:pPr>
              <a:buNone/>
            </a:pPr>
            <a:r>
              <a:rPr lang="en-US" sz="2000" dirty="0" smtClean="0"/>
              <a:t>	mixed them with water?</a:t>
            </a:r>
          </a:p>
          <a:p>
            <a:pPr>
              <a:buNone/>
            </a:pPr>
            <a:endParaRPr lang="en-US" sz="2000" dirty="0" smtClean="0"/>
          </a:p>
          <a:p>
            <a:pPr>
              <a:buNone/>
            </a:pPr>
            <a:endParaRPr lang="en-US" sz="2000" dirty="0" smtClean="0"/>
          </a:p>
          <a:p>
            <a:pPr marL="457200" indent="-457200">
              <a:buNone/>
            </a:pPr>
            <a:r>
              <a:rPr lang="en-US" sz="2000" dirty="0" smtClean="0"/>
              <a:t>	A. The sand dissolved forming a solution; the sugar did not dissolve.</a:t>
            </a:r>
          </a:p>
          <a:p>
            <a:pPr marL="457200" indent="-457200">
              <a:buNone/>
            </a:pPr>
            <a:r>
              <a:rPr lang="en-US" sz="2000" dirty="0" smtClean="0"/>
              <a:t>	B. The sand dissolved forming a solution; the sugar evaporated.</a:t>
            </a:r>
          </a:p>
          <a:p>
            <a:pPr>
              <a:buNone/>
            </a:pPr>
            <a:r>
              <a:rPr lang="en-US" sz="2000" dirty="0" smtClean="0"/>
              <a:t>	   C. The sugar dissolved forming a solution; the sand did not dissolve.</a:t>
            </a:r>
          </a:p>
          <a:p>
            <a:pPr>
              <a:buNone/>
            </a:pPr>
            <a:r>
              <a:rPr lang="en-US" sz="2000" dirty="0" smtClean="0"/>
              <a:t>	   D. The sugar melted; the sand did not melt.</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73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 is the correct answer!</a:t>
            </a:r>
            <a:endParaRPr lang="en-US" sz="73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eaLnBrk="1" hangingPunct="1">
              <a:buFont typeface="Wingdings 2" pitchFamily="18" charset="2"/>
              <a:buNone/>
            </a:pPr>
            <a:r>
              <a:rPr lang="en-US" sz="4400" dirty="0" smtClean="0"/>
              <a:t>   Kate observed that the sugar </a:t>
            </a:r>
          </a:p>
          <a:p>
            <a:pPr eaLnBrk="1" hangingPunct="1">
              <a:buFont typeface="Wingdings 2" pitchFamily="18" charset="2"/>
              <a:buNone/>
            </a:pPr>
            <a:r>
              <a:rPr lang="en-US" sz="4400" dirty="0" smtClean="0"/>
              <a:t>	dissolved but the sand did not.</a:t>
            </a:r>
          </a:p>
          <a:p>
            <a:pPr eaLnBrk="1" hangingPunct="1">
              <a:buFont typeface="Wingdings 2" pitchFamily="18" charset="2"/>
              <a:buNone/>
            </a:pPr>
            <a:endParaRPr lang="en-US" sz="2800" dirty="0" smtClean="0"/>
          </a:p>
          <a:p>
            <a:pPr marL="457200" indent="-457200">
              <a:buNone/>
            </a:pPr>
            <a:r>
              <a:rPr lang="en-US" sz="2800" dirty="0" smtClean="0"/>
              <a:t>	</a:t>
            </a:r>
            <a:endParaRPr lang="en-US" sz="2400" dirty="0" smtClean="0"/>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2"/>
          </p:cNvPr>
          <p:cNvPicPr/>
          <p:nvPr/>
        </p:nvPicPr>
        <p:blipFill>
          <a:blip r:embed="rId3" cstate="print"/>
          <a:srcRect/>
          <a:stretch>
            <a:fillRect/>
          </a:stretch>
        </p:blipFill>
        <p:spPr bwMode="auto">
          <a:xfrm>
            <a:off x="6705600" y="48006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114800"/>
          </a:xfrm>
        </p:spPr>
        <p:txBody>
          <a:bodyPr/>
          <a:lstStyle/>
          <a:p>
            <a:pPr>
              <a:buNone/>
            </a:pPr>
            <a:r>
              <a:rPr lang="en-US" dirty="0" smtClean="0"/>
              <a:t>2. Juan was hungry. He put cheese, ham, tomato, and pickle on a slice of bread. He folded the bread in half and ate it. Which of the following describes what Juan made when he combined all these ingredients?</a:t>
            </a:r>
          </a:p>
          <a:p>
            <a:pPr>
              <a:buNone/>
            </a:pPr>
            <a:endParaRPr lang="en-US" dirty="0" smtClean="0"/>
          </a:p>
          <a:p>
            <a:pPr>
              <a:buNone/>
            </a:pPr>
            <a:r>
              <a:rPr lang="en-US" dirty="0" smtClean="0"/>
              <a:t>		A. a solution</a:t>
            </a:r>
          </a:p>
          <a:p>
            <a:pPr>
              <a:buNone/>
            </a:pPr>
            <a:r>
              <a:rPr lang="en-US" dirty="0" smtClean="0"/>
              <a:t>		B. a change of state</a:t>
            </a:r>
          </a:p>
          <a:p>
            <a:pPr>
              <a:buNone/>
            </a:pPr>
            <a:r>
              <a:rPr lang="en-US" dirty="0" smtClean="0"/>
              <a:t>		C. a chemical change</a:t>
            </a:r>
          </a:p>
          <a:p>
            <a:pPr>
              <a:buNone/>
            </a:pPr>
            <a:r>
              <a:rPr lang="en-US" dirty="0" smtClean="0"/>
              <a:t>		D. a mixture</a:t>
            </a:r>
            <a:endParaRPr lang="en-US" dirty="0"/>
          </a:p>
        </p:txBody>
      </p:sp>
      <p:sp>
        <p:nvSpPr>
          <p:cNvPr id="4" name="TextBox 3"/>
          <p:cNvSpPr txBox="1"/>
          <p:nvPr/>
        </p:nvSpPr>
        <p:spPr>
          <a:xfrm>
            <a:off x="2514600" y="9906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“D”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eaLnBrk="1" hangingPunct="1">
              <a:buFont typeface="Wingdings 2" pitchFamily="18" charset="2"/>
              <a:buNone/>
            </a:pPr>
            <a:r>
              <a:rPr lang="en-US" sz="2800" dirty="0" smtClean="0"/>
              <a:t>   </a:t>
            </a:r>
            <a:r>
              <a:rPr lang="en-US" sz="4400" dirty="0" smtClean="0"/>
              <a:t>Juan made a mixture when he </a:t>
            </a:r>
          </a:p>
          <a:p>
            <a:pPr eaLnBrk="1" hangingPunct="1">
              <a:buFont typeface="Wingdings 2" pitchFamily="18" charset="2"/>
              <a:buNone/>
            </a:pPr>
            <a:r>
              <a:rPr lang="en-US" sz="4400" dirty="0" smtClean="0"/>
              <a:t>combined the ingredients.</a:t>
            </a:r>
          </a:p>
          <a:p>
            <a:pPr eaLnBrk="1" hangingPunct="1">
              <a:buFont typeface="Wingdings 2" pitchFamily="18" charset="2"/>
              <a:buNone/>
            </a:pPr>
            <a:endParaRPr lang="en-US" sz="2800" dirty="0" smtClean="0"/>
          </a:p>
          <a:p>
            <a:pPr marL="457200" indent="-457200">
              <a:buNone/>
            </a:pPr>
            <a:r>
              <a:rPr lang="en-US" sz="2800" dirty="0" smtClean="0"/>
              <a:t>	</a:t>
            </a: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5105400" y="50292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1"/>
          </a:xfrm>
        </p:spPr>
        <p:txBody>
          <a:bodyPr/>
          <a:lstStyle/>
          <a:p>
            <a:pPr>
              <a:buNone/>
            </a:pPr>
            <a:r>
              <a:rPr lang="en-US" b="1" dirty="0" smtClean="0"/>
              <a:t>3</a:t>
            </a:r>
            <a:r>
              <a:rPr lang="en-US" dirty="0" smtClean="0"/>
              <a:t>. Joey’s teacher asked him to combine several substances to make a solution. Which picture shows what Joey made?</a:t>
            </a:r>
          </a:p>
          <a:p>
            <a:pPr>
              <a:buNone/>
            </a:pPr>
            <a:r>
              <a:rPr lang="en-US" dirty="0" smtClean="0"/>
              <a:t>		</a:t>
            </a:r>
          </a:p>
          <a:p>
            <a:pPr>
              <a:buNone/>
            </a:pPr>
            <a:r>
              <a:rPr lang="en-US" dirty="0" smtClean="0"/>
              <a:t>		A. </a:t>
            </a:r>
          </a:p>
          <a:p>
            <a:pPr>
              <a:buNone/>
            </a:pPr>
            <a:r>
              <a:rPr lang="en-US" dirty="0" smtClean="0"/>
              <a:t>		</a:t>
            </a:r>
          </a:p>
          <a:p>
            <a:pPr>
              <a:buNone/>
            </a:pPr>
            <a:r>
              <a:rPr lang="en-US" dirty="0" smtClean="0"/>
              <a:t>		B.</a:t>
            </a:r>
          </a:p>
          <a:p>
            <a:pPr>
              <a:buNone/>
            </a:pPr>
            <a:r>
              <a:rPr lang="en-US" dirty="0" smtClean="0"/>
              <a:t>		</a:t>
            </a:r>
          </a:p>
          <a:p>
            <a:pPr>
              <a:buNone/>
            </a:pPr>
            <a:r>
              <a:rPr lang="en-US" dirty="0" smtClean="0"/>
              <a:t>		C.</a:t>
            </a:r>
          </a:p>
          <a:p>
            <a:pPr>
              <a:buNone/>
            </a:pPr>
            <a:r>
              <a:rPr lang="en-US" dirty="0" smtClean="0"/>
              <a:t>		</a:t>
            </a:r>
          </a:p>
          <a:p>
            <a:pPr>
              <a:buNone/>
            </a:pPr>
            <a:r>
              <a:rPr lang="en-US" dirty="0" smtClean="0"/>
              <a:t>		D.</a:t>
            </a:r>
            <a:endParaRPr lang="en-US" dirty="0"/>
          </a:p>
        </p:txBody>
      </p:sp>
      <p:pic>
        <p:nvPicPr>
          <p:cNvPr id="6" name="Picture 5"/>
          <p:cNvPicPr/>
          <p:nvPr/>
        </p:nvPicPr>
        <p:blipFill>
          <a:blip r:embed="rId2" cstate="print"/>
          <a:srcRect/>
          <a:stretch>
            <a:fillRect/>
          </a:stretch>
        </p:blipFill>
        <p:spPr bwMode="auto">
          <a:xfrm>
            <a:off x="2057400" y="2438400"/>
            <a:ext cx="1003842" cy="900112"/>
          </a:xfrm>
          <a:prstGeom prst="rect">
            <a:avLst/>
          </a:prstGeom>
          <a:noFill/>
          <a:ln w="9525">
            <a:noFill/>
            <a:miter lim="800000"/>
            <a:headEnd/>
            <a:tailEnd/>
          </a:ln>
        </p:spPr>
      </p:pic>
      <p:pic>
        <p:nvPicPr>
          <p:cNvPr id="7" name="Picture 6"/>
          <p:cNvPicPr/>
          <p:nvPr/>
        </p:nvPicPr>
        <p:blipFill>
          <a:blip r:embed="rId3" cstate="print"/>
          <a:srcRect/>
          <a:stretch>
            <a:fillRect/>
          </a:stretch>
        </p:blipFill>
        <p:spPr bwMode="auto">
          <a:xfrm>
            <a:off x="2133600" y="3429000"/>
            <a:ext cx="1005724" cy="847725"/>
          </a:xfrm>
          <a:prstGeom prst="rect">
            <a:avLst/>
          </a:prstGeom>
          <a:noFill/>
          <a:ln w="9525">
            <a:noFill/>
            <a:miter lim="800000"/>
            <a:headEnd/>
            <a:tailEnd/>
          </a:ln>
        </p:spPr>
      </p:pic>
      <p:pic>
        <p:nvPicPr>
          <p:cNvPr id="8" name="Picture 7"/>
          <p:cNvPicPr/>
          <p:nvPr/>
        </p:nvPicPr>
        <p:blipFill>
          <a:blip r:embed="rId4" cstate="print"/>
          <a:srcRect/>
          <a:stretch>
            <a:fillRect/>
          </a:stretch>
        </p:blipFill>
        <p:spPr bwMode="auto">
          <a:xfrm>
            <a:off x="2057400" y="4419600"/>
            <a:ext cx="938016" cy="685800"/>
          </a:xfrm>
          <a:prstGeom prst="rect">
            <a:avLst/>
          </a:prstGeom>
          <a:noFill/>
          <a:ln w="9525">
            <a:noFill/>
            <a:miter lim="800000"/>
            <a:headEnd/>
            <a:tailEnd/>
          </a:ln>
        </p:spPr>
      </p:pic>
      <p:pic>
        <p:nvPicPr>
          <p:cNvPr id="9" name="Picture 8"/>
          <p:cNvPicPr/>
          <p:nvPr/>
        </p:nvPicPr>
        <p:blipFill>
          <a:blip r:embed="rId5" cstate="print"/>
          <a:srcRect/>
          <a:stretch>
            <a:fillRect/>
          </a:stretch>
        </p:blipFill>
        <p:spPr bwMode="auto">
          <a:xfrm>
            <a:off x="2133600" y="5334000"/>
            <a:ext cx="990600" cy="898071"/>
          </a:xfrm>
          <a:prstGeom prst="rect">
            <a:avLst/>
          </a:prstGeom>
          <a:noFill/>
          <a:ln w="9525">
            <a:noFill/>
            <a:miter lim="800000"/>
            <a:headEnd/>
            <a:tailEnd/>
          </a:ln>
        </p:spPr>
      </p:pic>
      <p:sp>
        <p:nvSpPr>
          <p:cNvPr id="10" name="TextBox 9"/>
          <p:cNvSpPr txBox="1"/>
          <p:nvPr/>
        </p:nvSpPr>
        <p:spPr>
          <a:xfrm>
            <a:off x="2362200" y="2286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7432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3276600"/>
            <a:ext cx="8229600" cy="3048000"/>
          </a:xfrm>
        </p:spPr>
        <p:txBody>
          <a:bodyPr/>
          <a:lstStyle/>
          <a:p>
            <a:pPr eaLnBrk="1" hangingPunct="1">
              <a:buFont typeface="Wingdings 2" pitchFamily="18" charset="2"/>
              <a:buNone/>
            </a:pPr>
            <a:r>
              <a:rPr lang="en-US" sz="2800" dirty="0" smtClean="0"/>
              <a:t>   </a:t>
            </a:r>
            <a:r>
              <a:rPr lang="en-US" sz="3600" dirty="0" smtClean="0"/>
              <a:t>Joey made lemonade. The sugar and </a:t>
            </a:r>
          </a:p>
          <a:p>
            <a:pPr eaLnBrk="1" hangingPunct="1">
              <a:buFont typeface="Wingdings 2" pitchFamily="18" charset="2"/>
              <a:buNone/>
            </a:pPr>
            <a:r>
              <a:rPr lang="en-US" sz="3600" dirty="0" smtClean="0"/>
              <a:t>flavoring dissolved in the water to make</a:t>
            </a:r>
          </a:p>
          <a:p>
            <a:pPr eaLnBrk="1" hangingPunct="1">
              <a:buFont typeface="Wingdings 2" pitchFamily="18" charset="2"/>
              <a:buNone/>
            </a:pPr>
            <a:r>
              <a:rPr lang="en-US" sz="3600" dirty="0" smtClean="0"/>
              <a:t>a solution. </a:t>
            </a:r>
          </a:p>
          <a:p>
            <a:pPr eaLnBrk="1" hangingPunct="1">
              <a:buFont typeface="Wingdings 2" pitchFamily="18" charset="2"/>
              <a:buNone/>
            </a:pPr>
            <a:endParaRPr lang="en-US" sz="2800" dirty="0" smtClean="0"/>
          </a:p>
          <a:p>
            <a:pPr marL="457200" indent="-457200">
              <a:buNone/>
            </a:pPr>
            <a:r>
              <a:rPr lang="en-US" sz="2800" dirty="0" smtClean="0"/>
              <a:t>      </a:t>
            </a:r>
            <a:endParaRPr lang="en-US" sz="2400" dirty="0" smtClean="0"/>
          </a:p>
          <a:p>
            <a:pPr>
              <a:buNone/>
            </a:pP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5943600" y="50292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Summary</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pPr lvl="2">
              <a:buNone/>
            </a:pPr>
            <a:r>
              <a:rPr lang="en-US" sz="3300" dirty="0" smtClean="0"/>
              <a:t>With your shoulder partner, write the  definition of </a:t>
            </a:r>
            <a:r>
              <a:rPr lang="en-US" sz="3300" dirty="0" smtClean="0">
                <a:solidFill>
                  <a:srgbClr val="FF0000"/>
                </a:solidFill>
              </a:rPr>
              <a:t>dissolve</a:t>
            </a:r>
            <a:r>
              <a:rPr lang="en-US" sz="3300" dirty="0" smtClean="0"/>
              <a:t> and make a list of common materials that will </a:t>
            </a:r>
            <a:r>
              <a:rPr lang="en-US" sz="3300" dirty="0" smtClean="0">
                <a:solidFill>
                  <a:srgbClr val="FF0000"/>
                </a:solidFill>
              </a:rPr>
              <a:t>dissolve</a:t>
            </a:r>
            <a:r>
              <a:rPr lang="en-US" sz="3300" dirty="0" smtClean="0"/>
              <a:t> in water and those that will not. </a:t>
            </a:r>
            <a:endParaRPr lang="en-US" sz="3600" dirty="0"/>
          </a:p>
        </p:txBody>
      </p:sp>
      <p:pic>
        <p:nvPicPr>
          <p:cNvPr id="5" name="Picture 2" descr="C:\Documents and Settings\linda.vendur\Local Settings\Temporary Internet Files\Content.IE5\26WXMXKG\MCj04260820000[1].wmf"/>
          <p:cNvPicPr>
            <a:picLocks noChangeAspect="1" noChangeArrowheads="1"/>
          </p:cNvPicPr>
          <p:nvPr/>
        </p:nvPicPr>
        <p:blipFill>
          <a:blip r:embed="rId3" cstate="print"/>
          <a:srcRect/>
          <a:stretch>
            <a:fillRect/>
          </a:stretch>
        </p:blipFill>
        <p:spPr bwMode="auto">
          <a:xfrm>
            <a:off x="3124200" y="4191000"/>
            <a:ext cx="2667000" cy="236351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9250"/>
          </a:xfrm>
        </p:spPr>
        <p:txBody>
          <a:bodyPr/>
          <a:lstStyle/>
          <a:p>
            <a:pPr algn="ctr"/>
            <a:r>
              <a:rPr lang="en-US" sz="6000" dirty="0" smtClean="0"/>
              <a:t>Check Your Understanding</a:t>
            </a:r>
            <a:br>
              <a:rPr lang="en-US" sz="6000" dirty="0" smtClean="0"/>
            </a:br>
            <a:r>
              <a:rPr lang="en-US" sz="3200" dirty="0" smtClean="0"/>
              <a:t>Record your answers. Check them at the end.</a:t>
            </a:r>
            <a:endParaRPr lang="en-US" sz="6000" dirty="0"/>
          </a:p>
        </p:txBody>
      </p:sp>
      <p:sp>
        <p:nvSpPr>
          <p:cNvPr id="3" name="Content Placeholder 2"/>
          <p:cNvSpPr>
            <a:spLocks noGrp="1"/>
          </p:cNvSpPr>
          <p:nvPr>
            <p:ph idx="1"/>
          </p:nvPr>
        </p:nvSpPr>
        <p:spPr>
          <a:xfrm>
            <a:off x="457200" y="1935163"/>
            <a:ext cx="8229600" cy="4694237"/>
          </a:xfrm>
        </p:spPr>
        <p:txBody>
          <a:bodyPr/>
          <a:lstStyle/>
          <a:p>
            <a:pPr>
              <a:buNone/>
            </a:pPr>
            <a:endParaRPr lang="en-US" dirty="0" smtClean="0"/>
          </a:p>
          <a:p>
            <a:pPr>
              <a:buNone/>
            </a:pPr>
            <a:r>
              <a:rPr lang="en-US" dirty="0" smtClean="0"/>
              <a:t>1. Sam made iced tea for his mom. He added sugar. The sugar was at room temperature. He stirred the iced tea until the sugar dissolved. Which property of sugar stayed the same when Sam added sugar to the iced tea?</a:t>
            </a:r>
          </a:p>
          <a:p>
            <a:pPr>
              <a:buNone/>
            </a:pPr>
            <a:r>
              <a:rPr lang="en-US" dirty="0" smtClean="0"/>
              <a:t>		A .taste of the sugar</a:t>
            </a:r>
          </a:p>
          <a:p>
            <a:pPr>
              <a:buNone/>
            </a:pPr>
            <a:r>
              <a:rPr lang="en-US" dirty="0" smtClean="0"/>
              <a:t>		B. grains of the sugar</a:t>
            </a:r>
          </a:p>
          <a:p>
            <a:pPr>
              <a:buNone/>
            </a:pPr>
            <a:r>
              <a:rPr lang="en-US" dirty="0" smtClean="0"/>
              <a:t>		C. temperature of the sugar</a:t>
            </a:r>
          </a:p>
          <a:p>
            <a:pPr>
              <a:buNone/>
            </a:pPr>
            <a:r>
              <a:rPr lang="en-US" dirty="0" smtClean="0"/>
              <a:t>		D. texture of the sugar</a:t>
            </a:r>
            <a:endParaRPr lang="en-US" dirty="0"/>
          </a:p>
        </p:txBody>
      </p:sp>
      <p:sp>
        <p:nvSpPr>
          <p:cNvPr id="4" name="Freeform 3"/>
          <p:cNvSpPr/>
          <p:nvPr/>
        </p:nvSpPr>
        <p:spPr>
          <a:xfrm>
            <a:off x="3330773" y="3643312"/>
            <a:ext cx="1009056" cy="26790"/>
          </a:xfrm>
          <a:custGeom>
            <a:avLst/>
            <a:gdLst/>
            <a:ahLst/>
            <a:cxnLst/>
            <a:rect l="0" t="0" r="0" b="0"/>
            <a:pathLst>
              <a:path w="1009056" h="26790">
                <a:moveTo>
                  <a:pt x="0" y="26789"/>
                </a:moveTo>
                <a:lnTo>
                  <a:pt x="0" y="26789"/>
                </a:lnTo>
                <a:lnTo>
                  <a:pt x="0" y="26789"/>
                </a:lnTo>
                <a:lnTo>
                  <a:pt x="0" y="26789"/>
                </a:lnTo>
                <a:lnTo>
                  <a:pt x="0" y="26789"/>
                </a:lnTo>
                <a:lnTo>
                  <a:pt x="0" y="26789"/>
                </a:lnTo>
                <a:lnTo>
                  <a:pt x="0" y="26789"/>
                </a:lnTo>
                <a:lnTo>
                  <a:pt x="0" y="26789"/>
                </a:lnTo>
                <a:lnTo>
                  <a:pt x="0" y="26789"/>
                </a:lnTo>
                <a:lnTo>
                  <a:pt x="0" y="26789"/>
                </a:lnTo>
                <a:lnTo>
                  <a:pt x="8930" y="26789"/>
                </a:lnTo>
                <a:lnTo>
                  <a:pt x="8930" y="26789"/>
                </a:lnTo>
                <a:lnTo>
                  <a:pt x="17859" y="26789"/>
                </a:lnTo>
                <a:lnTo>
                  <a:pt x="17859" y="26789"/>
                </a:lnTo>
                <a:lnTo>
                  <a:pt x="26789" y="26789"/>
                </a:lnTo>
                <a:lnTo>
                  <a:pt x="35719" y="26789"/>
                </a:lnTo>
                <a:lnTo>
                  <a:pt x="35719" y="26789"/>
                </a:lnTo>
                <a:lnTo>
                  <a:pt x="44648" y="26789"/>
                </a:lnTo>
                <a:lnTo>
                  <a:pt x="44648" y="26789"/>
                </a:lnTo>
                <a:lnTo>
                  <a:pt x="53578" y="26789"/>
                </a:lnTo>
                <a:lnTo>
                  <a:pt x="53578" y="26789"/>
                </a:lnTo>
                <a:lnTo>
                  <a:pt x="62508" y="26789"/>
                </a:lnTo>
                <a:lnTo>
                  <a:pt x="62508" y="26789"/>
                </a:lnTo>
                <a:lnTo>
                  <a:pt x="71437" y="26789"/>
                </a:lnTo>
                <a:lnTo>
                  <a:pt x="80367" y="26789"/>
                </a:lnTo>
                <a:lnTo>
                  <a:pt x="80367" y="26789"/>
                </a:lnTo>
                <a:lnTo>
                  <a:pt x="89297" y="26789"/>
                </a:lnTo>
                <a:lnTo>
                  <a:pt x="98227" y="26789"/>
                </a:lnTo>
                <a:lnTo>
                  <a:pt x="98227" y="26789"/>
                </a:lnTo>
                <a:lnTo>
                  <a:pt x="107156" y="26789"/>
                </a:lnTo>
                <a:lnTo>
                  <a:pt x="116086" y="26789"/>
                </a:lnTo>
                <a:lnTo>
                  <a:pt x="125016" y="26789"/>
                </a:lnTo>
                <a:lnTo>
                  <a:pt x="133945" y="17859"/>
                </a:lnTo>
                <a:lnTo>
                  <a:pt x="142875" y="17859"/>
                </a:lnTo>
                <a:lnTo>
                  <a:pt x="151805" y="17859"/>
                </a:lnTo>
                <a:lnTo>
                  <a:pt x="160734" y="17859"/>
                </a:lnTo>
                <a:lnTo>
                  <a:pt x="169664" y="17859"/>
                </a:lnTo>
                <a:lnTo>
                  <a:pt x="178594" y="17859"/>
                </a:lnTo>
                <a:lnTo>
                  <a:pt x="187523" y="17859"/>
                </a:lnTo>
                <a:lnTo>
                  <a:pt x="196453" y="17859"/>
                </a:lnTo>
                <a:lnTo>
                  <a:pt x="214312" y="17859"/>
                </a:lnTo>
                <a:lnTo>
                  <a:pt x="223242" y="17859"/>
                </a:lnTo>
                <a:lnTo>
                  <a:pt x="232172" y="17859"/>
                </a:lnTo>
                <a:lnTo>
                  <a:pt x="241102" y="17859"/>
                </a:lnTo>
                <a:lnTo>
                  <a:pt x="250031" y="8929"/>
                </a:lnTo>
                <a:lnTo>
                  <a:pt x="258961" y="8929"/>
                </a:lnTo>
                <a:lnTo>
                  <a:pt x="276820" y="8929"/>
                </a:lnTo>
                <a:lnTo>
                  <a:pt x="285750" y="8929"/>
                </a:lnTo>
                <a:lnTo>
                  <a:pt x="294680" y="8929"/>
                </a:lnTo>
                <a:lnTo>
                  <a:pt x="303609" y="8929"/>
                </a:lnTo>
                <a:lnTo>
                  <a:pt x="312539" y="8929"/>
                </a:lnTo>
                <a:lnTo>
                  <a:pt x="321469" y="8929"/>
                </a:lnTo>
                <a:lnTo>
                  <a:pt x="330398" y="8929"/>
                </a:lnTo>
                <a:lnTo>
                  <a:pt x="339328" y="8929"/>
                </a:lnTo>
                <a:lnTo>
                  <a:pt x="348258" y="0"/>
                </a:lnTo>
                <a:lnTo>
                  <a:pt x="366117" y="0"/>
                </a:lnTo>
                <a:lnTo>
                  <a:pt x="375047" y="0"/>
                </a:lnTo>
                <a:lnTo>
                  <a:pt x="383977" y="0"/>
                </a:lnTo>
                <a:lnTo>
                  <a:pt x="392906" y="0"/>
                </a:lnTo>
                <a:lnTo>
                  <a:pt x="401836" y="0"/>
                </a:lnTo>
                <a:lnTo>
                  <a:pt x="410766" y="0"/>
                </a:lnTo>
                <a:lnTo>
                  <a:pt x="419695" y="0"/>
                </a:lnTo>
                <a:lnTo>
                  <a:pt x="428625" y="0"/>
                </a:lnTo>
                <a:lnTo>
                  <a:pt x="437555" y="0"/>
                </a:lnTo>
                <a:lnTo>
                  <a:pt x="446484" y="0"/>
                </a:lnTo>
                <a:lnTo>
                  <a:pt x="455414" y="0"/>
                </a:lnTo>
                <a:lnTo>
                  <a:pt x="464344" y="0"/>
                </a:lnTo>
                <a:lnTo>
                  <a:pt x="473273" y="0"/>
                </a:lnTo>
                <a:lnTo>
                  <a:pt x="482203" y="0"/>
                </a:lnTo>
                <a:lnTo>
                  <a:pt x="491133" y="0"/>
                </a:lnTo>
                <a:lnTo>
                  <a:pt x="500062" y="0"/>
                </a:lnTo>
                <a:lnTo>
                  <a:pt x="508992" y="0"/>
                </a:lnTo>
                <a:lnTo>
                  <a:pt x="517922" y="0"/>
                </a:lnTo>
                <a:lnTo>
                  <a:pt x="526852" y="0"/>
                </a:lnTo>
                <a:lnTo>
                  <a:pt x="535781" y="0"/>
                </a:lnTo>
                <a:lnTo>
                  <a:pt x="544711" y="0"/>
                </a:lnTo>
                <a:lnTo>
                  <a:pt x="553641" y="0"/>
                </a:lnTo>
                <a:lnTo>
                  <a:pt x="562570" y="0"/>
                </a:lnTo>
                <a:lnTo>
                  <a:pt x="571500" y="0"/>
                </a:lnTo>
                <a:lnTo>
                  <a:pt x="580430" y="8929"/>
                </a:lnTo>
                <a:lnTo>
                  <a:pt x="589359" y="8929"/>
                </a:lnTo>
                <a:lnTo>
                  <a:pt x="598289" y="8929"/>
                </a:lnTo>
                <a:lnTo>
                  <a:pt x="598289" y="8929"/>
                </a:lnTo>
                <a:lnTo>
                  <a:pt x="616148" y="8929"/>
                </a:lnTo>
                <a:lnTo>
                  <a:pt x="616148" y="8929"/>
                </a:lnTo>
                <a:lnTo>
                  <a:pt x="625078" y="8929"/>
                </a:lnTo>
                <a:lnTo>
                  <a:pt x="634008" y="8929"/>
                </a:lnTo>
                <a:lnTo>
                  <a:pt x="642937" y="8929"/>
                </a:lnTo>
                <a:lnTo>
                  <a:pt x="651867" y="17859"/>
                </a:lnTo>
                <a:lnTo>
                  <a:pt x="660797" y="17859"/>
                </a:lnTo>
                <a:lnTo>
                  <a:pt x="669727" y="17859"/>
                </a:lnTo>
                <a:lnTo>
                  <a:pt x="678656" y="17859"/>
                </a:lnTo>
                <a:lnTo>
                  <a:pt x="687586" y="17859"/>
                </a:lnTo>
                <a:lnTo>
                  <a:pt x="687586" y="17859"/>
                </a:lnTo>
                <a:lnTo>
                  <a:pt x="696516" y="17859"/>
                </a:lnTo>
                <a:lnTo>
                  <a:pt x="705445" y="17859"/>
                </a:lnTo>
                <a:lnTo>
                  <a:pt x="714375" y="17859"/>
                </a:lnTo>
                <a:lnTo>
                  <a:pt x="714375" y="17859"/>
                </a:lnTo>
                <a:lnTo>
                  <a:pt x="723305" y="17859"/>
                </a:lnTo>
                <a:lnTo>
                  <a:pt x="732234" y="17859"/>
                </a:lnTo>
                <a:lnTo>
                  <a:pt x="741164" y="17859"/>
                </a:lnTo>
                <a:lnTo>
                  <a:pt x="741164" y="17859"/>
                </a:lnTo>
                <a:lnTo>
                  <a:pt x="750094" y="26789"/>
                </a:lnTo>
                <a:lnTo>
                  <a:pt x="759023" y="26789"/>
                </a:lnTo>
                <a:lnTo>
                  <a:pt x="767953" y="26789"/>
                </a:lnTo>
                <a:lnTo>
                  <a:pt x="767953" y="26789"/>
                </a:lnTo>
                <a:lnTo>
                  <a:pt x="776883" y="26789"/>
                </a:lnTo>
                <a:lnTo>
                  <a:pt x="785812" y="26789"/>
                </a:lnTo>
                <a:lnTo>
                  <a:pt x="794742" y="26789"/>
                </a:lnTo>
                <a:lnTo>
                  <a:pt x="803672" y="26789"/>
                </a:lnTo>
                <a:lnTo>
                  <a:pt x="803672" y="26789"/>
                </a:lnTo>
                <a:lnTo>
                  <a:pt x="812602" y="26789"/>
                </a:lnTo>
                <a:lnTo>
                  <a:pt x="821531" y="26789"/>
                </a:lnTo>
                <a:lnTo>
                  <a:pt x="830461" y="26789"/>
                </a:lnTo>
                <a:lnTo>
                  <a:pt x="839391" y="26789"/>
                </a:lnTo>
                <a:lnTo>
                  <a:pt x="839391" y="26789"/>
                </a:lnTo>
                <a:lnTo>
                  <a:pt x="848320" y="26789"/>
                </a:lnTo>
                <a:lnTo>
                  <a:pt x="857250" y="26789"/>
                </a:lnTo>
                <a:lnTo>
                  <a:pt x="866180" y="26789"/>
                </a:lnTo>
                <a:lnTo>
                  <a:pt x="875109" y="26789"/>
                </a:lnTo>
                <a:lnTo>
                  <a:pt x="884039" y="26789"/>
                </a:lnTo>
                <a:lnTo>
                  <a:pt x="892969" y="26789"/>
                </a:lnTo>
                <a:lnTo>
                  <a:pt x="901898" y="26789"/>
                </a:lnTo>
                <a:lnTo>
                  <a:pt x="910828" y="26789"/>
                </a:lnTo>
                <a:lnTo>
                  <a:pt x="919758" y="26789"/>
                </a:lnTo>
                <a:lnTo>
                  <a:pt x="928687" y="26789"/>
                </a:lnTo>
                <a:lnTo>
                  <a:pt x="928687" y="26789"/>
                </a:lnTo>
                <a:lnTo>
                  <a:pt x="937617" y="26789"/>
                </a:lnTo>
                <a:lnTo>
                  <a:pt x="946547" y="17859"/>
                </a:lnTo>
                <a:lnTo>
                  <a:pt x="955477" y="17859"/>
                </a:lnTo>
                <a:lnTo>
                  <a:pt x="955477" y="17859"/>
                </a:lnTo>
                <a:lnTo>
                  <a:pt x="964406" y="17859"/>
                </a:lnTo>
                <a:lnTo>
                  <a:pt x="964406" y="17859"/>
                </a:lnTo>
                <a:lnTo>
                  <a:pt x="973336" y="17859"/>
                </a:lnTo>
                <a:lnTo>
                  <a:pt x="982266" y="17859"/>
                </a:lnTo>
                <a:lnTo>
                  <a:pt x="982266" y="17859"/>
                </a:lnTo>
                <a:lnTo>
                  <a:pt x="991195" y="17859"/>
                </a:lnTo>
                <a:lnTo>
                  <a:pt x="991195" y="17859"/>
                </a:lnTo>
                <a:lnTo>
                  <a:pt x="991195" y="17859"/>
                </a:lnTo>
                <a:lnTo>
                  <a:pt x="1000125" y="8929"/>
                </a:lnTo>
                <a:lnTo>
                  <a:pt x="1000125" y="8929"/>
                </a:lnTo>
                <a:lnTo>
                  <a:pt x="1000125" y="8929"/>
                </a:lnTo>
                <a:lnTo>
                  <a:pt x="1009055" y="8929"/>
                </a:lnTo>
                <a:lnTo>
                  <a:pt x="1009055" y="8929"/>
                </a:lnTo>
                <a:lnTo>
                  <a:pt x="1009055" y="8929"/>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1"/>
            <a:ext cx="8229600" cy="4343400"/>
          </a:xfrm>
        </p:spPr>
        <p:txBody>
          <a:bodyPr/>
          <a:lstStyle/>
          <a:p>
            <a:pPr>
              <a:buNone/>
            </a:pPr>
            <a:r>
              <a:rPr lang="en-US" dirty="0" smtClean="0"/>
              <a:t>2. Which of the following lists of materials would ALL dissolve in water?</a:t>
            </a:r>
          </a:p>
          <a:p>
            <a:pPr>
              <a:buNone/>
            </a:pPr>
            <a:r>
              <a:rPr lang="en-US" dirty="0" smtClean="0"/>
              <a:t>		</a:t>
            </a:r>
          </a:p>
          <a:p>
            <a:pPr>
              <a:buNone/>
            </a:pPr>
            <a:r>
              <a:rPr lang="en-US" dirty="0" smtClean="0"/>
              <a:t>		A .salt, oil, chalk, flour</a:t>
            </a:r>
          </a:p>
          <a:p>
            <a:pPr>
              <a:buNone/>
            </a:pPr>
            <a:r>
              <a:rPr lang="en-US" dirty="0" smtClean="0"/>
              <a:t>		B. salt, soil, sand, sugar</a:t>
            </a:r>
          </a:p>
          <a:p>
            <a:pPr>
              <a:buNone/>
            </a:pPr>
            <a:r>
              <a:rPr lang="en-US" dirty="0" smtClean="0"/>
              <a:t>		C. salt, sugar, coffee, flour</a:t>
            </a:r>
          </a:p>
          <a:p>
            <a:pPr>
              <a:buNone/>
            </a:pPr>
            <a:r>
              <a:rPr lang="en-US" dirty="0" smtClean="0"/>
              <a:t>		D. salt, pepper, sugar, oil</a:t>
            </a:r>
            <a:endParaRPr lang="en-US" dirty="0"/>
          </a:p>
        </p:txBody>
      </p:sp>
      <p:sp>
        <p:nvSpPr>
          <p:cNvPr id="4" name="TextBox 3"/>
          <p:cNvSpPr txBox="1"/>
          <p:nvPr/>
        </p:nvSpPr>
        <p:spPr>
          <a:xfrm>
            <a:off x="457200" y="914400"/>
            <a:ext cx="7848600" cy="769441"/>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endParaRPr lang="en-US" sz="4400" dirty="0">
              <a:solidFill>
                <a:schemeClr val="accent2">
                  <a:lumMod val="75000"/>
                </a:schemeClr>
              </a:solidFill>
            </a:endParaRPr>
          </a:p>
        </p:txBody>
      </p:sp>
      <p:sp>
        <p:nvSpPr>
          <p:cNvPr id="5" name="Freeform 4"/>
          <p:cNvSpPr/>
          <p:nvPr/>
        </p:nvSpPr>
        <p:spPr>
          <a:xfrm>
            <a:off x="7804546" y="2402085"/>
            <a:ext cx="812602" cy="44650"/>
          </a:xfrm>
          <a:custGeom>
            <a:avLst/>
            <a:gdLst/>
            <a:ahLst/>
            <a:cxnLst/>
            <a:rect l="0" t="0" r="0" b="0"/>
            <a:pathLst>
              <a:path w="812602" h="44650">
                <a:moveTo>
                  <a:pt x="0" y="35719"/>
                </a:moveTo>
                <a:lnTo>
                  <a:pt x="0" y="35719"/>
                </a:lnTo>
                <a:lnTo>
                  <a:pt x="8930" y="35719"/>
                </a:lnTo>
                <a:lnTo>
                  <a:pt x="8930" y="35719"/>
                </a:lnTo>
                <a:lnTo>
                  <a:pt x="17860" y="44649"/>
                </a:lnTo>
                <a:lnTo>
                  <a:pt x="26789" y="44649"/>
                </a:lnTo>
                <a:lnTo>
                  <a:pt x="35719" y="44649"/>
                </a:lnTo>
                <a:lnTo>
                  <a:pt x="44649" y="44649"/>
                </a:lnTo>
                <a:lnTo>
                  <a:pt x="53579" y="44649"/>
                </a:lnTo>
                <a:lnTo>
                  <a:pt x="71438" y="44649"/>
                </a:lnTo>
                <a:lnTo>
                  <a:pt x="80368" y="44649"/>
                </a:lnTo>
                <a:lnTo>
                  <a:pt x="89297" y="44649"/>
                </a:lnTo>
                <a:lnTo>
                  <a:pt x="107157" y="44649"/>
                </a:lnTo>
                <a:lnTo>
                  <a:pt x="116086" y="44649"/>
                </a:lnTo>
                <a:lnTo>
                  <a:pt x="125016" y="44649"/>
                </a:lnTo>
                <a:lnTo>
                  <a:pt x="142875" y="44649"/>
                </a:lnTo>
                <a:lnTo>
                  <a:pt x="160735" y="44649"/>
                </a:lnTo>
                <a:lnTo>
                  <a:pt x="169664" y="44649"/>
                </a:lnTo>
                <a:lnTo>
                  <a:pt x="187524" y="44649"/>
                </a:lnTo>
                <a:lnTo>
                  <a:pt x="205383" y="35719"/>
                </a:lnTo>
                <a:lnTo>
                  <a:pt x="223243" y="35719"/>
                </a:lnTo>
                <a:lnTo>
                  <a:pt x="241102" y="35719"/>
                </a:lnTo>
                <a:lnTo>
                  <a:pt x="258961" y="35719"/>
                </a:lnTo>
                <a:lnTo>
                  <a:pt x="276821" y="35719"/>
                </a:lnTo>
                <a:lnTo>
                  <a:pt x="294680" y="35719"/>
                </a:lnTo>
                <a:lnTo>
                  <a:pt x="321469" y="35719"/>
                </a:lnTo>
                <a:lnTo>
                  <a:pt x="348258" y="26789"/>
                </a:lnTo>
                <a:lnTo>
                  <a:pt x="366118" y="26789"/>
                </a:lnTo>
                <a:lnTo>
                  <a:pt x="392906" y="26789"/>
                </a:lnTo>
                <a:lnTo>
                  <a:pt x="419695" y="26789"/>
                </a:lnTo>
                <a:lnTo>
                  <a:pt x="446484" y="26789"/>
                </a:lnTo>
                <a:lnTo>
                  <a:pt x="473273" y="17860"/>
                </a:lnTo>
                <a:lnTo>
                  <a:pt x="500062" y="26789"/>
                </a:lnTo>
                <a:lnTo>
                  <a:pt x="526851" y="17860"/>
                </a:lnTo>
                <a:lnTo>
                  <a:pt x="553640" y="17860"/>
                </a:lnTo>
                <a:lnTo>
                  <a:pt x="580429" y="17860"/>
                </a:lnTo>
                <a:lnTo>
                  <a:pt x="607218" y="17860"/>
                </a:lnTo>
                <a:lnTo>
                  <a:pt x="634007" y="8930"/>
                </a:lnTo>
                <a:lnTo>
                  <a:pt x="660796" y="8930"/>
                </a:lnTo>
                <a:lnTo>
                  <a:pt x="678656" y="8930"/>
                </a:lnTo>
                <a:lnTo>
                  <a:pt x="705445" y="8930"/>
                </a:lnTo>
                <a:lnTo>
                  <a:pt x="723304" y="8930"/>
                </a:lnTo>
                <a:lnTo>
                  <a:pt x="741164" y="8930"/>
                </a:lnTo>
                <a:lnTo>
                  <a:pt x="759023" y="0"/>
                </a:lnTo>
                <a:lnTo>
                  <a:pt x="767953" y="0"/>
                </a:lnTo>
                <a:lnTo>
                  <a:pt x="785812" y="0"/>
                </a:lnTo>
                <a:lnTo>
                  <a:pt x="794742" y="0"/>
                </a:lnTo>
                <a:lnTo>
                  <a:pt x="812601" y="0"/>
                </a:lnTo>
                <a:lnTo>
                  <a:pt x="812601" y="0"/>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7920632" y="2402085"/>
            <a:ext cx="357188" cy="44650"/>
          </a:xfrm>
          <a:custGeom>
            <a:avLst/>
            <a:gdLst/>
            <a:ahLst/>
            <a:cxnLst/>
            <a:rect l="0" t="0" r="0" b="0"/>
            <a:pathLst>
              <a:path w="357188" h="44650">
                <a:moveTo>
                  <a:pt x="357187" y="17860"/>
                </a:moveTo>
                <a:lnTo>
                  <a:pt x="357187" y="17860"/>
                </a:lnTo>
                <a:lnTo>
                  <a:pt x="357187" y="17860"/>
                </a:lnTo>
                <a:lnTo>
                  <a:pt x="357187" y="26789"/>
                </a:lnTo>
                <a:lnTo>
                  <a:pt x="348257" y="26789"/>
                </a:lnTo>
                <a:lnTo>
                  <a:pt x="348257" y="26789"/>
                </a:lnTo>
                <a:lnTo>
                  <a:pt x="339328" y="26789"/>
                </a:lnTo>
                <a:lnTo>
                  <a:pt x="339328" y="35719"/>
                </a:lnTo>
                <a:lnTo>
                  <a:pt x="330398" y="35719"/>
                </a:lnTo>
                <a:lnTo>
                  <a:pt x="321468" y="35719"/>
                </a:lnTo>
                <a:lnTo>
                  <a:pt x="312539" y="35719"/>
                </a:lnTo>
                <a:lnTo>
                  <a:pt x="303609" y="44649"/>
                </a:lnTo>
                <a:lnTo>
                  <a:pt x="294679" y="44649"/>
                </a:lnTo>
                <a:lnTo>
                  <a:pt x="285750" y="44649"/>
                </a:lnTo>
                <a:lnTo>
                  <a:pt x="267890" y="44649"/>
                </a:lnTo>
                <a:lnTo>
                  <a:pt x="258961" y="44649"/>
                </a:lnTo>
                <a:lnTo>
                  <a:pt x="241102" y="44649"/>
                </a:lnTo>
                <a:lnTo>
                  <a:pt x="223243" y="35719"/>
                </a:lnTo>
                <a:lnTo>
                  <a:pt x="214313" y="35719"/>
                </a:lnTo>
                <a:lnTo>
                  <a:pt x="196453" y="35719"/>
                </a:lnTo>
                <a:lnTo>
                  <a:pt x="178594" y="26789"/>
                </a:lnTo>
                <a:lnTo>
                  <a:pt x="160735" y="26789"/>
                </a:lnTo>
                <a:lnTo>
                  <a:pt x="142875" y="17860"/>
                </a:lnTo>
                <a:lnTo>
                  <a:pt x="125016" y="8930"/>
                </a:lnTo>
                <a:lnTo>
                  <a:pt x="107157" y="8930"/>
                </a:lnTo>
                <a:lnTo>
                  <a:pt x="80368" y="8930"/>
                </a:lnTo>
                <a:lnTo>
                  <a:pt x="62508" y="0"/>
                </a:lnTo>
                <a:lnTo>
                  <a:pt x="44649" y="0"/>
                </a:lnTo>
                <a:lnTo>
                  <a:pt x="26789" y="0"/>
                </a:lnTo>
                <a:lnTo>
                  <a:pt x="0" y="0"/>
                </a:lnTo>
                <a:lnTo>
                  <a:pt x="0" y="0"/>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500" dirty="0" smtClean="0"/>
              <a:t>SC.5.P.8.3</a:t>
            </a:r>
          </a:p>
        </p:txBody>
      </p:sp>
      <p:sp>
        <p:nvSpPr>
          <p:cNvPr id="99330" name="Content Placeholder 2"/>
          <p:cNvSpPr>
            <a:spLocks noGrp="1"/>
          </p:cNvSpPr>
          <p:nvPr>
            <p:ph idx="4294967295"/>
          </p:nvPr>
        </p:nvSpPr>
        <p:spPr>
          <a:xfrm>
            <a:off x="457200" y="1371600"/>
            <a:ext cx="8229600" cy="5105400"/>
          </a:xfrm>
        </p:spPr>
        <p:txBody>
          <a:bodyPr/>
          <a:lstStyle/>
          <a:p>
            <a:pPr eaLnBrk="1" hangingPunct="1">
              <a:lnSpc>
                <a:spcPct val="80000"/>
              </a:lnSpc>
              <a:buNone/>
            </a:pPr>
            <a:r>
              <a:rPr lang="en-US" sz="2700" b="1" dirty="0" smtClean="0"/>
              <a:t>Benchmark:  </a:t>
            </a:r>
            <a:r>
              <a:rPr lang="en-US" sz="2700" dirty="0" smtClean="0"/>
              <a:t>Demonstrate and explain that mixtures of solids can be separated based on observable properties of their parts such as particle size, shape, color, and magnetic attraction. </a:t>
            </a:r>
          </a:p>
          <a:p>
            <a:pPr eaLnBrk="1" hangingPunct="1">
              <a:lnSpc>
                <a:spcPct val="80000"/>
              </a:lnSpc>
              <a:buFont typeface="Wingdings 2" pitchFamily="18" charset="2"/>
              <a:buNone/>
            </a:pPr>
            <a:endParaRPr lang="en-US" sz="2700" dirty="0" smtClean="0">
              <a:solidFill>
                <a:srgbClr val="FF0000"/>
              </a:solidFill>
            </a:endParaRPr>
          </a:p>
          <a:p>
            <a:pPr eaLnBrk="1" hangingPunct="1">
              <a:lnSpc>
                <a:spcPct val="80000"/>
              </a:lnSpc>
              <a:buFont typeface="Wingdings 2" pitchFamily="18" charset="2"/>
              <a:buNone/>
            </a:pPr>
            <a:r>
              <a:rPr lang="en-US" sz="2700" dirty="0" smtClean="0">
                <a:solidFill>
                  <a:srgbClr val="FF0000"/>
                </a:solidFill>
              </a:rPr>
              <a:t>Essential Question:</a:t>
            </a:r>
          </a:p>
          <a:p>
            <a:pPr eaLnBrk="1" hangingPunct="1">
              <a:lnSpc>
                <a:spcPct val="80000"/>
              </a:lnSpc>
              <a:buFont typeface="Wingdings 2" pitchFamily="18" charset="2"/>
              <a:buNone/>
            </a:pPr>
            <a:r>
              <a:rPr lang="en-US" sz="3200" dirty="0" smtClean="0">
                <a:solidFill>
                  <a:srgbClr val="0000FF"/>
                </a:solidFill>
              </a:rPr>
              <a:t>How can mixtures be separated?</a:t>
            </a:r>
          </a:p>
          <a:p>
            <a:pPr eaLnBrk="1" hangingPunct="1">
              <a:lnSpc>
                <a:spcPct val="80000"/>
              </a:lnSpc>
              <a:buFont typeface="Wingdings 2" pitchFamily="18" charset="2"/>
              <a:buNone/>
            </a:pPr>
            <a:endParaRPr lang="en-US" sz="2700" dirty="0" smtClean="0">
              <a:solidFill>
                <a:srgbClr val="0000FF"/>
              </a:solidFill>
            </a:endParaRPr>
          </a:p>
          <a:p>
            <a:pPr eaLnBrk="1" hangingPunct="1">
              <a:lnSpc>
                <a:spcPct val="80000"/>
              </a:lnSpc>
              <a:buFont typeface="Wingdings 2" pitchFamily="18" charset="2"/>
              <a:buNone/>
            </a:pPr>
            <a:r>
              <a:rPr lang="en-US" sz="2700" dirty="0" smtClean="0">
                <a:solidFill>
                  <a:srgbClr val="FF0000"/>
                </a:solidFill>
              </a:rPr>
              <a:t>Vocabulary:</a:t>
            </a:r>
          </a:p>
          <a:p>
            <a:pPr eaLnBrk="1" hangingPunct="1">
              <a:lnSpc>
                <a:spcPct val="80000"/>
              </a:lnSpc>
              <a:buFont typeface="Wingdings 2" pitchFamily="18" charset="2"/>
              <a:buNone/>
            </a:pPr>
            <a:r>
              <a:rPr lang="en-US" sz="2700" dirty="0" smtClean="0"/>
              <a:t>	</a:t>
            </a:r>
          </a:p>
          <a:p>
            <a:pPr eaLnBrk="1" hangingPunct="1">
              <a:lnSpc>
                <a:spcPct val="80000"/>
              </a:lnSpc>
              <a:buFont typeface="Wingdings 2" pitchFamily="18" charset="2"/>
              <a:buNone/>
            </a:pPr>
            <a:r>
              <a:rPr lang="en-US" sz="2700" dirty="0" smtClean="0"/>
              <a:t>	mixture            dissolve	            physical properties</a:t>
            </a:r>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267201"/>
          </a:xfrm>
        </p:spPr>
        <p:txBody>
          <a:bodyPr/>
          <a:lstStyle/>
          <a:p>
            <a:pPr>
              <a:buNone/>
            </a:pPr>
            <a:r>
              <a:rPr lang="en-US" dirty="0" smtClean="0"/>
              <a:t>3. If your science teacher asked you to separate a mixture of sand and iron filings, which would be the </a:t>
            </a:r>
            <a:r>
              <a:rPr lang="en-US" b="1" dirty="0" smtClean="0"/>
              <a:t>best</a:t>
            </a:r>
            <a:r>
              <a:rPr lang="en-US" dirty="0" smtClean="0"/>
              <a:t> method to use?</a:t>
            </a:r>
          </a:p>
          <a:p>
            <a:pPr>
              <a:buNone/>
            </a:pPr>
            <a:r>
              <a:rPr lang="en-US" dirty="0" smtClean="0"/>
              <a:t>		</a:t>
            </a:r>
          </a:p>
          <a:p>
            <a:pPr>
              <a:buNone/>
            </a:pPr>
            <a:r>
              <a:rPr lang="en-US" dirty="0" smtClean="0"/>
              <a:t>		A . Use tweezers</a:t>
            </a:r>
          </a:p>
          <a:p>
            <a:pPr>
              <a:buNone/>
            </a:pPr>
            <a:r>
              <a:rPr lang="en-US" dirty="0" smtClean="0"/>
              <a:t>		B.  Use a magnet  </a:t>
            </a:r>
          </a:p>
          <a:p>
            <a:pPr>
              <a:buNone/>
            </a:pPr>
            <a:r>
              <a:rPr lang="en-US" dirty="0" smtClean="0"/>
              <a:t>		C.  Use a filter</a:t>
            </a:r>
          </a:p>
          <a:p>
            <a:pPr>
              <a:buNone/>
            </a:pPr>
            <a:r>
              <a:rPr lang="en-US" dirty="0" smtClean="0"/>
              <a:t>		D.  Use evaporation</a:t>
            </a:r>
            <a:endParaRPr lang="en-US" dirty="0"/>
          </a:p>
        </p:txBody>
      </p:sp>
      <p:sp>
        <p:nvSpPr>
          <p:cNvPr id="4" name="TextBox 3"/>
          <p:cNvSpPr txBox="1"/>
          <p:nvPr/>
        </p:nvSpPr>
        <p:spPr>
          <a:xfrm>
            <a:off x="375284" y="838200"/>
            <a:ext cx="8159115" cy="1046440"/>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1"/>
            <a:ext cx="8229600" cy="4114800"/>
          </a:xfrm>
        </p:spPr>
        <p:txBody>
          <a:bodyPr/>
          <a:lstStyle/>
          <a:p>
            <a:pPr>
              <a:buNone/>
            </a:pPr>
            <a:r>
              <a:rPr lang="en-US" dirty="0" smtClean="0"/>
              <a:t>4. Which action below would be the fastest way to dissolve a sugar cube in a cup of water?</a:t>
            </a:r>
          </a:p>
          <a:p>
            <a:pPr>
              <a:buNone/>
            </a:pPr>
            <a:r>
              <a:rPr lang="en-US" dirty="0" smtClean="0"/>
              <a:t>		</a:t>
            </a:r>
          </a:p>
          <a:p>
            <a:pPr>
              <a:buNone/>
            </a:pPr>
            <a:r>
              <a:rPr lang="en-US" dirty="0" smtClean="0"/>
              <a:t>		A . Put the cup in the refrigerator</a:t>
            </a:r>
          </a:p>
          <a:p>
            <a:pPr>
              <a:buNone/>
            </a:pPr>
            <a:r>
              <a:rPr lang="en-US" dirty="0" smtClean="0"/>
              <a:t>		B.  Let the cup sit still for 10 minutes  </a:t>
            </a:r>
          </a:p>
          <a:p>
            <a:pPr>
              <a:buNone/>
            </a:pPr>
            <a:r>
              <a:rPr lang="en-US" dirty="0" smtClean="0"/>
              <a:t>		C.  Add more water to the cup</a:t>
            </a:r>
          </a:p>
          <a:p>
            <a:pPr>
              <a:buNone/>
            </a:pPr>
            <a:r>
              <a:rPr lang="en-US" dirty="0" smtClean="0"/>
              <a:t>		D.  Break the sugar cube up into smaller pieces </a:t>
            </a:r>
          </a:p>
          <a:p>
            <a:pPr>
              <a:buNone/>
            </a:pPr>
            <a:r>
              <a:rPr lang="en-US" dirty="0" smtClean="0"/>
              <a:t>                 before putting it in the water</a:t>
            </a:r>
            <a:endParaRPr lang="en-US" dirty="0"/>
          </a:p>
        </p:txBody>
      </p:sp>
      <p:sp>
        <p:nvSpPr>
          <p:cNvPr id="4" name="TextBox 3"/>
          <p:cNvSpPr txBox="1"/>
          <p:nvPr/>
        </p:nvSpPr>
        <p:spPr>
          <a:xfrm>
            <a:off x="1143000" y="914400"/>
            <a:ext cx="6901761" cy="1046440"/>
          </a:xfrm>
          <a:prstGeom prst="rect">
            <a:avLst/>
          </a:prstGeom>
          <a:noFill/>
        </p:spPr>
        <p:txBody>
          <a:bodyPr wrap="none" rtlCol="0">
            <a:spAutoFit/>
          </a:bodyPr>
          <a:lstStyle/>
          <a:p>
            <a:r>
              <a:rPr lang="en-US" sz="4400" dirty="0" smtClean="0">
                <a:solidFill>
                  <a:schemeClr val="accent2">
                    <a:lumMod val="75000"/>
                  </a:schemeClr>
                </a:solidFill>
              </a:rPr>
              <a:t>Check Your Understanding</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dirty="0" smtClean="0"/>
              <a:t>Check Your Answers</a:t>
            </a:r>
          </a:p>
        </p:txBody>
      </p:sp>
      <p:sp>
        <p:nvSpPr>
          <p:cNvPr id="118786" name="Rectangle 3"/>
          <p:cNvSpPr>
            <a:spLocks noGrp="1"/>
          </p:cNvSpPr>
          <p:nvPr>
            <p:ph type="body" idx="1"/>
          </p:nvPr>
        </p:nvSpPr>
        <p:spPr/>
        <p:txBody>
          <a:bodyPr/>
          <a:lstStyle/>
          <a:p>
            <a:pPr marL="495300" indent="-495300">
              <a:buFont typeface="Wingdings 2" pitchFamily="18" charset="2"/>
              <a:buAutoNum type="arabicPeriod"/>
            </a:pPr>
            <a:r>
              <a:rPr lang="en-US" sz="3600" dirty="0" smtClean="0"/>
              <a:t>A</a:t>
            </a:r>
          </a:p>
          <a:p>
            <a:pPr marL="495300" indent="-495300">
              <a:buFont typeface="Wingdings 2" pitchFamily="18" charset="2"/>
              <a:buAutoNum type="arabicPeriod"/>
            </a:pPr>
            <a:r>
              <a:rPr lang="en-US" sz="3600" dirty="0" smtClean="0"/>
              <a:t>C</a:t>
            </a:r>
          </a:p>
          <a:p>
            <a:pPr marL="495300" indent="-495300">
              <a:buFont typeface="Wingdings 2" pitchFamily="18" charset="2"/>
              <a:buAutoNum type="arabicPeriod"/>
            </a:pPr>
            <a:r>
              <a:rPr lang="en-US" sz="3600" dirty="0" smtClean="0"/>
              <a:t>B</a:t>
            </a:r>
          </a:p>
          <a:p>
            <a:pPr marL="495300" indent="-495300">
              <a:buFont typeface="Wingdings 2" pitchFamily="18" charset="2"/>
              <a:buAutoNum type="arabicPeriod"/>
            </a:pPr>
            <a:r>
              <a:rPr lang="en-US" sz="3600" dirty="0" smtClean="0"/>
              <a:t>D</a:t>
            </a:r>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149975" y="1447800"/>
            <a:ext cx="1892300" cy="240347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Summary</a:t>
            </a:r>
            <a:endParaRPr lang="en-US"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pPr>
              <a:buNone/>
            </a:pPr>
            <a:r>
              <a:rPr lang="en-US" sz="3600" dirty="0" smtClean="0"/>
              <a:t>Write a summary paragraph explaining what you know about mixtures and how they can be separated.  Include the following vocabulary:  physical properties, mixture, dissolve.</a:t>
            </a:r>
            <a:endParaRPr lang="en-US" sz="3600" dirty="0"/>
          </a:p>
        </p:txBody>
      </p:sp>
      <p:pic>
        <p:nvPicPr>
          <p:cNvPr id="4" name="Picture 3" descr="writing.jpg"/>
          <p:cNvPicPr>
            <a:picLocks noChangeAspect="1"/>
          </p:cNvPicPr>
          <p:nvPr/>
        </p:nvPicPr>
        <p:blipFill>
          <a:blip r:embed="rId3" cstate="print"/>
          <a:stretch>
            <a:fillRect/>
          </a:stretch>
        </p:blipFill>
        <p:spPr>
          <a:xfrm rot="405895">
            <a:off x="6818291" y="3929132"/>
            <a:ext cx="2178269" cy="26320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solidFill>
            <a:schemeClr val="accent3">
              <a:lumMod val="40000"/>
              <a:lumOff val="60000"/>
            </a:schemeClr>
          </a:solidFill>
          <a:ln>
            <a:solidFill>
              <a:schemeClr val="tx1"/>
            </a:solidFill>
          </a:ln>
        </p:spPr>
        <p:txBody>
          <a:bodyPr/>
          <a:lstStyle/>
          <a:p>
            <a:pPr algn="ctr"/>
            <a:r>
              <a:rPr lang="en-US" sz="4400" dirty="0" smtClean="0">
                <a:solidFill>
                  <a:schemeClr val="tx1"/>
                </a:solidFill>
              </a:rPr>
              <a:t>Physical Properties of Matter </a:t>
            </a:r>
            <a:endParaRPr lang="en-US" sz="4400" dirty="0">
              <a:solidFill>
                <a:schemeClr val="tx1"/>
              </a:solidFill>
            </a:endParaRPr>
          </a:p>
        </p:txBody>
      </p:sp>
      <p:sp>
        <p:nvSpPr>
          <p:cNvPr id="3" name="Content Placeholder 2"/>
          <p:cNvSpPr>
            <a:spLocks noGrp="1"/>
          </p:cNvSpPr>
          <p:nvPr>
            <p:ph idx="1"/>
          </p:nvPr>
        </p:nvSpPr>
        <p:spPr>
          <a:xfrm>
            <a:off x="152400" y="990601"/>
            <a:ext cx="8839200" cy="5638800"/>
          </a:xfrm>
        </p:spPr>
        <p:txBody>
          <a:bodyPr/>
          <a:lstStyle/>
          <a:p>
            <a:pPr algn="ctr">
              <a:buNone/>
            </a:pPr>
            <a:r>
              <a:rPr lang="en-US" b="1" dirty="0" smtClean="0"/>
              <a:t>Matter – </a:t>
            </a:r>
            <a:r>
              <a:rPr lang="en-US" dirty="0" smtClean="0"/>
              <a:t>everything that takes up space and has mass.</a:t>
            </a:r>
          </a:p>
          <a:p>
            <a:pPr>
              <a:buNone/>
            </a:pPr>
            <a:r>
              <a:rPr lang="en-US" sz="2800" dirty="0" smtClean="0"/>
              <a:t>Let’s look at some </a:t>
            </a:r>
            <a:r>
              <a:rPr lang="en-US" sz="2800" dirty="0" smtClean="0">
                <a:solidFill>
                  <a:srgbClr val="FF0000"/>
                </a:solidFill>
              </a:rPr>
              <a:t>physical properties </a:t>
            </a:r>
            <a:r>
              <a:rPr lang="en-US" sz="2800" dirty="0" smtClean="0"/>
              <a:t>of matter that you can observe:</a:t>
            </a:r>
            <a:endParaRPr lang="en-US" dirty="0" smtClean="0"/>
          </a:p>
          <a:p>
            <a:pPr>
              <a:buNone/>
            </a:pPr>
            <a:r>
              <a:rPr lang="en-US" sz="2800" b="1" dirty="0" smtClean="0"/>
              <a:t>    </a:t>
            </a:r>
            <a:r>
              <a:rPr lang="en-US" sz="1800" b="1" dirty="0" smtClean="0"/>
              <a:t>SIZE                            SHAPE                            COLOR                        SINK/FLOAT </a:t>
            </a:r>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r>
              <a:rPr lang="en-US" sz="1800" b="1" dirty="0" smtClean="0"/>
              <a:t>MAGNETIC                     VOLUME</a:t>
            </a:r>
          </a:p>
          <a:p>
            <a:pPr>
              <a:buNone/>
            </a:pPr>
            <a:r>
              <a:rPr lang="en-US" sz="1800" b="1" dirty="0" smtClean="0"/>
              <a:t>ATTRACTION                                                    </a:t>
            </a:r>
            <a:endParaRPr lang="en-US" sz="1800" dirty="0" smtClean="0"/>
          </a:p>
          <a:p>
            <a:pPr>
              <a:buNone/>
            </a:pPr>
            <a:endParaRPr lang="en-US" sz="2400" dirty="0" smtClean="0"/>
          </a:p>
          <a:p>
            <a:pPr lvl="1">
              <a:buNone/>
            </a:pPr>
            <a:endParaRPr lang="en-US" i="1" dirty="0" smtClean="0"/>
          </a:p>
          <a:p>
            <a:pPr lvl="1">
              <a:buNone/>
            </a:pPr>
            <a:endParaRPr lang="en-US" i="1" dirty="0" smtClean="0"/>
          </a:p>
          <a:p>
            <a:pPr lvl="1">
              <a:buNone/>
            </a:pPr>
            <a:r>
              <a:rPr lang="en-US" i="1" dirty="0" smtClean="0"/>
              <a:t> </a:t>
            </a:r>
            <a:endParaRPr lang="en-US" sz="1800" b="1" dirty="0" smtClean="0"/>
          </a:p>
          <a:p>
            <a:pPr lvl="1">
              <a:buNone/>
            </a:pPr>
            <a:endParaRPr lang="en-US" i="1" dirty="0" smtClean="0"/>
          </a:p>
          <a:p>
            <a:pPr lvl="1">
              <a:buNone/>
            </a:pPr>
            <a:endParaRPr lang="en-US" i="1" dirty="0" smtClean="0"/>
          </a:p>
          <a:p>
            <a:pPr lvl="1">
              <a:buNone/>
            </a:pPr>
            <a:endParaRPr lang="en-US" i="1" dirty="0" smtClean="0"/>
          </a:p>
        </p:txBody>
      </p:sp>
      <p:pic>
        <p:nvPicPr>
          <p:cNvPr id="1027" name="Picture 3" descr="C:\Documents and Settings\shelley.reinacher\Local Settings\Temporary Internet Files\Content.IE5\8S337JUF\MC900111446[1].wmf"/>
          <p:cNvPicPr>
            <a:picLocks noChangeAspect="1" noChangeArrowheads="1"/>
          </p:cNvPicPr>
          <p:nvPr/>
        </p:nvPicPr>
        <p:blipFill>
          <a:blip r:embed="rId3" cstate="print"/>
          <a:srcRect/>
          <a:stretch>
            <a:fillRect/>
          </a:stretch>
        </p:blipFill>
        <p:spPr bwMode="auto">
          <a:xfrm>
            <a:off x="914400" y="3581400"/>
            <a:ext cx="971554" cy="381001"/>
          </a:xfrm>
          <a:prstGeom prst="rect">
            <a:avLst/>
          </a:prstGeom>
          <a:noFill/>
        </p:spPr>
      </p:pic>
      <p:pic>
        <p:nvPicPr>
          <p:cNvPr id="1028" name="Picture 4" descr="C:\Documents and Settings\shelley.reinacher\Local Settings\Temporary Internet Files\Content.IE5\UKMC2HAT\MC900326486[1].wmf"/>
          <p:cNvPicPr>
            <a:picLocks noChangeAspect="1" noChangeArrowheads="1"/>
          </p:cNvPicPr>
          <p:nvPr/>
        </p:nvPicPr>
        <p:blipFill>
          <a:blip r:embed="rId4" cstate="print"/>
          <a:srcRect/>
          <a:stretch>
            <a:fillRect/>
          </a:stretch>
        </p:blipFill>
        <p:spPr bwMode="auto">
          <a:xfrm>
            <a:off x="228600" y="3048000"/>
            <a:ext cx="762000" cy="885174"/>
          </a:xfrm>
          <a:prstGeom prst="rect">
            <a:avLst/>
          </a:prstGeom>
          <a:noFill/>
        </p:spPr>
      </p:pic>
      <p:pic>
        <p:nvPicPr>
          <p:cNvPr id="1029" name="Picture 5" descr="C:\Documents and Settings\shelley.reinacher\Local Settings\Temporary Internet Files\Content.IE5\5SJ6GLJK\MC900432645[1].png"/>
          <p:cNvPicPr>
            <a:picLocks noChangeAspect="1" noChangeArrowheads="1"/>
          </p:cNvPicPr>
          <p:nvPr/>
        </p:nvPicPr>
        <p:blipFill>
          <a:blip r:embed="rId5" cstate="print"/>
          <a:srcRect/>
          <a:stretch>
            <a:fillRect/>
          </a:stretch>
        </p:blipFill>
        <p:spPr bwMode="auto">
          <a:xfrm>
            <a:off x="2590800" y="2895600"/>
            <a:ext cx="800100" cy="990600"/>
          </a:xfrm>
          <a:prstGeom prst="rect">
            <a:avLst/>
          </a:prstGeom>
          <a:noFill/>
        </p:spPr>
      </p:pic>
      <p:pic>
        <p:nvPicPr>
          <p:cNvPr id="1030" name="Picture 6" descr="C:\Documents and Settings\shelley.reinacher\Local Settings\Temporary Internet Files\Content.IE5\UKMC2HAT\MC900432579[1].png"/>
          <p:cNvPicPr>
            <a:picLocks noChangeAspect="1" noChangeArrowheads="1"/>
          </p:cNvPicPr>
          <p:nvPr/>
        </p:nvPicPr>
        <p:blipFill>
          <a:blip r:embed="rId6" cstate="print"/>
          <a:srcRect/>
          <a:stretch>
            <a:fillRect/>
          </a:stretch>
        </p:blipFill>
        <p:spPr bwMode="auto">
          <a:xfrm>
            <a:off x="3200400" y="3048000"/>
            <a:ext cx="914400" cy="914400"/>
          </a:xfrm>
          <a:prstGeom prst="rect">
            <a:avLst/>
          </a:prstGeom>
          <a:noFill/>
        </p:spPr>
      </p:pic>
      <p:pic>
        <p:nvPicPr>
          <p:cNvPr id="1032" name="Picture 8" descr="C:\Documents and Settings\shelley.reinacher\Local Settings\Temporary Internet Files\Content.IE5\3C50K2OR\MC910216978[1].png"/>
          <p:cNvPicPr>
            <a:picLocks noChangeAspect="1" noChangeArrowheads="1"/>
          </p:cNvPicPr>
          <p:nvPr/>
        </p:nvPicPr>
        <p:blipFill>
          <a:blip r:embed="rId7" cstate="print"/>
          <a:srcRect/>
          <a:stretch>
            <a:fillRect/>
          </a:stretch>
        </p:blipFill>
        <p:spPr bwMode="auto">
          <a:xfrm>
            <a:off x="4648200" y="2895600"/>
            <a:ext cx="685800" cy="711903"/>
          </a:xfrm>
          <a:prstGeom prst="rect">
            <a:avLst/>
          </a:prstGeom>
          <a:noFill/>
        </p:spPr>
      </p:pic>
      <p:pic>
        <p:nvPicPr>
          <p:cNvPr id="1033" name="Picture 9" descr="C:\Documents and Settings\shelley.reinacher\Local Settings\Temporary Internet Files\Content.IE5\UKMC2HAT\MC900436911[1].png"/>
          <p:cNvPicPr>
            <a:picLocks noChangeAspect="1" noChangeArrowheads="1"/>
          </p:cNvPicPr>
          <p:nvPr/>
        </p:nvPicPr>
        <p:blipFill>
          <a:blip r:embed="rId8" cstate="print"/>
          <a:srcRect/>
          <a:stretch>
            <a:fillRect/>
          </a:stretch>
        </p:blipFill>
        <p:spPr bwMode="auto">
          <a:xfrm>
            <a:off x="5410200" y="3200400"/>
            <a:ext cx="762000" cy="762000"/>
          </a:xfrm>
          <a:prstGeom prst="rect">
            <a:avLst/>
          </a:prstGeom>
          <a:noFill/>
        </p:spPr>
      </p:pic>
      <p:pic>
        <p:nvPicPr>
          <p:cNvPr id="17" name="Picture 2" descr="C:\Documents and Settings\shelley.reinacher\Local Settings\Temporary Internet Files\Content.IE5\UKMC2HAT\MC900340404[1].wmf"/>
          <p:cNvPicPr>
            <a:picLocks noChangeAspect="1" noChangeArrowheads="1"/>
          </p:cNvPicPr>
          <p:nvPr/>
        </p:nvPicPr>
        <p:blipFill>
          <a:blip r:embed="rId9" cstate="print"/>
          <a:srcRect/>
          <a:stretch>
            <a:fillRect/>
          </a:stretch>
        </p:blipFill>
        <p:spPr bwMode="auto">
          <a:xfrm rot="17154731">
            <a:off x="365479" y="5245859"/>
            <a:ext cx="809799" cy="895864"/>
          </a:xfrm>
          <a:prstGeom prst="rect">
            <a:avLst/>
          </a:prstGeom>
          <a:noFill/>
        </p:spPr>
      </p:pic>
      <p:pic>
        <p:nvPicPr>
          <p:cNvPr id="18" name="Picture 3" descr="C:\Documents and Settings\shelley.reinacher\Local Settings\Temporary Internet Files\Content.IE5\8S337JUF\MC900300063[1].wmf"/>
          <p:cNvPicPr>
            <a:picLocks noChangeAspect="1" noChangeArrowheads="1"/>
          </p:cNvPicPr>
          <p:nvPr/>
        </p:nvPicPr>
        <p:blipFill>
          <a:blip r:embed="rId10" cstate="print"/>
          <a:srcRect/>
          <a:stretch>
            <a:fillRect/>
          </a:stretch>
        </p:blipFill>
        <p:spPr bwMode="auto">
          <a:xfrm>
            <a:off x="1066800" y="5867400"/>
            <a:ext cx="444436" cy="533861"/>
          </a:xfrm>
          <a:prstGeom prst="rect">
            <a:avLst/>
          </a:prstGeom>
          <a:noFill/>
        </p:spPr>
      </p:pic>
      <p:pic>
        <p:nvPicPr>
          <p:cNvPr id="19" name="Picture 8" descr="C:\Documents and Settings\shelley.reinacher\Local Settings\Temporary Internet Files\Content.IE5\8S337JUF\MP900438807[1].jpg"/>
          <p:cNvPicPr>
            <a:picLocks noChangeAspect="1" noChangeArrowheads="1"/>
          </p:cNvPicPr>
          <p:nvPr/>
        </p:nvPicPr>
        <p:blipFill>
          <a:blip r:embed="rId11" cstate="print"/>
          <a:srcRect/>
          <a:stretch>
            <a:fillRect/>
          </a:stretch>
        </p:blipFill>
        <p:spPr bwMode="auto">
          <a:xfrm rot="2033432">
            <a:off x="6796656" y="3289166"/>
            <a:ext cx="761932" cy="558741"/>
          </a:xfrm>
          <a:prstGeom prst="rect">
            <a:avLst/>
          </a:prstGeom>
          <a:noFill/>
        </p:spPr>
      </p:pic>
      <p:pic>
        <p:nvPicPr>
          <p:cNvPr id="20" name="Picture 9" descr="C:\Documents and Settings\shelley.reinacher\Local Settings\Temporary Internet Files\Content.IE5\3C50K2OR\MP900405344[1].jpg"/>
          <p:cNvPicPr>
            <a:picLocks noChangeAspect="1" noChangeArrowheads="1"/>
          </p:cNvPicPr>
          <p:nvPr/>
        </p:nvPicPr>
        <p:blipFill>
          <a:blip r:embed="rId12" cstate="print"/>
          <a:srcRect/>
          <a:stretch>
            <a:fillRect/>
          </a:stretch>
        </p:blipFill>
        <p:spPr bwMode="auto">
          <a:xfrm>
            <a:off x="7315200" y="2895600"/>
            <a:ext cx="1463802" cy="1295400"/>
          </a:xfrm>
          <a:prstGeom prst="rect">
            <a:avLst/>
          </a:prstGeom>
          <a:noFill/>
        </p:spPr>
      </p:pic>
      <p:pic>
        <p:nvPicPr>
          <p:cNvPr id="21" name="Picture 5" descr="C:\Documents and Settings\shelley.reinacher\Local Settings\Temporary Internet Files\Content.IE5\8S337JUF\MC900436920[1].png"/>
          <p:cNvPicPr>
            <a:picLocks noChangeAspect="1" noChangeArrowheads="1"/>
          </p:cNvPicPr>
          <p:nvPr/>
        </p:nvPicPr>
        <p:blipFill>
          <a:blip r:embed="rId13" cstate="print"/>
          <a:srcRect/>
          <a:stretch>
            <a:fillRect/>
          </a:stretch>
        </p:blipFill>
        <p:spPr bwMode="auto">
          <a:xfrm>
            <a:off x="2438400" y="4876800"/>
            <a:ext cx="914400" cy="914400"/>
          </a:xfrm>
          <a:prstGeom prst="rect">
            <a:avLst/>
          </a:prstGeom>
          <a:noFill/>
        </p:spPr>
      </p:pic>
      <p:pic>
        <p:nvPicPr>
          <p:cNvPr id="22" name="Picture 6" descr="C:\Documents and Settings\shelley.reinacher\Local Settings\Temporary Internet Files\Content.IE5\3C50K2OR\MC900441715[1].png"/>
          <p:cNvPicPr>
            <a:picLocks noChangeAspect="1" noChangeArrowheads="1"/>
          </p:cNvPicPr>
          <p:nvPr/>
        </p:nvPicPr>
        <p:blipFill>
          <a:blip r:embed="rId14" cstate="print"/>
          <a:srcRect/>
          <a:stretch>
            <a:fillRect/>
          </a:stretch>
        </p:blipFill>
        <p:spPr bwMode="auto">
          <a:xfrm>
            <a:off x="3276600" y="5181600"/>
            <a:ext cx="914400" cy="1066800"/>
          </a:xfrm>
          <a:prstGeom prst="rect">
            <a:avLst/>
          </a:prstGeom>
          <a:noFill/>
        </p:spPr>
      </p:pic>
      <p:sp>
        <p:nvSpPr>
          <p:cNvPr id="23" name="Rectangle 22"/>
          <p:cNvSpPr/>
          <p:nvPr/>
        </p:nvSpPr>
        <p:spPr>
          <a:xfrm>
            <a:off x="5029200" y="43434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4724400" y="4267200"/>
            <a:ext cx="4191000" cy="22860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i="1" dirty="0" smtClean="0">
                <a:solidFill>
                  <a:schemeClr val="tx1"/>
                </a:solidFill>
              </a:rPr>
              <a:t>Mass, density, texture, ability to transfer heat and electricity, ability to bend and transparency are more examples of physical properties of matter.   </a:t>
            </a:r>
            <a:endParaRPr lang="en-US" sz="2200" i="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839200" cy="5791200"/>
          </a:xfrm>
        </p:spPr>
        <p:txBody>
          <a:bodyPr/>
          <a:lstStyle/>
          <a:p>
            <a:pPr lvl="1">
              <a:buNone/>
            </a:pPr>
            <a:r>
              <a:rPr lang="en-US" sz="2000" dirty="0" smtClean="0"/>
              <a:t> </a:t>
            </a:r>
            <a:r>
              <a:rPr lang="en-US" sz="2000" b="1" dirty="0" smtClean="0"/>
              <a:t>A </a:t>
            </a:r>
            <a:r>
              <a:rPr lang="en-US" sz="2000" b="1" dirty="0" smtClean="0">
                <a:solidFill>
                  <a:srgbClr val="FF0000"/>
                </a:solidFill>
              </a:rPr>
              <a:t>mixture</a:t>
            </a:r>
            <a:r>
              <a:rPr lang="en-US" sz="2000" b="1" dirty="0" smtClean="0"/>
              <a:t> is when two or more substances are physically but NOT chemically combined and can be separated again.</a:t>
            </a:r>
          </a:p>
          <a:p>
            <a:pPr lvl="1">
              <a:buNone/>
            </a:pPr>
            <a:endParaRPr lang="en-US" sz="2000" b="1" dirty="0" smtClean="0"/>
          </a:p>
          <a:p>
            <a:pPr lvl="1">
              <a:buNone/>
            </a:pPr>
            <a:r>
              <a:rPr lang="en-US" sz="2000" dirty="0" smtClean="0"/>
              <a:t>The substances in a </a:t>
            </a:r>
            <a:r>
              <a:rPr lang="en-US" sz="2000" b="1" dirty="0" smtClean="0">
                <a:solidFill>
                  <a:srgbClr val="FF0000"/>
                </a:solidFill>
              </a:rPr>
              <a:t>mixture</a:t>
            </a:r>
            <a:r>
              <a:rPr lang="en-US" sz="2000" b="1" dirty="0" smtClean="0"/>
              <a:t> </a:t>
            </a:r>
            <a:r>
              <a:rPr lang="en-US" sz="2000" dirty="0" smtClean="0"/>
              <a:t>are not permanently combined, and their properties don’t change.  They can be </a:t>
            </a:r>
            <a:r>
              <a:rPr lang="en-US" sz="2000" b="1" dirty="0" smtClean="0">
                <a:solidFill>
                  <a:srgbClr val="FF0000"/>
                </a:solidFill>
              </a:rPr>
              <a:t>separated</a:t>
            </a:r>
            <a:r>
              <a:rPr lang="en-US" sz="2000" dirty="0" smtClean="0"/>
              <a:t>(taken apart) from each other again. The change can be reversed. A new material is not formed.</a:t>
            </a:r>
          </a:p>
          <a:p>
            <a:pPr lvl="1">
              <a:buNone/>
            </a:pPr>
            <a:r>
              <a:rPr lang="en-US" sz="2000" dirty="0" smtClean="0"/>
              <a:t>Sometimes it’s easy to see the parts of a mixture.  If you mix sand and water and shake it up, the water looks cloudy.  If you let the sand and water mixture sit for awhile, the sand will fall to the bottom.</a:t>
            </a:r>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r>
              <a:rPr lang="en-US" sz="2000" dirty="0" smtClean="0"/>
              <a:t>                       </a:t>
            </a:r>
            <a:r>
              <a:rPr lang="en-US" sz="2000" b="1" dirty="0" smtClean="0"/>
              <a:t>These mixtures can be easily separated.</a:t>
            </a:r>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r>
              <a:rPr lang="en-US" sz="2000" dirty="0" smtClean="0"/>
              <a:t>                                      </a:t>
            </a:r>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a:p>
        </p:txBody>
      </p:sp>
      <p:sp>
        <p:nvSpPr>
          <p:cNvPr id="9" name="Rectangle 8"/>
          <p:cNvSpPr/>
          <p:nvPr/>
        </p:nvSpPr>
        <p:spPr>
          <a:xfrm>
            <a:off x="990600" y="228600"/>
            <a:ext cx="7391400" cy="830997"/>
          </a:xfrm>
          <a:prstGeom prst="rect">
            <a:avLst/>
          </a:prstGeom>
          <a:solidFill>
            <a:schemeClr val="bg1"/>
          </a:solidFill>
        </p:spPr>
        <p:txBody>
          <a:bodyPr wrap="square" lIns="91440" tIns="45720" rIns="91440" bIns="45720">
            <a:spAutoFit/>
          </a:bodyPr>
          <a:lstStyle/>
          <a:p>
            <a:pPr algn="ctr"/>
            <a:r>
              <a:rPr lang="en-US" sz="4800" b="1" dirty="0" smtClean="0">
                <a:ln w="18000">
                  <a:solidFill>
                    <a:schemeClr val="tx2">
                      <a:lumMod val="40000"/>
                      <a:lumOff val="60000"/>
                    </a:schemeClr>
                  </a:solidFill>
                  <a:prstDash val="solid"/>
                  <a:miter lim="800000"/>
                </a:ln>
                <a:solidFill>
                  <a:schemeClr val="tx2">
                    <a:lumMod val="75000"/>
                  </a:schemeClr>
                </a:solidFill>
                <a:effectLst>
                  <a:outerShdw blurRad="25500" dist="23000" dir="7020000" algn="tl">
                    <a:srgbClr val="000000">
                      <a:alpha val="50000"/>
                    </a:srgbClr>
                  </a:outerShdw>
                </a:effectLst>
              </a:rPr>
              <a:t>Mixing Matter</a:t>
            </a:r>
            <a:endParaRPr lang="en-US" sz="4800" b="1" cap="none" spc="0" dirty="0">
              <a:ln w="18000">
                <a:solidFill>
                  <a:schemeClr val="tx1"/>
                </a:solidFill>
                <a:prstDash val="solid"/>
                <a:miter lim="800000"/>
              </a:ln>
              <a:solidFill>
                <a:schemeClr val="tx2">
                  <a:lumMod val="40000"/>
                  <a:lumOff val="60000"/>
                </a:schemeClr>
              </a:solidFill>
              <a:effectLst>
                <a:outerShdw blurRad="25500" dist="23000" dir="7020000" algn="tl">
                  <a:srgbClr val="000000">
                    <a:alpha val="50000"/>
                  </a:srgbClr>
                </a:outerShdw>
              </a:effectLst>
            </a:endParaRPr>
          </a:p>
        </p:txBody>
      </p:sp>
      <p:pic>
        <p:nvPicPr>
          <p:cNvPr id="11" name="Picture 10" descr="JarwithSand.jpg"/>
          <p:cNvPicPr>
            <a:picLocks noChangeAspect="1"/>
          </p:cNvPicPr>
          <p:nvPr/>
        </p:nvPicPr>
        <p:blipFill>
          <a:blip r:embed="rId3" cstate="print"/>
          <a:stretch>
            <a:fillRect/>
          </a:stretch>
        </p:blipFill>
        <p:spPr>
          <a:xfrm>
            <a:off x="228600" y="4114800"/>
            <a:ext cx="1034934" cy="1371600"/>
          </a:xfrm>
          <a:prstGeom prst="rect">
            <a:avLst/>
          </a:prstGeom>
        </p:spPr>
      </p:pic>
      <p:sp>
        <p:nvSpPr>
          <p:cNvPr id="13" name="TextBox 12"/>
          <p:cNvSpPr txBox="1"/>
          <p:nvPr/>
        </p:nvSpPr>
        <p:spPr>
          <a:xfrm>
            <a:off x="0" y="5486400"/>
            <a:ext cx="1343381" cy="307777"/>
          </a:xfrm>
          <a:prstGeom prst="rect">
            <a:avLst/>
          </a:prstGeom>
          <a:noFill/>
        </p:spPr>
        <p:txBody>
          <a:bodyPr wrap="none" rtlCol="0">
            <a:spAutoFit/>
          </a:bodyPr>
          <a:lstStyle/>
          <a:p>
            <a:r>
              <a:rPr lang="en-US" sz="1400" dirty="0" smtClean="0"/>
              <a:t> Water &amp; Sand</a:t>
            </a:r>
            <a:endParaRPr lang="en-US" sz="1400" dirty="0"/>
          </a:p>
        </p:txBody>
      </p:sp>
      <p:sp>
        <p:nvSpPr>
          <p:cNvPr id="14" name="TextBox 13"/>
          <p:cNvSpPr txBox="1"/>
          <p:nvPr/>
        </p:nvSpPr>
        <p:spPr>
          <a:xfrm>
            <a:off x="7696200" y="6172200"/>
            <a:ext cx="1059906" cy="307777"/>
          </a:xfrm>
          <a:prstGeom prst="rect">
            <a:avLst/>
          </a:prstGeom>
          <a:noFill/>
        </p:spPr>
        <p:txBody>
          <a:bodyPr wrap="none" rtlCol="0">
            <a:spAutoFit/>
          </a:bodyPr>
          <a:lstStyle/>
          <a:p>
            <a:r>
              <a:rPr lang="en-US" sz="1400" dirty="0" smtClean="0"/>
              <a:t>    Minerals</a:t>
            </a:r>
            <a:endParaRPr lang="en-US" sz="1400" dirty="0"/>
          </a:p>
        </p:txBody>
      </p:sp>
      <p:pic>
        <p:nvPicPr>
          <p:cNvPr id="15" name="Picture 14" descr="Granola.jpg"/>
          <p:cNvPicPr>
            <a:picLocks noChangeAspect="1"/>
          </p:cNvPicPr>
          <p:nvPr/>
        </p:nvPicPr>
        <p:blipFill>
          <a:blip r:embed="rId4" cstate="print"/>
          <a:stretch>
            <a:fillRect/>
          </a:stretch>
        </p:blipFill>
        <p:spPr>
          <a:xfrm>
            <a:off x="2819400" y="4191000"/>
            <a:ext cx="1752600" cy="762000"/>
          </a:xfrm>
          <a:prstGeom prst="rect">
            <a:avLst/>
          </a:prstGeom>
        </p:spPr>
      </p:pic>
      <p:sp>
        <p:nvSpPr>
          <p:cNvPr id="16" name="TextBox 15"/>
          <p:cNvSpPr txBox="1"/>
          <p:nvPr/>
        </p:nvSpPr>
        <p:spPr>
          <a:xfrm>
            <a:off x="3276600" y="4876800"/>
            <a:ext cx="821059" cy="307777"/>
          </a:xfrm>
          <a:prstGeom prst="rect">
            <a:avLst/>
          </a:prstGeom>
          <a:noFill/>
        </p:spPr>
        <p:txBody>
          <a:bodyPr wrap="none" rtlCol="0">
            <a:spAutoFit/>
          </a:bodyPr>
          <a:lstStyle/>
          <a:p>
            <a:r>
              <a:rPr lang="en-US" sz="1400" dirty="0" smtClean="0"/>
              <a:t>Granola</a:t>
            </a:r>
            <a:endParaRPr lang="en-US" sz="1400" dirty="0"/>
          </a:p>
        </p:txBody>
      </p:sp>
      <p:pic>
        <p:nvPicPr>
          <p:cNvPr id="17" name="Picture 16" descr="Salad.jpg"/>
          <p:cNvPicPr>
            <a:picLocks noChangeAspect="1"/>
          </p:cNvPicPr>
          <p:nvPr/>
        </p:nvPicPr>
        <p:blipFill>
          <a:blip r:embed="rId5" cstate="print"/>
          <a:stretch>
            <a:fillRect/>
          </a:stretch>
        </p:blipFill>
        <p:spPr>
          <a:xfrm>
            <a:off x="4343400" y="5029200"/>
            <a:ext cx="1524000" cy="990600"/>
          </a:xfrm>
          <a:prstGeom prst="rect">
            <a:avLst/>
          </a:prstGeom>
        </p:spPr>
      </p:pic>
      <p:sp>
        <p:nvSpPr>
          <p:cNvPr id="18" name="TextBox 17"/>
          <p:cNvSpPr txBox="1"/>
          <p:nvPr/>
        </p:nvSpPr>
        <p:spPr>
          <a:xfrm>
            <a:off x="4800600" y="5943600"/>
            <a:ext cx="643125" cy="307777"/>
          </a:xfrm>
          <a:prstGeom prst="rect">
            <a:avLst/>
          </a:prstGeom>
          <a:noFill/>
        </p:spPr>
        <p:txBody>
          <a:bodyPr wrap="none" rtlCol="0">
            <a:spAutoFit/>
          </a:bodyPr>
          <a:lstStyle/>
          <a:p>
            <a:r>
              <a:rPr lang="en-US" sz="1400" dirty="0" smtClean="0"/>
              <a:t>Salad</a:t>
            </a:r>
            <a:endParaRPr lang="en-US" sz="1400" dirty="0"/>
          </a:p>
        </p:txBody>
      </p:sp>
      <p:pic>
        <p:nvPicPr>
          <p:cNvPr id="19" name="Picture 18" descr="SandCoins.jpg"/>
          <p:cNvPicPr>
            <a:picLocks noChangeAspect="1"/>
          </p:cNvPicPr>
          <p:nvPr/>
        </p:nvPicPr>
        <p:blipFill>
          <a:blip r:embed="rId6" cstate="print"/>
          <a:stretch>
            <a:fillRect/>
          </a:stretch>
        </p:blipFill>
        <p:spPr>
          <a:xfrm>
            <a:off x="6019800" y="4191000"/>
            <a:ext cx="1533525" cy="914400"/>
          </a:xfrm>
          <a:prstGeom prst="rect">
            <a:avLst/>
          </a:prstGeom>
        </p:spPr>
      </p:pic>
      <p:sp>
        <p:nvSpPr>
          <p:cNvPr id="20" name="TextBox 19"/>
          <p:cNvSpPr txBox="1"/>
          <p:nvPr/>
        </p:nvSpPr>
        <p:spPr>
          <a:xfrm>
            <a:off x="5943600" y="5029200"/>
            <a:ext cx="1585920" cy="307777"/>
          </a:xfrm>
          <a:prstGeom prst="rect">
            <a:avLst/>
          </a:prstGeom>
          <a:noFill/>
        </p:spPr>
        <p:txBody>
          <a:bodyPr wrap="square" rtlCol="0">
            <a:spAutoFit/>
          </a:bodyPr>
          <a:lstStyle/>
          <a:p>
            <a:r>
              <a:rPr lang="en-US" sz="1400" dirty="0" smtClean="0"/>
              <a:t>    Sand &amp; Coins</a:t>
            </a:r>
            <a:endParaRPr lang="en-US" sz="1400" dirty="0"/>
          </a:p>
        </p:txBody>
      </p:sp>
      <p:pic>
        <p:nvPicPr>
          <p:cNvPr id="21" name="Picture 20" descr="SandMetal.jpg"/>
          <p:cNvPicPr>
            <a:picLocks noChangeAspect="1"/>
          </p:cNvPicPr>
          <p:nvPr/>
        </p:nvPicPr>
        <p:blipFill>
          <a:blip r:embed="rId7" cstate="print"/>
          <a:stretch>
            <a:fillRect/>
          </a:stretch>
        </p:blipFill>
        <p:spPr>
          <a:xfrm>
            <a:off x="1600200" y="5105400"/>
            <a:ext cx="1524000" cy="981075"/>
          </a:xfrm>
          <a:prstGeom prst="rect">
            <a:avLst/>
          </a:prstGeom>
        </p:spPr>
      </p:pic>
      <p:sp>
        <p:nvSpPr>
          <p:cNvPr id="22" name="TextBox 21"/>
          <p:cNvSpPr txBox="1"/>
          <p:nvPr/>
        </p:nvSpPr>
        <p:spPr>
          <a:xfrm>
            <a:off x="1752600" y="6019800"/>
            <a:ext cx="1260281" cy="307777"/>
          </a:xfrm>
          <a:prstGeom prst="rect">
            <a:avLst/>
          </a:prstGeom>
          <a:noFill/>
        </p:spPr>
        <p:txBody>
          <a:bodyPr wrap="none" rtlCol="0">
            <a:spAutoFit/>
          </a:bodyPr>
          <a:lstStyle/>
          <a:p>
            <a:r>
              <a:rPr lang="en-US" sz="1400" dirty="0" smtClean="0"/>
              <a:t>Metal &amp; Sand</a:t>
            </a:r>
            <a:endParaRPr lang="en-US" sz="1400" dirty="0"/>
          </a:p>
        </p:txBody>
      </p:sp>
      <p:pic>
        <p:nvPicPr>
          <p:cNvPr id="24" name="Picture 23" descr="minerals.jpg"/>
          <p:cNvPicPr>
            <a:picLocks noChangeAspect="1"/>
          </p:cNvPicPr>
          <p:nvPr/>
        </p:nvPicPr>
        <p:blipFill>
          <a:blip r:embed="rId8" cstate="print"/>
          <a:stretch>
            <a:fillRect/>
          </a:stretch>
        </p:blipFill>
        <p:spPr>
          <a:xfrm>
            <a:off x="7772399" y="4800600"/>
            <a:ext cx="1189653" cy="136624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763000" cy="5715000"/>
          </a:xfrm>
        </p:spPr>
        <p:txBody>
          <a:bodyPr/>
          <a:lstStyle/>
          <a:p>
            <a:pPr lvl="1">
              <a:buNone/>
            </a:pPr>
            <a:r>
              <a:rPr lang="en-US" sz="2000" dirty="0" smtClean="0"/>
              <a:t>At other times, it is hard to see the parts that were mixed.  If you mix salt with water and shake it up.  The salt </a:t>
            </a:r>
            <a:r>
              <a:rPr lang="en-US" sz="2000" b="1" dirty="0" smtClean="0">
                <a:solidFill>
                  <a:srgbClr val="FF0000"/>
                </a:solidFill>
              </a:rPr>
              <a:t>dissolves</a:t>
            </a:r>
            <a:r>
              <a:rPr lang="en-US" sz="2000" dirty="0" smtClean="0"/>
              <a:t>.  It will not fall to the bottom.  This kind of </a:t>
            </a:r>
            <a:r>
              <a:rPr lang="en-US" sz="2000" b="1" dirty="0" smtClean="0">
                <a:solidFill>
                  <a:srgbClr val="FF0000"/>
                </a:solidFill>
              </a:rPr>
              <a:t>mixture</a:t>
            </a:r>
            <a:r>
              <a:rPr lang="en-US" sz="2000" dirty="0" smtClean="0"/>
              <a:t> is called a </a:t>
            </a:r>
            <a:r>
              <a:rPr lang="en-US" sz="2000" b="1" dirty="0" smtClean="0"/>
              <a:t>solution</a:t>
            </a:r>
            <a:r>
              <a:rPr lang="en-US" sz="2000" dirty="0" smtClean="0"/>
              <a:t>.</a:t>
            </a:r>
          </a:p>
          <a:p>
            <a:pPr lvl="1">
              <a:buNone/>
            </a:pPr>
            <a:endParaRPr lang="en-US" sz="2000" dirty="0" smtClean="0"/>
          </a:p>
          <a:p>
            <a:pPr lvl="1">
              <a:buNone/>
            </a:pPr>
            <a:r>
              <a:rPr lang="en-US" sz="2000" b="1" dirty="0" smtClean="0">
                <a:solidFill>
                  <a:srgbClr val="FF0000"/>
                </a:solidFill>
              </a:rPr>
              <a:t>Dissolve</a:t>
            </a:r>
            <a:r>
              <a:rPr lang="en-US" sz="2000" b="1" dirty="0" smtClean="0"/>
              <a:t> means to form a solution with another substance.  </a:t>
            </a:r>
            <a:r>
              <a:rPr lang="en-US" sz="2000" dirty="0" smtClean="0"/>
              <a:t>The substances are spread out evenly and you cannot see the separate substances in this mixture.</a:t>
            </a:r>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r>
              <a:rPr lang="en-US" sz="2000" b="1" dirty="0" smtClean="0"/>
              <a:t>                    These mixtures cannot be separated easily.</a:t>
            </a:r>
          </a:p>
        </p:txBody>
      </p:sp>
      <p:sp>
        <p:nvSpPr>
          <p:cNvPr id="9" name="Rectangle 8"/>
          <p:cNvSpPr/>
          <p:nvPr/>
        </p:nvSpPr>
        <p:spPr>
          <a:xfrm>
            <a:off x="914400" y="152400"/>
            <a:ext cx="7391400" cy="830997"/>
          </a:xfrm>
          <a:prstGeom prst="rect">
            <a:avLst/>
          </a:prstGeom>
          <a:solidFill>
            <a:schemeClr val="bg1"/>
          </a:solidFill>
        </p:spPr>
        <p:txBody>
          <a:bodyPr wrap="square" lIns="91440" tIns="45720" rIns="91440" bIns="45720">
            <a:spAutoFit/>
          </a:bodyPr>
          <a:lstStyle/>
          <a:p>
            <a:pPr algn="ctr"/>
            <a:r>
              <a:rPr lang="en-US" sz="4800" b="1" dirty="0" smtClean="0">
                <a:ln w="18000">
                  <a:solidFill>
                    <a:schemeClr val="tx2">
                      <a:lumMod val="40000"/>
                      <a:lumOff val="60000"/>
                    </a:schemeClr>
                  </a:solidFill>
                  <a:prstDash val="solid"/>
                  <a:miter lim="800000"/>
                </a:ln>
                <a:solidFill>
                  <a:schemeClr val="tx2">
                    <a:lumMod val="75000"/>
                  </a:schemeClr>
                </a:solidFill>
                <a:effectLst>
                  <a:outerShdw blurRad="25500" dist="23000" dir="7020000" algn="tl">
                    <a:srgbClr val="000000">
                      <a:alpha val="50000"/>
                    </a:srgbClr>
                  </a:outerShdw>
                </a:effectLst>
              </a:rPr>
              <a:t>Mixing Matter</a:t>
            </a:r>
            <a:endParaRPr lang="en-US" sz="4800" b="1" cap="none" spc="0" dirty="0">
              <a:ln w="18000">
                <a:solidFill>
                  <a:schemeClr val="tx1"/>
                </a:solidFill>
                <a:prstDash val="solid"/>
                <a:miter lim="800000"/>
              </a:ln>
              <a:solidFill>
                <a:schemeClr val="tx2">
                  <a:lumMod val="40000"/>
                  <a:lumOff val="60000"/>
                </a:schemeClr>
              </a:solidFill>
              <a:effectLst>
                <a:outerShdw blurRad="25500" dist="23000" dir="7020000" algn="tl">
                  <a:srgbClr val="000000">
                    <a:alpha val="50000"/>
                  </a:srgbClr>
                </a:outerShdw>
              </a:effectLst>
            </a:endParaRPr>
          </a:p>
        </p:txBody>
      </p:sp>
      <p:pic>
        <p:nvPicPr>
          <p:cNvPr id="22" name="Picture 21" descr="ocean.jpg"/>
          <p:cNvPicPr>
            <a:picLocks noChangeAspect="1"/>
          </p:cNvPicPr>
          <p:nvPr/>
        </p:nvPicPr>
        <p:blipFill>
          <a:blip r:embed="rId3" cstate="print"/>
          <a:stretch>
            <a:fillRect/>
          </a:stretch>
        </p:blipFill>
        <p:spPr>
          <a:xfrm>
            <a:off x="6858000" y="3124200"/>
            <a:ext cx="1514475" cy="1009650"/>
          </a:xfrm>
          <a:prstGeom prst="rect">
            <a:avLst/>
          </a:prstGeom>
        </p:spPr>
      </p:pic>
      <p:sp>
        <p:nvSpPr>
          <p:cNvPr id="23" name="TextBox 22"/>
          <p:cNvSpPr txBox="1"/>
          <p:nvPr/>
        </p:nvSpPr>
        <p:spPr>
          <a:xfrm>
            <a:off x="6781800" y="4038600"/>
            <a:ext cx="1601464" cy="307777"/>
          </a:xfrm>
          <a:prstGeom prst="rect">
            <a:avLst/>
          </a:prstGeom>
          <a:noFill/>
        </p:spPr>
        <p:txBody>
          <a:bodyPr wrap="none" rtlCol="0">
            <a:spAutoFit/>
          </a:bodyPr>
          <a:lstStyle/>
          <a:p>
            <a:r>
              <a:rPr lang="en-US" sz="1400" dirty="0" smtClean="0"/>
              <a:t>Salt Water-Ocean</a:t>
            </a:r>
            <a:endParaRPr lang="en-US" sz="1400" dirty="0"/>
          </a:p>
        </p:txBody>
      </p:sp>
      <p:pic>
        <p:nvPicPr>
          <p:cNvPr id="24" name="Picture 23" descr="lemonade.jpg"/>
          <p:cNvPicPr>
            <a:picLocks noChangeAspect="1"/>
          </p:cNvPicPr>
          <p:nvPr/>
        </p:nvPicPr>
        <p:blipFill>
          <a:blip r:embed="rId4" cstate="print"/>
          <a:stretch>
            <a:fillRect/>
          </a:stretch>
        </p:blipFill>
        <p:spPr>
          <a:xfrm>
            <a:off x="5105400" y="3429000"/>
            <a:ext cx="1114425" cy="1524000"/>
          </a:xfrm>
          <a:prstGeom prst="rect">
            <a:avLst/>
          </a:prstGeom>
        </p:spPr>
      </p:pic>
      <p:sp>
        <p:nvSpPr>
          <p:cNvPr id="25" name="TextBox 24"/>
          <p:cNvSpPr txBox="1"/>
          <p:nvPr/>
        </p:nvSpPr>
        <p:spPr>
          <a:xfrm>
            <a:off x="5105400" y="4953000"/>
            <a:ext cx="1029449" cy="307777"/>
          </a:xfrm>
          <a:prstGeom prst="rect">
            <a:avLst/>
          </a:prstGeom>
          <a:noFill/>
        </p:spPr>
        <p:txBody>
          <a:bodyPr wrap="none" rtlCol="0">
            <a:spAutoFit/>
          </a:bodyPr>
          <a:lstStyle/>
          <a:p>
            <a:r>
              <a:rPr lang="en-US" sz="1400" dirty="0" smtClean="0"/>
              <a:t>Lemonade</a:t>
            </a:r>
            <a:endParaRPr lang="en-US" sz="1400" dirty="0"/>
          </a:p>
        </p:txBody>
      </p:sp>
      <p:pic>
        <p:nvPicPr>
          <p:cNvPr id="26" name="Picture 2" descr="http://t2.gstatic.com/images?q=tbn:ipd6ViuoohF4aM:http://www.dkimages.com/discover/previews/889/85020252.JPG">
            <a:hlinkClick r:id="rId5"/>
          </p:cNvPr>
          <p:cNvPicPr>
            <a:picLocks noChangeAspect="1" noChangeArrowheads="1"/>
          </p:cNvPicPr>
          <p:nvPr/>
        </p:nvPicPr>
        <p:blipFill>
          <a:blip r:embed="rId6" cstate="print"/>
          <a:srcRect/>
          <a:stretch>
            <a:fillRect/>
          </a:stretch>
        </p:blipFill>
        <p:spPr bwMode="auto">
          <a:xfrm>
            <a:off x="228600" y="3276600"/>
            <a:ext cx="1600200" cy="1408546"/>
          </a:xfrm>
          <a:prstGeom prst="rect">
            <a:avLst/>
          </a:prstGeom>
          <a:noFill/>
        </p:spPr>
      </p:pic>
      <p:sp>
        <p:nvSpPr>
          <p:cNvPr id="27" name="TextBox 26"/>
          <p:cNvSpPr txBox="1"/>
          <p:nvPr/>
        </p:nvSpPr>
        <p:spPr>
          <a:xfrm>
            <a:off x="0" y="4648200"/>
            <a:ext cx="1999009" cy="307777"/>
          </a:xfrm>
          <a:prstGeom prst="rect">
            <a:avLst/>
          </a:prstGeom>
          <a:noFill/>
        </p:spPr>
        <p:txBody>
          <a:bodyPr wrap="none" rtlCol="0">
            <a:spAutoFit/>
          </a:bodyPr>
          <a:lstStyle/>
          <a:p>
            <a:r>
              <a:rPr lang="en-US" sz="1400" dirty="0" smtClean="0"/>
              <a:t>Food Coloring &amp; Water</a:t>
            </a:r>
            <a:endParaRPr lang="en-US" sz="1400" dirty="0"/>
          </a:p>
        </p:txBody>
      </p:sp>
      <p:sp>
        <p:nvSpPr>
          <p:cNvPr id="28" name="TextBox 27"/>
          <p:cNvSpPr txBox="1"/>
          <p:nvPr/>
        </p:nvSpPr>
        <p:spPr>
          <a:xfrm>
            <a:off x="2819400" y="5105400"/>
            <a:ext cx="1184683" cy="307777"/>
          </a:xfrm>
          <a:prstGeom prst="rect">
            <a:avLst/>
          </a:prstGeom>
          <a:noFill/>
        </p:spPr>
        <p:txBody>
          <a:bodyPr wrap="none" rtlCol="0">
            <a:spAutoFit/>
          </a:bodyPr>
          <a:lstStyle/>
          <a:p>
            <a:r>
              <a:rPr lang="en-US" sz="1400" dirty="0" smtClean="0"/>
              <a:t>Water &amp; Salt</a:t>
            </a:r>
            <a:endParaRPr lang="en-US" sz="1400" dirty="0"/>
          </a:p>
        </p:txBody>
      </p:sp>
      <p:pic>
        <p:nvPicPr>
          <p:cNvPr id="31" name="Picture 30" descr="sugar.jpg"/>
          <p:cNvPicPr>
            <a:picLocks noChangeAspect="1"/>
          </p:cNvPicPr>
          <p:nvPr/>
        </p:nvPicPr>
        <p:blipFill>
          <a:blip r:embed="rId7" cstate="print"/>
          <a:stretch>
            <a:fillRect/>
          </a:stretch>
        </p:blipFill>
        <p:spPr>
          <a:xfrm>
            <a:off x="457200" y="4953000"/>
            <a:ext cx="942109" cy="1219200"/>
          </a:xfrm>
          <a:prstGeom prst="rect">
            <a:avLst/>
          </a:prstGeom>
        </p:spPr>
      </p:pic>
      <p:sp>
        <p:nvSpPr>
          <p:cNvPr id="33" name="TextBox 32"/>
          <p:cNvSpPr txBox="1"/>
          <p:nvPr/>
        </p:nvSpPr>
        <p:spPr>
          <a:xfrm>
            <a:off x="228600" y="6172200"/>
            <a:ext cx="1352999" cy="307777"/>
          </a:xfrm>
          <a:prstGeom prst="rect">
            <a:avLst/>
          </a:prstGeom>
          <a:noFill/>
        </p:spPr>
        <p:txBody>
          <a:bodyPr wrap="none" rtlCol="0">
            <a:spAutoFit/>
          </a:bodyPr>
          <a:lstStyle/>
          <a:p>
            <a:r>
              <a:rPr lang="en-US" sz="1400" dirty="0" smtClean="0"/>
              <a:t>Water &amp; Sugar</a:t>
            </a:r>
            <a:endParaRPr lang="en-US" sz="1400" dirty="0"/>
          </a:p>
        </p:txBody>
      </p:sp>
      <p:pic>
        <p:nvPicPr>
          <p:cNvPr id="34" name="Picture 33" descr="coffee.jpg"/>
          <p:cNvPicPr>
            <a:picLocks noChangeAspect="1"/>
          </p:cNvPicPr>
          <p:nvPr/>
        </p:nvPicPr>
        <p:blipFill>
          <a:blip r:embed="rId8" cstate="print"/>
          <a:stretch>
            <a:fillRect/>
          </a:stretch>
        </p:blipFill>
        <p:spPr>
          <a:xfrm>
            <a:off x="7239000" y="4724400"/>
            <a:ext cx="1066800" cy="1123950"/>
          </a:xfrm>
          <a:prstGeom prst="rect">
            <a:avLst/>
          </a:prstGeom>
        </p:spPr>
      </p:pic>
      <p:sp>
        <p:nvSpPr>
          <p:cNvPr id="35" name="TextBox 34"/>
          <p:cNvSpPr txBox="1"/>
          <p:nvPr/>
        </p:nvSpPr>
        <p:spPr>
          <a:xfrm>
            <a:off x="7467600" y="5867400"/>
            <a:ext cx="708784" cy="307777"/>
          </a:xfrm>
          <a:prstGeom prst="rect">
            <a:avLst/>
          </a:prstGeom>
          <a:noFill/>
        </p:spPr>
        <p:txBody>
          <a:bodyPr wrap="none" rtlCol="0">
            <a:spAutoFit/>
          </a:bodyPr>
          <a:lstStyle/>
          <a:p>
            <a:r>
              <a:rPr lang="en-US" sz="1400" dirty="0" smtClean="0"/>
              <a:t>Coffee</a:t>
            </a:r>
            <a:endParaRPr lang="en-US" sz="1400" dirty="0"/>
          </a:p>
        </p:txBody>
      </p:sp>
      <p:pic>
        <p:nvPicPr>
          <p:cNvPr id="36" name="Picture 35" descr="http://t0.gstatic.com/images?q=tbn:5EF8I04jH0rIGM:http://www.fotobank.ru/img/FC01-4474.jpg%3Fsize%3Dl">
            <a:hlinkClick r:id="rId9"/>
          </p:cNvPr>
          <p:cNvPicPr/>
          <p:nvPr/>
        </p:nvPicPr>
        <p:blipFill>
          <a:blip r:embed="rId10" cstate="print"/>
          <a:srcRect/>
          <a:stretch>
            <a:fillRect/>
          </a:stretch>
        </p:blipFill>
        <p:spPr bwMode="auto">
          <a:xfrm>
            <a:off x="2743200" y="3657600"/>
            <a:ext cx="1371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 2 – 1 Summary</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228600" y="1447801"/>
            <a:ext cx="8915400" cy="5410200"/>
          </a:xfrm>
        </p:spPr>
        <p:txBody>
          <a:bodyPr/>
          <a:lstStyle/>
          <a:p>
            <a:pPr>
              <a:buNone/>
            </a:pPr>
            <a:r>
              <a:rPr lang="en-US" dirty="0" smtClean="0"/>
              <a:t>With your shoulder partner, complete the following 3-2-1 summary:</a:t>
            </a:r>
          </a:p>
          <a:p>
            <a:endParaRPr lang="en-US" dirty="0" smtClean="0"/>
          </a:p>
          <a:p>
            <a:pPr>
              <a:buNone/>
            </a:pPr>
            <a:r>
              <a:rPr lang="en-US" dirty="0" smtClean="0">
                <a:solidFill>
                  <a:srgbClr val="FF0000"/>
                </a:solidFill>
              </a:rPr>
              <a:t>3 – Name and discuss 3 physical properties</a:t>
            </a:r>
          </a:p>
          <a:p>
            <a:pPr>
              <a:buNone/>
            </a:pPr>
            <a:r>
              <a:rPr lang="en-US" dirty="0" smtClean="0">
                <a:solidFill>
                  <a:srgbClr val="FF0000"/>
                </a:solidFill>
              </a:rPr>
              <a:t>      of matter </a:t>
            </a:r>
          </a:p>
          <a:p>
            <a:pPr>
              <a:buNone/>
            </a:pPr>
            <a:r>
              <a:rPr lang="en-US" dirty="0" smtClean="0">
                <a:solidFill>
                  <a:schemeClr val="accent1"/>
                </a:solidFill>
              </a:rPr>
              <a:t>2 – Name and discuss 2 mixtures. Choose 2 that are </a:t>
            </a:r>
          </a:p>
          <a:p>
            <a:pPr>
              <a:buNone/>
            </a:pPr>
            <a:r>
              <a:rPr lang="en-US" dirty="0" smtClean="0">
                <a:solidFill>
                  <a:schemeClr val="accent1"/>
                </a:solidFill>
              </a:rPr>
              <a:t>      easily separated</a:t>
            </a:r>
          </a:p>
          <a:p>
            <a:pPr>
              <a:buNone/>
            </a:pPr>
            <a:r>
              <a:rPr lang="en-US" dirty="0" smtClean="0">
                <a:solidFill>
                  <a:schemeClr val="accent5">
                    <a:lumMod val="75000"/>
                  </a:schemeClr>
                </a:solidFill>
              </a:rPr>
              <a:t>1 – Name and discuss 1 mixture that is not easily </a:t>
            </a:r>
          </a:p>
          <a:p>
            <a:pPr>
              <a:buNone/>
            </a:pPr>
            <a:r>
              <a:rPr lang="en-US" dirty="0" smtClean="0">
                <a:solidFill>
                  <a:schemeClr val="accent5">
                    <a:lumMod val="75000"/>
                  </a:schemeClr>
                </a:solidFill>
              </a:rPr>
              <a:t>      separated.  Include the word dissolve in your</a:t>
            </a:r>
          </a:p>
          <a:p>
            <a:pPr>
              <a:buNone/>
            </a:pPr>
            <a:r>
              <a:rPr lang="en-US" dirty="0" smtClean="0">
                <a:solidFill>
                  <a:schemeClr val="accent5">
                    <a:lumMod val="75000"/>
                  </a:schemeClr>
                </a:solidFill>
              </a:rPr>
              <a:t>      discussion</a:t>
            </a:r>
          </a:p>
          <a:p>
            <a:pPr>
              <a:buNone/>
            </a:pPr>
            <a:r>
              <a:rPr lang="en-US" dirty="0" smtClean="0"/>
              <a:t>      </a:t>
            </a:r>
          </a:p>
        </p:txBody>
      </p:sp>
      <p:pic>
        <p:nvPicPr>
          <p:cNvPr id="6" name="Picture 5" descr="kids.jpg"/>
          <p:cNvPicPr>
            <a:picLocks noChangeAspect="1"/>
          </p:cNvPicPr>
          <p:nvPr/>
        </p:nvPicPr>
        <p:blipFill>
          <a:blip r:embed="rId3" cstate="print"/>
          <a:stretch>
            <a:fillRect/>
          </a:stretch>
        </p:blipFill>
        <p:spPr>
          <a:xfrm rot="610967">
            <a:off x="6510290" y="2137215"/>
            <a:ext cx="2497815" cy="175990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dirty="0" smtClean="0"/>
              <a:t>How can we separate mixtures?	</a:t>
            </a:r>
            <a:endParaRPr lang="en-US" dirty="0"/>
          </a:p>
        </p:txBody>
      </p:sp>
      <p:sp>
        <p:nvSpPr>
          <p:cNvPr id="3" name="Content Placeholder 2"/>
          <p:cNvSpPr>
            <a:spLocks noGrp="1"/>
          </p:cNvSpPr>
          <p:nvPr>
            <p:ph idx="1"/>
          </p:nvPr>
        </p:nvSpPr>
        <p:spPr>
          <a:xfrm>
            <a:off x="228600" y="1295400"/>
            <a:ext cx="8763000" cy="5562599"/>
          </a:xfrm>
        </p:spPr>
        <p:txBody>
          <a:bodyPr/>
          <a:lstStyle/>
          <a:p>
            <a:pPr>
              <a:buNone/>
            </a:pPr>
            <a:r>
              <a:rPr lang="en-US" sz="2400" dirty="0" smtClean="0"/>
              <a:t>You now know that some mixtures are easy to separate and some are not.  For example, you can separate the cereal from the milk by passing it through a strainer.  The cereal pieces would get “caught” in the strainer while the milk would pass through the holes.  Separating the salt from salt water  would be </a:t>
            </a:r>
          </a:p>
          <a:p>
            <a:pPr>
              <a:buNone/>
            </a:pPr>
            <a:r>
              <a:rPr lang="en-US" sz="2400" dirty="0" smtClean="0"/>
              <a:t>    much more difficult.</a:t>
            </a:r>
          </a:p>
          <a:p>
            <a:pPr>
              <a:buNone/>
            </a:pPr>
            <a:endParaRPr lang="en-US" sz="2400" dirty="0" smtClean="0"/>
          </a:p>
          <a:p>
            <a:pPr>
              <a:buNone/>
            </a:pPr>
            <a:r>
              <a:rPr lang="en-US" sz="2400" dirty="0" smtClean="0"/>
              <a:t>Other tools you may use to separate </a:t>
            </a:r>
          </a:p>
          <a:p>
            <a:pPr>
              <a:buNone/>
            </a:pPr>
            <a:r>
              <a:rPr lang="en-US" sz="2400" dirty="0" smtClean="0"/>
              <a:t>     mixtures are shown here.  Think</a:t>
            </a:r>
          </a:p>
          <a:p>
            <a:pPr>
              <a:buNone/>
            </a:pPr>
            <a:r>
              <a:rPr lang="en-US" sz="2400" dirty="0" smtClean="0"/>
              <a:t>     about which one you might use to</a:t>
            </a:r>
          </a:p>
          <a:p>
            <a:pPr>
              <a:buNone/>
            </a:pPr>
            <a:r>
              <a:rPr lang="en-US" sz="2400" dirty="0" smtClean="0"/>
              <a:t>     separate the salt from the salt </a:t>
            </a:r>
          </a:p>
          <a:p>
            <a:pPr>
              <a:buNone/>
            </a:pPr>
            <a:r>
              <a:rPr lang="en-US" sz="2400" dirty="0" smtClean="0"/>
              <a:t>     water.(collaborative pairs discuss)</a:t>
            </a:r>
          </a:p>
          <a:p>
            <a:pPr>
              <a:buNone/>
            </a:pPr>
            <a:r>
              <a:rPr lang="en-US" sz="2400" dirty="0" smtClean="0"/>
              <a:t>     Share your answer.</a:t>
            </a:r>
          </a:p>
          <a:p>
            <a:pPr>
              <a:buNone/>
            </a:pPr>
            <a:endParaRPr lang="en-US" sz="2000" dirty="0" smtClean="0"/>
          </a:p>
          <a:p>
            <a:pPr>
              <a:buNone/>
            </a:pPr>
            <a:r>
              <a:rPr lang="en-US" sz="2000" dirty="0" smtClean="0"/>
              <a:t>	</a:t>
            </a:r>
            <a:endParaRPr lang="en-US" i="1" dirty="0" smtClean="0"/>
          </a:p>
        </p:txBody>
      </p:sp>
      <p:pic>
        <p:nvPicPr>
          <p:cNvPr id="5" name="Picture 4" descr="See full size image">
            <a:hlinkClick r:id="rId3"/>
          </p:cNvPr>
          <p:cNvPicPr/>
          <p:nvPr/>
        </p:nvPicPr>
        <p:blipFill>
          <a:blip r:embed="rId4" cstate="print"/>
          <a:srcRect/>
          <a:stretch>
            <a:fillRect/>
          </a:stretch>
        </p:blipFill>
        <p:spPr bwMode="auto">
          <a:xfrm rot="1880389">
            <a:off x="7865227" y="4276813"/>
            <a:ext cx="874108" cy="895174"/>
          </a:xfrm>
          <a:prstGeom prst="rect">
            <a:avLst/>
          </a:prstGeom>
          <a:noFill/>
          <a:ln w="9525">
            <a:noFill/>
            <a:miter lim="800000"/>
            <a:headEnd/>
            <a:tailEnd/>
          </a:ln>
        </p:spPr>
      </p:pic>
      <p:pic>
        <p:nvPicPr>
          <p:cNvPr id="6" name="Picture 5" descr="Strainer.jpg"/>
          <p:cNvPicPr>
            <a:picLocks noChangeAspect="1"/>
          </p:cNvPicPr>
          <p:nvPr/>
        </p:nvPicPr>
        <p:blipFill>
          <a:blip r:embed="rId5" cstate="print"/>
          <a:stretch>
            <a:fillRect/>
          </a:stretch>
        </p:blipFill>
        <p:spPr>
          <a:xfrm>
            <a:off x="5867400" y="3200400"/>
            <a:ext cx="1447800" cy="1447800"/>
          </a:xfrm>
          <a:prstGeom prst="rect">
            <a:avLst/>
          </a:prstGeom>
        </p:spPr>
      </p:pic>
      <p:sp>
        <p:nvSpPr>
          <p:cNvPr id="7" name="TextBox 6"/>
          <p:cNvSpPr txBox="1"/>
          <p:nvPr/>
        </p:nvSpPr>
        <p:spPr>
          <a:xfrm>
            <a:off x="6553200" y="4343400"/>
            <a:ext cx="811441" cy="307777"/>
          </a:xfrm>
          <a:prstGeom prst="rect">
            <a:avLst/>
          </a:prstGeom>
          <a:noFill/>
        </p:spPr>
        <p:txBody>
          <a:bodyPr wrap="none" rtlCol="0">
            <a:spAutoFit/>
          </a:bodyPr>
          <a:lstStyle/>
          <a:p>
            <a:r>
              <a:rPr lang="en-US" sz="1400" dirty="0" smtClean="0"/>
              <a:t>Strainer</a:t>
            </a:r>
            <a:endParaRPr lang="en-US" sz="1400" dirty="0"/>
          </a:p>
        </p:txBody>
      </p:sp>
      <p:sp>
        <p:nvSpPr>
          <p:cNvPr id="8" name="TextBox 7"/>
          <p:cNvSpPr txBox="1"/>
          <p:nvPr/>
        </p:nvSpPr>
        <p:spPr>
          <a:xfrm>
            <a:off x="8001000" y="5181600"/>
            <a:ext cx="780983" cy="307777"/>
          </a:xfrm>
          <a:prstGeom prst="rect">
            <a:avLst/>
          </a:prstGeom>
          <a:noFill/>
        </p:spPr>
        <p:txBody>
          <a:bodyPr wrap="none" rtlCol="0">
            <a:spAutoFit/>
          </a:bodyPr>
          <a:lstStyle/>
          <a:p>
            <a:r>
              <a:rPr lang="en-US" sz="1400" dirty="0" smtClean="0"/>
              <a:t>Magnet</a:t>
            </a:r>
            <a:endParaRPr lang="en-US" sz="1400" dirty="0"/>
          </a:p>
        </p:txBody>
      </p:sp>
      <p:pic>
        <p:nvPicPr>
          <p:cNvPr id="9" name="Picture 8" descr="tweezers.jpg"/>
          <p:cNvPicPr>
            <a:picLocks noChangeAspect="1"/>
          </p:cNvPicPr>
          <p:nvPr/>
        </p:nvPicPr>
        <p:blipFill>
          <a:blip r:embed="rId6" cstate="print"/>
          <a:stretch>
            <a:fillRect/>
          </a:stretch>
        </p:blipFill>
        <p:spPr>
          <a:xfrm rot="19971642">
            <a:off x="7571743" y="2923543"/>
            <a:ext cx="1042276" cy="1042276"/>
          </a:xfrm>
          <a:prstGeom prst="rect">
            <a:avLst/>
          </a:prstGeom>
        </p:spPr>
      </p:pic>
      <p:sp>
        <p:nvSpPr>
          <p:cNvPr id="10" name="TextBox 9"/>
          <p:cNvSpPr txBox="1"/>
          <p:nvPr/>
        </p:nvSpPr>
        <p:spPr>
          <a:xfrm>
            <a:off x="7924800" y="3733800"/>
            <a:ext cx="830677" cy="307777"/>
          </a:xfrm>
          <a:prstGeom prst="rect">
            <a:avLst/>
          </a:prstGeom>
          <a:noFill/>
        </p:spPr>
        <p:txBody>
          <a:bodyPr wrap="none" rtlCol="0">
            <a:spAutoFit/>
          </a:bodyPr>
          <a:lstStyle/>
          <a:p>
            <a:r>
              <a:rPr lang="en-US" sz="1400" dirty="0" smtClean="0"/>
              <a:t>Forceps</a:t>
            </a:r>
            <a:endParaRPr lang="en-US" sz="1400" dirty="0"/>
          </a:p>
        </p:txBody>
      </p:sp>
      <p:pic>
        <p:nvPicPr>
          <p:cNvPr id="11" name="Picture 10" descr="funnel2.jpg"/>
          <p:cNvPicPr>
            <a:picLocks noChangeAspect="1"/>
          </p:cNvPicPr>
          <p:nvPr/>
        </p:nvPicPr>
        <p:blipFill>
          <a:blip r:embed="rId7" cstate="print"/>
          <a:stretch>
            <a:fillRect/>
          </a:stretch>
        </p:blipFill>
        <p:spPr>
          <a:xfrm>
            <a:off x="5410200" y="4572000"/>
            <a:ext cx="676275" cy="1304925"/>
          </a:xfrm>
          <a:prstGeom prst="rect">
            <a:avLst/>
          </a:prstGeom>
        </p:spPr>
      </p:pic>
      <p:sp>
        <p:nvSpPr>
          <p:cNvPr id="12" name="TextBox 11"/>
          <p:cNvSpPr txBox="1"/>
          <p:nvPr/>
        </p:nvSpPr>
        <p:spPr>
          <a:xfrm>
            <a:off x="5181600" y="5867400"/>
            <a:ext cx="1348446" cy="307777"/>
          </a:xfrm>
          <a:prstGeom prst="rect">
            <a:avLst/>
          </a:prstGeom>
          <a:noFill/>
        </p:spPr>
        <p:txBody>
          <a:bodyPr wrap="none" rtlCol="0">
            <a:spAutoFit/>
          </a:bodyPr>
          <a:lstStyle/>
          <a:p>
            <a:r>
              <a:rPr lang="en-US" sz="1400" dirty="0" smtClean="0"/>
              <a:t>Funnel &amp; Filter</a:t>
            </a:r>
            <a:endParaRPr lang="en-US" sz="1400" dirty="0"/>
          </a:p>
        </p:txBody>
      </p:sp>
      <p:sp>
        <p:nvSpPr>
          <p:cNvPr id="14" name="TextBox 13"/>
          <p:cNvSpPr txBox="1"/>
          <p:nvPr/>
        </p:nvSpPr>
        <p:spPr>
          <a:xfrm>
            <a:off x="6400800" y="6248400"/>
            <a:ext cx="1805302" cy="307777"/>
          </a:xfrm>
          <a:prstGeom prst="rect">
            <a:avLst/>
          </a:prstGeom>
          <a:noFill/>
        </p:spPr>
        <p:txBody>
          <a:bodyPr wrap="none" rtlCol="0">
            <a:spAutoFit/>
          </a:bodyPr>
          <a:lstStyle/>
          <a:p>
            <a:r>
              <a:rPr lang="en-US" sz="1400" dirty="0" smtClean="0"/>
              <a:t>Heat for evaporation</a:t>
            </a:r>
            <a:endParaRPr lang="en-US" sz="1400" dirty="0"/>
          </a:p>
        </p:txBody>
      </p:sp>
      <p:pic>
        <p:nvPicPr>
          <p:cNvPr id="15" name="Picture 14" descr="sun.jpg"/>
          <p:cNvPicPr>
            <a:picLocks noChangeAspect="1"/>
          </p:cNvPicPr>
          <p:nvPr/>
        </p:nvPicPr>
        <p:blipFill>
          <a:blip r:embed="rId8" cstate="print"/>
          <a:stretch>
            <a:fillRect/>
          </a:stretch>
        </p:blipFill>
        <p:spPr>
          <a:xfrm>
            <a:off x="6932295" y="5410200"/>
            <a:ext cx="902970" cy="914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90601"/>
            <a:ext cx="8229600" cy="5334000"/>
          </a:xfrm>
        </p:spPr>
        <p:txBody>
          <a:bodyPr/>
          <a:lstStyle/>
          <a:p>
            <a:pPr>
              <a:buNone/>
            </a:pPr>
            <a:r>
              <a:rPr lang="en-US" dirty="0" smtClean="0"/>
              <a:t>Talk to your shoulder partner and decide how you would separate the substances in these mixtures.</a:t>
            </a:r>
          </a:p>
          <a:p>
            <a:pPr>
              <a:buNone/>
            </a:pPr>
            <a:endParaRPr lang="en-US" dirty="0" smtClean="0">
              <a:solidFill>
                <a:srgbClr val="FF0000"/>
              </a:solidFill>
            </a:endParaRPr>
          </a:p>
          <a:p>
            <a:pPr>
              <a:buNone/>
            </a:pPr>
            <a:r>
              <a:rPr lang="en-US" dirty="0" smtClean="0">
                <a:solidFill>
                  <a:srgbClr val="FF0000"/>
                </a:solidFill>
              </a:rPr>
              <a:t>Mixtures</a:t>
            </a:r>
          </a:p>
          <a:p>
            <a:pPr>
              <a:buNone/>
            </a:pPr>
            <a:r>
              <a:rPr lang="en-US" dirty="0" smtClean="0"/>
              <a:t>sand and water</a:t>
            </a:r>
          </a:p>
          <a:p>
            <a:pPr>
              <a:buNone/>
            </a:pPr>
            <a:r>
              <a:rPr lang="en-US" dirty="0" smtClean="0"/>
              <a:t>oil and water</a:t>
            </a:r>
          </a:p>
          <a:p>
            <a:pPr>
              <a:buNone/>
            </a:pPr>
            <a:r>
              <a:rPr lang="en-US" dirty="0" smtClean="0"/>
              <a:t>iron filings and sand</a:t>
            </a:r>
          </a:p>
          <a:p>
            <a:pPr>
              <a:buNone/>
            </a:pPr>
            <a:r>
              <a:rPr lang="en-US" dirty="0" smtClean="0"/>
              <a:t>trail mix</a:t>
            </a:r>
          </a:p>
          <a:p>
            <a:pPr>
              <a:buNone/>
            </a:pPr>
            <a:r>
              <a:rPr lang="en-US" dirty="0" smtClean="0"/>
              <a:t>Salt and water</a:t>
            </a:r>
          </a:p>
          <a:p>
            <a:pPr>
              <a:buNone/>
            </a:pPr>
            <a:endParaRPr lang="en-US" dirty="0" smtClean="0"/>
          </a:p>
          <a:p>
            <a:pPr>
              <a:buNone/>
            </a:pPr>
            <a:endParaRPr lang="en-US" dirty="0"/>
          </a:p>
        </p:txBody>
      </p:sp>
      <p:pic>
        <p:nvPicPr>
          <p:cNvPr id="1027" name="Picture 3" descr="C:\Documents and Settings\linda.vendur\Local Settings\Temporary Internet Files\Content.IE5\25VSE8T0\MCj01129520000[1].wmf"/>
          <p:cNvPicPr>
            <a:picLocks noChangeAspect="1" noChangeArrowheads="1"/>
          </p:cNvPicPr>
          <p:nvPr/>
        </p:nvPicPr>
        <p:blipFill>
          <a:blip r:embed="rId3" cstate="print"/>
          <a:srcRect/>
          <a:stretch>
            <a:fillRect/>
          </a:stretch>
        </p:blipFill>
        <p:spPr bwMode="auto">
          <a:xfrm>
            <a:off x="7239000" y="1600200"/>
            <a:ext cx="1524000" cy="1964161"/>
          </a:xfrm>
          <a:prstGeom prst="rect">
            <a:avLst/>
          </a:prstGeom>
          <a:noFill/>
        </p:spPr>
      </p:pic>
      <p:pic>
        <p:nvPicPr>
          <p:cNvPr id="1028" name="Picture 4" descr="C:\Documents and Settings\linda.vendur\Local Settings\Temporary Internet Files\Content.IE5\028S3Y7M\MCj04369190000[1].png"/>
          <p:cNvPicPr>
            <a:picLocks noChangeAspect="1" noChangeArrowheads="1"/>
          </p:cNvPicPr>
          <p:nvPr/>
        </p:nvPicPr>
        <p:blipFill>
          <a:blip r:embed="rId4" cstate="print"/>
          <a:srcRect/>
          <a:stretch>
            <a:fillRect/>
          </a:stretch>
        </p:blipFill>
        <p:spPr bwMode="auto">
          <a:xfrm>
            <a:off x="4343400" y="4724400"/>
            <a:ext cx="1447800" cy="1295286"/>
          </a:xfrm>
          <a:prstGeom prst="rect">
            <a:avLst/>
          </a:prstGeom>
          <a:noFill/>
        </p:spPr>
      </p:pic>
      <p:pic>
        <p:nvPicPr>
          <p:cNvPr id="1033" name="Picture 9" descr="C:\Documents and Settings\linda.vendur\Local Settings\Temporary Internet Files\Content.IE5\XJY10QV2\MCj02150650000[1].wmf"/>
          <p:cNvPicPr>
            <a:picLocks noChangeAspect="1" noChangeArrowheads="1"/>
          </p:cNvPicPr>
          <p:nvPr/>
        </p:nvPicPr>
        <p:blipFill>
          <a:blip r:embed="rId5" cstate="print"/>
          <a:srcRect/>
          <a:stretch>
            <a:fillRect/>
          </a:stretch>
        </p:blipFill>
        <p:spPr bwMode="auto">
          <a:xfrm>
            <a:off x="3962400" y="1981200"/>
            <a:ext cx="997518" cy="1749582"/>
          </a:xfrm>
          <a:prstGeom prst="rect">
            <a:avLst/>
          </a:prstGeom>
          <a:noFill/>
        </p:spPr>
      </p:pic>
      <p:pic>
        <p:nvPicPr>
          <p:cNvPr id="1034" name="Picture 10" descr="C:\Documents and Settings\linda.vendur\Local Settings\Temporary Internet Files\Content.IE5\028S3Y7M\MCj04419480000[1].wmf"/>
          <p:cNvPicPr>
            <a:picLocks noChangeAspect="1" noChangeArrowheads="1"/>
          </p:cNvPicPr>
          <p:nvPr/>
        </p:nvPicPr>
        <p:blipFill>
          <a:blip r:embed="rId6" cstate="print"/>
          <a:srcRect/>
          <a:stretch>
            <a:fillRect/>
          </a:stretch>
        </p:blipFill>
        <p:spPr bwMode="auto">
          <a:xfrm>
            <a:off x="7391400" y="4495800"/>
            <a:ext cx="1225550" cy="1819275"/>
          </a:xfrm>
          <a:prstGeom prst="rect">
            <a:avLst/>
          </a:prstGeom>
          <a:noFill/>
        </p:spPr>
      </p:pic>
      <p:sp>
        <p:nvSpPr>
          <p:cNvPr id="16" name="TextBox 15"/>
          <p:cNvSpPr txBox="1"/>
          <p:nvPr/>
        </p:nvSpPr>
        <p:spPr>
          <a:xfrm>
            <a:off x="5562600" y="1905000"/>
            <a:ext cx="1371600" cy="584775"/>
          </a:xfrm>
          <a:prstGeom prst="rect">
            <a:avLst/>
          </a:prstGeom>
          <a:noFill/>
        </p:spPr>
        <p:txBody>
          <a:bodyPr wrap="square" rtlCol="0">
            <a:spAutoFit/>
          </a:bodyPr>
          <a:lstStyle/>
          <a:p>
            <a:r>
              <a:rPr lang="en-US" sz="3200" dirty="0" smtClean="0">
                <a:solidFill>
                  <a:srgbClr val="0000FF"/>
                </a:solidFill>
              </a:rPr>
              <a:t>Tools</a:t>
            </a:r>
            <a:endParaRPr lang="en-US" sz="3200" dirty="0">
              <a:solidFill>
                <a:srgbClr val="0000FF"/>
              </a:solidFill>
            </a:endParaRPr>
          </a:p>
        </p:txBody>
      </p:sp>
      <p:sp>
        <p:nvSpPr>
          <p:cNvPr id="17" name="TextBox 16"/>
          <p:cNvSpPr txBox="1"/>
          <p:nvPr/>
        </p:nvSpPr>
        <p:spPr>
          <a:xfrm>
            <a:off x="4572000" y="3048000"/>
            <a:ext cx="1295400" cy="369332"/>
          </a:xfrm>
          <a:prstGeom prst="rect">
            <a:avLst/>
          </a:prstGeom>
          <a:noFill/>
        </p:spPr>
        <p:txBody>
          <a:bodyPr wrap="square" rtlCol="0">
            <a:spAutoFit/>
          </a:bodyPr>
          <a:lstStyle/>
          <a:p>
            <a:r>
              <a:rPr lang="en-US" dirty="0" smtClean="0"/>
              <a:t>Forceps</a:t>
            </a:r>
            <a:endParaRPr lang="en-US" dirty="0"/>
          </a:p>
        </p:txBody>
      </p:sp>
      <p:sp>
        <p:nvSpPr>
          <p:cNvPr id="18" name="TextBox 17"/>
          <p:cNvSpPr txBox="1"/>
          <p:nvPr/>
        </p:nvSpPr>
        <p:spPr>
          <a:xfrm>
            <a:off x="7543800" y="3352800"/>
            <a:ext cx="1219200" cy="369332"/>
          </a:xfrm>
          <a:prstGeom prst="rect">
            <a:avLst/>
          </a:prstGeom>
          <a:noFill/>
        </p:spPr>
        <p:txBody>
          <a:bodyPr wrap="square" rtlCol="0">
            <a:spAutoFit/>
          </a:bodyPr>
          <a:lstStyle/>
          <a:p>
            <a:r>
              <a:rPr lang="en-US" dirty="0" smtClean="0"/>
              <a:t>Sieve</a:t>
            </a:r>
            <a:endParaRPr lang="en-US" dirty="0"/>
          </a:p>
        </p:txBody>
      </p:sp>
      <p:sp>
        <p:nvSpPr>
          <p:cNvPr id="19" name="TextBox 18"/>
          <p:cNvSpPr txBox="1"/>
          <p:nvPr/>
        </p:nvSpPr>
        <p:spPr>
          <a:xfrm>
            <a:off x="6934200" y="5791200"/>
            <a:ext cx="2057400" cy="369332"/>
          </a:xfrm>
          <a:prstGeom prst="rect">
            <a:avLst/>
          </a:prstGeom>
          <a:noFill/>
        </p:spPr>
        <p:txBody>
          <a:bodyPr wrap="square" rtlCol="0">
            <a:spAutoFit/>
          </a:bodyPr>
          <a:lstStyle/>
          <a:p>
            <a:r>
              <a:rPr lang="en-US" dirty="0" smtClean="0"/>
              <a:t>Funnel with filter</a:t>
            </a:r>
            <a:endParaRPr lang="en-US" dirty="0"/>
          </a:p>
        </p:txBody>
      </p:sp>
      <p:sp>
        <p:nvSpPr>
          <p:cNvPr id="20" name="TextBox 19"/>
          <p:cNvSpPr txBox="1"/>
          <p:nvPr/>
        </p:nvSpPr>
        <p:spPr>
          <a:xfrm>
            <a:off x="4876800" y="6019800"/>
            <a:ext cx="1524000" cy="369332"/>
          </a:xfrm>
          <a:prstGeom prst="rect">
            <a:avLst/>
          </a:prstGeom>
          <a:noFill/>
        </p:spPr>
        <p:txBody>
          <a:bodyPr wrap="square" rtlCol="0">
            <a:spAutoFit/>
          </a:bodyPr>
          <a:lstStyle/>
          <a:p>
            <a:r>
              <a:rPr lang="en-US" dirty="0" smtClean="0"/>
              <a:t>magnet</a:t>
            </a:r>
            <a:endParaRPr lang="en-US" dirty="0"/>
          </a:p>
        </p:txBody>
      </p:sp>
      <p:pic>
        <p:nvPicPr>
          <p:cNvPr id="1037" name="Picture 13" descr="C:\Documents and Settings\linda.vendur\Local Settings\Temporary Internet Files\Content.IE5\028S3Y7M\MCj03199360000[1].wmf"/>
          <p:cNvPicPr>
            <a:picLocks noChangeAspect="1" noChangeArrowheads="1"/>
          </p:cNvPicPr>
          <p:nvPr/>
        </p:nvPicPr>
        <p:blipFill>
          <a:blip r:embed="rId7" cstate="print"/>
          <a:srcRect/>
          <a:stretch>
            <a:fillRect/>
          </a:stretch>
        </p:blipFill>
        <p:spPr bwMode="auto">
          <a:xfrm>
            <a:off x="5410200" y="2743200"/>
            <a:ext cx="1423721" cy="1798625"/>
          </a:xfrm>
          <a:prstGeom prst="rect">
            <a:avLst/>
          </a:prstGeom>
          <a:noFill/>
        </p:spPr>
      </p:pic>
      <p:sp>
        <p:nvSpPr>
          <p:cNvPr id="23" name="TextBox 22"/>
          <p:cNvSpPr txBox="1"/>
          <p:nvPr/>
        </p:nvSpPr>
        <p:spPr>
          <a:xfrm>
            <a:off x="5638800" y="4495800"/>
            <a:ext cx="1676400" cy="646331"/>
          </a:xfrm>
          <a:prstGeom prst="rect">
            <a:avLst/>
          </a:prstGeom>
          <a:noFill/>
        </p:spPr>
        <p:txBody>
          <a:bodyPr wrap="square" rtlCol="0">
            <a:spAutoFit/>
          </a:bodyPr>
          <a:lstStyle/>
          <a:p>
            <a:r>
              <a:rPr lang="en-US" dirty="0" smtClean="0"/>
              <a:t>Heat or evaporation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477000" cy="762000"/>
          </a:xfrm>
          <a:ln>
            <a:solidFill>
              <a:schemeClr val="tx1"/>
            </a:solidFill>
          </a:ln>
        </p:spPr>
        <p:txBody>
          <a:bodyPr/>
          <a:lstStyle/>
          <a:p>
            <a:pPr algn="ctr"/>
            <a:r>
              <a:rPr lang="en-US"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4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Dissolving</a:t>
            </a:r>
            <a:r>
              <a:rPr lang="en-US"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4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Rate</a:t>
            </a:r>
            <a:endParaRPr lang="en-US" sz="44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1219200"/>
            <a:ext cx="8991600" cy="5638800"/>
          </a:xfrm>
        </p:spPr>
        <p:txBody>
          <a:bodyPr/>
          <a:lstStyle/>
          <a:p>
            <a:pPr>
              <a:buNone/>
            </a:pPr>
            <a:r>
              <a:rPr lang="en-US" sz="2400" dirty="0" smtClean="0"/>
              <a:t>How can we speed up or slow down how a material </a:t>
            </a:r>
            <a:endParaRPr lang="en-US" sz="2400" dirty="0" smtClean="0">
              <a:solidFill>
                <a:srgbClr val="FF0000"/>
              </a:solidFill>
            </a:endParaRPr>
          </a:p>
          <a:p>
            <a:pPr>
              <a:buNone/>
            </a:pPr>
            <a:r>
              <a:rPr lang="en-US" sz="2400" b="1" dirty="0" smtClean="0">
                <a:solidFill>
                  <a:srgbClr val="FF0000"/>
                </a:solidFill>
              </a:rPr>
              <a:t>dissolves</a:t>
            </a:r>
            <a:r>
              <a:rPr lang="en-US" sz="2400" dirty="0" smtClean="0"/>
              <a:t> in water?</a:t>
            </a:r>
          </a:p>
          <a:p>
            <a:pPr marL="457200" indent="-457200">
              <a:buAutoNum type="arabicPeriod"/>
            </a:pPr>
            <a:r>
              <a:rPr lang="en-US" sz="2100" u="sng" dirty="0" smtClean="0">
                <a:solidFill>
                  <a:srgbClr val="C00000"/>
                </a:solidFill>
              </a:rPr>
              <a:t>Temperature</a:t>
            </a:r>
            <a:r>
              <a:rPr lang="en-US" sz="2100" dirty="0" smtClean="0">
                <a:solidFill>
                  <a:srgbClr val="C00000"/>
                </a:solidFill>
              </a:rPr>
              <a:t> </a:t>
            </a:r>
            <a:r>
              <a:rPr lang="en-US" sz="2100" dirty="0" smtClean="0">
                <a:solidFill>
                  <a:schemeClr val="accent1">
                    <a:lumMod val="75000"/>
                  </a:schemeClr>
                </a:solidFill>
              </a:rPr>
              <a:t>– if you </a:t>
            </a:r>
            <a:r>
              <a:rPr lang="en-US" sz="2100" b="1" dirty="0" smtClean="0">
                <a:solidFill>
                  <a:schemeClr val="accent1">
                    <a:lumMod val="75000"/>
                  </a:schemeClr>
                </a:solidFill>
              </a:rPr>
              <a:t>increase</a:t>
            </a:r>
            <a:r>
              <a:rPr lang="en-US" sz="2100" dirty="0" smtClean="0">
                <a:solidFill>
                  <a:schemeClr val="accent1">
                    <a:lumMod val="75000"/>
                  </a:schemeClr>
                </a:solidFill>
              </a:rPr>
              <a:t> the temperature of the water by heating it up, the material(salt, sugar, etc.)will </a:t>
            </a:r>
            <a:r>
              <a:rPr lang="en-US" sz="2100" dirty="0" smtClean="0">
                <a:solidFill>
                  <a:srgbClr val="FF0000"/>
                </a:solidFill>
              </a:rPr>
              <a:t>dissolve </a:t>
            </a:r>
            <a:r>
              <a:rPr lang="en-US" sz="2100" b="1" dirty="0" smtClean="0">
                <a:solidFill>
                  <a:schemeClr val="accent1">
                    <a:lumMod val="75000"/>
                  </a:schemeClr>
                </a:solidFill>
              </a:rPr>
              <a:t>FASTER </a:t>
            </a:r>
            <a:r>
              <a:rPr lang="en-US" sz="2100" dirty="0" smtClean="0">
                <a:solidFill>
                  <a:schemeClr val="accent1">
                    <a:lumMod val="75000"/>
                  </a:schemeClr>
                </a:solidFill>
              </a:rPr>
              <a:t>because molecules move faster in hot water than in cold.</a:t>
            </a:r>
          </a:p>
          <a:p>
            <a:pPr marL="457200" indent="-457200">
              <a:buNone/>
            </a:pPr>
            <a:endParaRPr lang="en-US" sz="2100" dirty="0" smtClean="0">
              <a:solidFill>
                <a:schemeClr val="accent1">
                  <a:lumMod val="75000"/>
                </a:schemeClr>
              </a:solidFill>
            </a:endParaRPr>
          </a:p>
          <a:p>
            <a:pPr marL="457200" indent="-457200">
              <a:buAutoNum type="arabicPeriod" startAt="2"/>
            </a:pPr>
            <a:r>
              <a:rPr lang="en-US" sz="2100" u="sng" dirty="0" smtClean="0">
                <a:solidFill>
                  <a:srgbClr val="00B050"/>
                </a:solidFill>
              </a:rPr>
              <a:t>Stirring</a:t>
            </a:r>
            <a:r>
              <a:rPr lang="en-US" sz="2100" dirty="0" smtClean="0">
                <a:solidFill>
                  <a:schemeClr val="accent1">
                    <a:lumMod val="75000"/>
                  </a:schemeClr>
                </a:solidFill>
              </a:rPr>
              <a:t> – if you </a:t>
            </a:r>
            <a:r>
              <a:rPr lang="en-US" sz="2100" b="1" dirty="0" smtClean="0">
                <a:solidFill>
                  <a:schemeClr val="accent1">
                    <a:lumMod val="75000"/>
                  </a:schemeClr>
                </a:solidFill>
              </a:rPr>
              <a:t>stir</a:t>
            </a:r>
            <a:r>
              <a:rPr lang="en-US" sz="2100" dirty="0" smtClean="0">
                <a:solidFill>
                  <a:schemeClr val="accent1">
                    <a:lumMod val="75000"/>
                  </a:schemeClr>
                </a:solidFill>
              </a:rPr>
              <a:t> the mixture, the material will </a:t>
            </a:r>
            <a:r>
              <a:rPr lang="en-US" sz="2100" dirty="0" smtClean="0">
                <a:solidFill>
                  <a:srgbClr val="FF0000"/>
                </a:solidFill>
              </a:rPr>
              <a:t>dissolve</a:t>
            </a:r>
          </a:p>
          <a:p>
            <a:pPr marL="457200" indent="-457200">
              <a:buNone/>
            </a:pPr>
            <a:r>
              <a:rPr lang="en-US" sz="2100" dirty="0" smtClean="0">
                <a:solidFill>
                  <a:schemeClr val="accent1">
                    <a:lumMod val="75000"/>
                  </a:schemeClr>
                </a:solidFill>
              </a:rPr>
              <a:t>       </a:t>
            </a:r>
            <a:r>
              <a:rPr lang="en-US" sz="2100" b="1" dirty="0" smtClean="0">
                <a:solidFill>
                  <a:schemeClr val="accent1">
                    <a:lumMod val="75000"/>
                  </a:schemeClr>
                </a:solidFill>
              </a:rPr>
              <a:t>FASTER</a:t>
            </a:r>
            <a:r>
              <a:rPr lang="en-US" sz="2100" dirty="0" smtClean="0">
                <a:solidFill>
                  <a:schemeClr val="accent1">
                    <a:lumMod val="75000"/>
                  </a:schemeClr>
                </a:solidFill>
              </a:rPr>
              <a:t> because the particles will connect faster with all</a:t>
            </a:r>
          </a:p>
          <a:p>
            <a:pPr marL="457200" indent="-457200">
              <a:buNone/>
            </a:pPr>
            <a:r>
              <a:rPr lang="en-US" sz="2100" dirty="0" smtClean="0">
                <a:solidFill>
                  <a:schemeClr val="accent1">
                    <a:lumMod val="75000"/>
                  </a:schemeClr>
                </a:solidFill>
              </a:rPr>
              <a:t>       the movement the stirring causes.</a:t>
            </a:r>
          </a:p>
          <a:p>
            <a:pPr marL="457200" indent="-457200">
              <a:buNone/>
            </a:pPr>
            <a:endParaRPr lang="en-US" sz="2100" dirty="0" smtClean="0">
              <a:solidFill>
                <a:schemeClr val="accent1">
                  <a:lumMod val="75000"/>
                </a:schemeClr>
              </a:solidFill>
            </a:endParaRPr>
          </a:p>
          <a:p>
            <a:pPr marL="457200" indent="-457200">
              <a:buAutoNum type="arabicPeriod" startAt="3"/>
            </a:pPr>
            <a:r>
              <a:rPr lang="en-US" sz="2100" u="sng" dirty="0" smtClean="0">
                <a:solidFill>
                  <a:srgbClr val="7030A0"/>
                </a:solidFill>
              </a:rPr>
              <a:t>Surface Area </a:t>
            </a:r>
            <a:r>
              <a:rPr lang="en-US" sz="2100" dirty="0" smtClean="0">
                <a:solidFill>
                  <a:schemeClr val="accent1">
                    <a:lumMod val="75000"/>
                  </a:schemeClr>
                </a:solidFill>
              </a:rPr>
              <a:t>– if you take two of the </a:t>
            </a:r>
            <a:r>
              <a:rPr lang="en-US" sz="2100" b="1" dirty="0" smtClean="0">
                <a:solidFill>
                  <a:schemeClr val="accent1">
                    <a:lumMod val="75000"/>
                  </a:schemeClr>
                </a:solidFill>
              </a:rPr>
              <a:t>same size </a:t>
            </a:r>
            <a:r>
              <a:rPr lang="en-US" sz="2100" dirty="0" smtClean="0">
                <a:solidFill>
                  <a:schemeClr val="accent1">
                    <a:lumMod val="75000"/>
                  </a:schemeClr>
                </a:solidFill>
              </a:rPr>
              <a:t>sugar cubes and put one of the cubes in water and then divide the other sugar cube into 4 pieces(increasing its surface area) and put it in a different container of</a:t>
            </a:r>
          </a:p>
          <a:p>
            <a:pPr marL="457200" indent="-457200">
              <a:buNone/>
            </a:pPr>
            <a:r>
              <a:rPr lang="en-US" sz="2100" dirty="0" smtClean="0">
                <a:solidFill>
                  <a:schemeClr val="accent1">
                    <a:lumMod val="75000"/>
                  </a:schemeClr>
                </a:solidFill>
              </a:rPr>
              <a:t>       water, the 2</a:t>
            </a:r>
            <a:r>
              <a:rPr lang="en-US" sz="2100" baseline="30000" dirty="0" smtClean="0">
                <a:solidFill>
                  <a:schemeClr val="accent1">
                    <a:lumMod val="75000"/>
                  </a:schemeClr>
                </a:solidFill>
              </a:rPr>
              <a:t>nd</a:t>
            </a:r>
            <a:r>
              <a:rPr lang="en-US" sz="2100" dirty="0" smtClean="0">
                <a:solidFill>
                  <a:schemeClr val="accent1">
                    <a:lumMod val="75000"/>
                  </a:schemeClr>
                </a:solidFill>
              </a:rPr>
              <a:t> cube will </a:t>
            </a:r>
            <a:r>
              <a:rPr lang="en-US" sz="2100" dirty="0" smtClean="0">
                <a:solidFill>
                  <a:srgbClr val="FF0000"/>
                </a:solidFill>
              </a:rPr>
              <a:t>dissolve</a:t>
            </a:r>
            <a:r>
              <a:rPr lang="en-US" sz="2100" dirty="0" smtClean="0">
                <a:solidFill>
                  <a:schemeClr val="accent1">
                    <a:lumMod val="75000"/>
                  </a:schemeClr>
                </a:solidFill>
              </a:rPr>
              <a:t> </a:t>
            </a:r>
            <a:r>
              <a:rPr lang="en-US" sz="2100" b="1" dirty="0" smtClean="0">
                <a:solidFill>
                  <a:schemeClr val="accent1">
                    <a:lumMod val="75000"/>
                  </a:schemeClr>
                </a:solidFill>
              </a:rPr>
              <a:t>FASTER</a:t>
            </a:r>
            <a:r>
              <a:rPr lang="en-US" sz="2100" dirty="0" smtClean="0">
                <a:solidFill>
                  <a:schemeClr val="accent1">
                    <a:lumMod val="75000"/>
                  </a:schemeClr>
                </a:solidFill>
              </a:rPr>
              <a:t> because it had more surface area than the cube that wasn’t divided up in pieces.</a:t>
            </a:r>
          </a:p>
        </p:txBody>
      </p:sp>
      <p:pic>
        <p:nvPicPr>
          <p:cNvPr id="9" name="Picture 8" descr="dissolve.jpg"/>
          <p:cNvPicPr>
            <a:picLocks noChangeAspect="1"/>
          </p:cNvPicPr>
          <p:nvPr/>
        </p:nvPicPr>
        <p:blipFill>
          <a:blip r:embed="rId3" cstate="print"/>
          <a:stretch>
            <a:fillRect/>
          </a:stretch>
        </p:blipFill>
        <p:spPr>
          <a:xfrm rot="336929">
            <a:off x="7404966" y="57030"/>
            <a:ext cx="1258653" cy="1896447"/>
          </a:xfrm>
          <a:prstGeom prst="rect">
            <a:avLst/>
          </a:prstGeom>
        </p:spPr>
      </p:pic>
      <p:pic>
        <p:nvPicPr>
          <p:cNvPr id="10" name="Picture 9" descr="therm.jpg"/>
          <p:cNvPicPr>
            <a:picLocks noChangeAspect="1"/>
          </p:cNvPicPr>
          <p:nvPr/>
        </p:nvPicPr>
        <p:blipFill>
          <a:blip r:embed="rId4" cstate="print"/>
          <a:stretch>
            <a:fillRect/>
          </a:stretch>
        </p:blipFill>
        <p:spPr>
          <a:xfrm rot="20817452">
            <a:off x="8371372" y="2777909"/>
            <a:ext cx="457200" cy="1308694"/>
          </a:xfrm>
          <a:prstGeom prst="rect">
            <a:avLst/>
          </a:prstGeom>
        </p:spPr>
      </p:pic>
      <p:pic>
        <p:nvPicPr>
          <p:cNvPr id="11" name="Picture 10" descr="stir.jpg"/>
          <p:cNvPicPr>
            <a:picLocks noChangeAspect="1"/>
          </p:cNvPicPr>
          <p:nvPr/>
        </p:nvPicPr>
        <p:blipFill>
          <a:blip r:embed="rId5" cstate="print"/>
          <a:stretch>
            <a:fillRect/>
          </a:stretch>
        </p:blipFill>
        <p:spPr>
          <a:xfrm>
            <a:off x="7162800" y="3962400"/>
            <a:ext cx="655200" cy="990600"/>
          </a:xfrm>
          <a:prstGeom prst="rect">
            <a:avLst/>
          </a:prstGeom>
        </p:spPr>
      </p:pic>
      <p:pic>
        <p:nvPicPr>
          <p:cNvPr id="13" name="Picture 12" descr="sugarcube.jpg"/>
          <p:cNvPicPr>
            <a:picLocks noChangeAspect="1"/>
          </p:cNvPicPr>
          <p:nvPr/>
        </p:nvPicPr>
        <p:blipFill>
          <a:blip r:embed="rId6" cstate="print"/>
          <a:stretch>
            <a:fillRect/>
          </a:stretch>
        </p:blipFill>
        <p:spPr>
          <a:xfrm rot="18975185">
            <a:off x="8482483" y="6238643"/>
            <a:ext cx="446466" cy="44646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6989</TotalTime>
  <Words>1536</Words>
  <Application>Microsoft Office PowerPoint</Application>
  <PresentationFormat>On-screen Show (4:3)</PresentationFormat>
  <Paragraphs>267</Paragraphs>
  <Slides>23</Slides>
  <Notes>18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Elementary Science</vt:lpstr>
      <vt:lpstr>SC.5.P.8.3</vt:lpstr>
      <vt:lpstr>Physical Properties of Matter </vt:lpstr>
      <vt:lpstr>Slide 4</vt:lpstr>
      <vt:lpstr>Slide 5</vt:lpstr>
      <vt:lpstr>3 – 2 – 1 Summary</vt:lpstr>
      <vt:lpstr>How can we separate mixtures? </vt:lpstr>
      <vt:lpstr>Slide 8</vt:lpstr>
      <vt:lpstr> Dissolving Rate</vt:lpstr>
      <vt:lpstr>Summary</vt:lpstr>
      <vt:lpstr>Guided Practice Work with your shoulder partner to answer each question</vt:lpstr>
      <vt:lpstr> “C” is the correct answer!</vt:lpstr>
      <vt:lpstr>Slide 13</vt:lpstr>
      <vt:lpstr> “D” is the correct answer!</vt:lpstr>
      <vt:lpstr>Slide 15</vt:lpstr>
      <vt:lpstr> “B” is the correct answer!</vt:lpstr>
      <vt:lpstr>Summary</vt:lpstr>
      <vt:lpstr>Check Your Understanding Record your answers. Check them at the end.</vt:lpstr>
      <vt:lpstr>Slide 19</vt:lpstr>
      <vt:lpstr>Slide 20</vt:lpstr>
      <vt:lpstr>Slide 21</vt:lpstr>
      <vt:lpstr>Check Your Answers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1821teacher</cp:lastModifiedBy>
  <cp:revision>393</cp:revision>
  <dcterms:created xsi:type="dcterms:W3CDTF">2009-01-20T16:21:40Z</dcterms:created>
  <dcterms:modified xsi:type="dcterms:W3CDTF">2013-12-06T15:56:09Z</dcterms:modified>
</cp:coreProperties>
</file>