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handoutMasterIdLst>
    <p:handoutMasterId r:id="rId28"/>
  </p:handoutMasterIdLst>
  <p:sldIdLst>
    <p:sldId id="266" r:id="rId2"/>
    <p:sldId id="359" r:id="rId3"/>
    <p:sldId id="391" r:id="rId4"/>
    <p:sldId id="416" r:id="rId5"/>
    <p:sldId id="417" r:id="rId6"/>
    <p:sldId id="419" r:id="rId7"/>
    <p:sldId id="424" r:id="rId8"/>
    <p:sldId id="421" r:id="rId9"/>
    <p:sldId id="420" r:id="rId10"/>
    <p:sldId id="422" r:id="rId11"/>
    <p:sldId id="423" r:id="rId12"/>
    <p:sldId id="395" r:id="rId13"/>
    <p:sldId id="400" r:id="rId14"/>
    <p:sldId id="401" r:id="rId15"/>
    <p:sldId id="402" r:id="rId16"/>
    <p:sldId id="408" r:id="rId17"/>
    <p:sldId id="403" r:id="rId18"/>
    <p:sldId id="409" r:id="rId19"/>
    <p:sldId id="410" r:id="rId20"/>
    <p:sldId id="411" r:id="rId21"/>
    <p:sldId id="412" r:id="rId22"/>
    <p:sldId id="413" r:id="rId23"/>
    <p:sldId id="414" r:id="rId24"/>
    <p:sldId id="415" r:id="rId25"/>
    <p:sldId id="406" r:id="rId2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CCFF99"/>
    <a:srgbClr val="009900"/>
    <a:srgbClr val="0000FF"/>
    <a:srgbClr val="FBFCC8"/>
    <a:srgbClr val="F6E998"/>
    <a:srgbClr val="996633"/>
    <a:srgbClr val="686E6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62" autoAdjust="0"/>
    <p:restoredTop sz="79052" autoAdjust="0"/>
  </p:normalViewPr>
  <p:slideViewPr>
    <p:cSldViewPr>
      <p:cViewPr varScale="1">
        <p:scale>
          <a:sx n="61" d="100"/>
          <a:sy n="61" d="100"/>
        </p:scale>
        <p:origin x="-139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CBD8E068-6AE3-4DDF-BD15-EDE9E3E2BB14}" type="datetimeFigureOut">
              <a:rPr lang="en-US"/>
              <a:pPr>
                <a:defRPr/>
              </a:pPr>
              <a:t>8/4/2011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E2CB6B1B-FC25-4C08-A8DA-C7B1E1FA41B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55D5FBAA-8CD7-48DA-966B-4136B8DB4709}" type="datetimeFigureOut">
              <a:rPr lang="en-US"/>
              <a:pPr>
                <a:defRPr/>
              </a:pPr>
              <a:t>8/4/2011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440F13EE-4DF7-4EEE-B5A5-D807D1A2B43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Benchmark Clarifications </a:t>
            </a:r>
          </a:p>
          <a:p>
            <a:r>
              <a:rPr lang="en-US" sz="1200" kern="1200" baseline="0" dirty="0" smtClean="0">
                <a:solidFill>
                  <a:schemeClr val="tx1"/>
                </a:solidFill>
                <a:latin typeface="+mn-lt"/>
                <a:ea typeface="+mn-ea"/>
                <a:cs typeface="+mn-cs"/>
              </a:rPr>
              <a:t>Students will describe how physical and/or chemical changes are affected by temperature. Students will describe the physical changes water undergoes as it is heated and/or cooled.  Students will describe how some familiar changes in materials result in other materials with different characteristics. </a:t>
            </a:r>
          </a:p>
          <a:p>
            <a:r>
              <a:rPr lang="en-US" sz="1200" b="1" kern="1200" baseline="0" dirty="0" smtClean="0">
                <a:solidFill>
                  <a:schemeClr val="tx1"/>
                </a:solidFill>
                <a:latin typeface="+mn-lt"/>
                <a:ea typeface="+mn-ea"/>
                <a:cs typeface="+mn-cs"/>
              </a:rPr>
              <a:t>Content Limits </a:t>
            </a:r>
          </a:p>
          <a:p>
            <a:r>
              <a:rPr lang="en-US" sz="1200" kern="1200" baseline="0" dirty="0" smtClean="0">
                <a:solidFill>
                  <a:schemeClr val="tx1"/>
                </a:solidFill>
                <a:latin typeface="+mn-lt"/>
                <a:ea typeface="+mn-ea"/>
                <a:cs typeface="+mn-cs"/>
              </a:rPr>
              <a:t>Items will NOT assess particle motion in changes of states of matter.</a:t>
            </a:r>
          </a:p>
          <a:p>
            <a:r>
              <a:rPr lang="en-US" sz="1200" b="1" kern="1200" baseline="0" dirty="0" smtClean="0">
                <a:solidFill>
                  <a:schemeClr val="tx1"/>
                </a:solidFill>
                <a:latin typeface="+mn-lt"/>
                <a:ea typeface="+mn-ea"/>
                <a:cs typeface="+mn-cs"/>
              </a:rPr>
              <a:t>Stimulus Attribute </a:t>
            </a:r>
          </a:p>
          <a:p>
            <a:r>
              <a:rPr lang="en-US" sz="1200" i="0" kern="1200" baseline="0" dirty="0" smtClean="0">
                <a:solidFill>
                  <a:schemeClr val="tx1"/>
                </a:solidFill>
                <a:latin typeface="+mn-lt"/>
                <a:ea typeface="+mn-ea"/>
                <a:cs typeface="+mn-cs"/>
              </a:rPr>
              <a:t>None specified</a:t>
            </a:r>
          </a:p>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25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physical changes and some examples</a:t>
            </a:r>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how water</a:t>
            </a:r>
            <a:r>
              <a:rPr lang="en-US" baseline="0" dirty="0" smtClean="0"/>
              <a:t> changes states(solid, liquid, gas) and that these changes are physical changes.</a:t>
            </a:r>
          </a:p>
          <a:p>
            <a:endParaRPr lang="en-US" baseline="0" dirty="0" smtClean="0"/>
          </a:p>
          <a:p>
            <a:r>
              <a:rPr lang="en-US" b="1" baseline="0" dirty="0" smtClean="0"/>
              <a:t>IMPORTANT:  </a:t>
            </a:r>
            <a:r>
              <a:rPr lang="en-US" baseline="0" dirty="0" smtClean="0"/>
              <a:t>Remember students </a:t>
            </a:r>
            <a:r>
              <a:rPr lang="en-US" b="1" baseline="0" dirty="0" smtClean="0"/>
              <a:t>won’t</a:t>
            </a:r>
            <a:r>
              <a:rPr lang="en-US" baseline="0" dirty="0" smtClean="0"/>
              <a:t> be tested on particle motion in changes of states of matter.</a:t>
            </a:r>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Circulate the room while</a:t>
            </a:r>
            <a:r>
              <a:rPr lang="en-US" baseline="0" dirty="0" smtClean="0"/>
              <a:t> they are discussing.  Listen for conversations about the physical changes you went over earlier as well as conversations about temperature.  If you cool water, it will change to a solid.  If you heat it up, it will change to a gas.</a:t>
            </a: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 over the answers after</a:t>
            </a:r>
            <a:r>
              <a:rPr lang="en-US" baseline="0" dirty="0" smtClean="0"/>
              <a:t> giving teams time.</a:t>
            </a:r>
          </a:p>
          <a:p>
            <a:endParaRPr lang="en-US" baseline="0" dirty="0" smtClean="0"/>
          </a:p>
          <a:p>
            <a:r>
              <a:rPr lang="en-US" dirty="0" smtClean="0"/>
              <a:t>Question 1 – melting</a:t>
            </a:r>
          </a:p>
          <a:p>
            <a:endParaRPr lang="en-US" dirty="0" smtClean="0"/>
          </a:p>
          <a:p>
            <a:r>
              <a:rPr lang="en-US" dirty="0" smtClean="0"/>
              <a:t>Question</a:t>
            </a:r>
            <a:r>
              <a:rPr lang="en-US" baseline="0" dirty="0" smtClean="0"/>
              <a:t> 2 – freezing</a:t>
            </a:r>
          </a:p>
          <a:p>
            <a:endParaRPr lang="en-US" baseline="0" dirty="0" smtClean="0"/>
          </a:p>
          <a:p>
            <a:r>
              <a:rPr lang="en-US" baseline="0" dirty="0" smtClean="0"/>
              <a:t>Question 3 – evaporate</a:t>
            </a:r>
          </a:p>
          <a:p>
            <a:endParaRPr lang="en-US" baseline="0" dirty="0" smtClean="0"/>
          </a:p>
          <a:p>
            <a:r>
              <a:rPr lang="en-US" baseline="0" dirty="0" smtClean="0"/>
              <a:t>Question 4 - condensation</a:t>
            </a:r>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chemical changes and some examples</a:t>
            </a:r>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9696DA4-BC2B-4F83-81FC-04F4300EDB93}" type="datetimeFigureOut">
              <a:rPr lang="en-US"/>
              <a:pPr>
                <a:defRPr/>
              </a:pPr>
              <a:t>8/4/2011</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F20476D9-3898-42DB-BCAA-732B5145AB2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134A472-1420-495A-BAEC-4D92DA48C058}" type="datetimeFigureOut">
              <a:rPr lang="en-US"/>
              <a:pPr>
                <a:defRPr/>
              </a:pPr>
              <a:t>8/4/2011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1E2CEC4-5A96-4407-942A-72231C7AE52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24BB183-4AB9-4A89-BDD7-BDB8404D032F}" type="datetimeFigureOut">
              <a:rPr lang="en-US"/>
              <a:pPr>
                <a:defRPr/>
              </a:pPr>
              <a:t>8/4/2011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A6867A8-6632-4D55-A8B5-6501D81870A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935163"/>
            <a:ext cx="4038600"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35163"/>
            <a:ext cx="4038600"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6056430D-FF18-407A-930F-746568F51867}" type="datetimeFigureOut">
              <a:rPr lang="en-US"/>
              <a:pPr>
                <a:defRPr/>
              </a:pPr>
              <a:t>8/4/2011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ED3BB70-731D-4062-BAE5-F74CEAF5A3B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935163"/>
            <a:ext cx="8229600" cy="4389437"/>
          </a:xfrm>
        </p:spPr>
        <p:txBody>
          <a:bodyPr/>
          <a:lstStyle/>
          <a:p>
            <a:pPr lvl="0"/>
            <a:endParaRPr lang="en-US" noProof="0"/>
          </a:p>
        </p:txBody>
      </p:sp>
      <p:sp>
        <p:nvSpPr>
          <p:cNvPr id="4" name="Date Placeholder 9"/>
          <p:cNvSpPr>
            <a:spLocks noGrp="1"/>
          </p:cNvSpPr>
          <p:nvPr>
            <p:ph type="dt" sz="half" idx="10"/>
          </p:nvPr>
        </p:nvSpPr>
        <p:spPr/>
        <p:txBody>
          <a:bodyPr/>
          <a:lstStyle>
            <a:lvl1pPr>
              <a:defRPr/>
            </a:lvl1pPr>
          </a:lstStyle>
          <a:p>
            <a:pPr>
              <a:defRPr/>
            </a:pPr>
            <a:fld id="{E8C7F030-BD93-460A-882E-0E8C68FCB0A5}" type="datetimeFigureOut">
              <a:rPr lang="en-US"/>
              <a:pPr>
                <a:defRPr/>
              </a:pPr>
              <a:t>8/4/2011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70A69AE-5AC8-44CB-A4AA-95EB98E5B4E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CC17B18-3413-43C0-84B4-BDF6D7470265}" type="datetimeFigureOut">
              <a:rPr lang="en-US"/>
              <a:pPr>
                <a:defRPr/>
              </a:pPr>
              <a:t>8/4/2011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0230D9C-7CE9-4557-9900-C18920AA5E9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F40ED4D-B525-4EDD-A0FA-F2C1AD1F6A23}" type="datetimeFigureOut">
              <a:rPr lang="en-US"/>
              <a:pPr>
                <a:defRPr/>
              </a:pPr>
              <a:t>8/4/2011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15595F-57C3-4880-BCB5-5DAFF4214BE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51EA952-3E3D-49F8-AD90-6070456C313D}" type="datetimeFigureOut">
              <a:rPr lang="en-US"/>
              <a:pPr>
                <a:defRPr/>
              </a:pPr>
              <a:t>8/4/2011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0459C2F-F126-44FE-B31F-21A8C4EADEC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A1D7989B-A590-4FC6-AD9F-228DD6EC92F4}" type="datetimeFigureOut">
              <a:rPr lang="en-US"/>
              <a:pPr>
                <a:defRPr/>
              </a:pPr>
              <a:t>8/4/2011</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F25FE8C9-471B-4BDE-8A96-75D59DE55F6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81C95CDE-A5D6-4B1D-9C1A-9C1230ACEF68}" type="datetimeFigureOut">
              <a:rPr lang="en-US"/>
              <a:pPr>
                <a:defRPr/>
              </a:pPr>
              <a:t>8/4/2011</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20D2DB78-D19E-4380-B7C7-1FE31EFE8CC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3D5A2F9-2611-45AD-B8C7-3D941AEB4917}" type="datetimeFigureOut">
              <a:rPr lang="en-US"/>
              <a:pPr>
                <a:defRPr/>
              </a:pPr>
              <a:t>8/4/2011</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6C79772-C0C0-4DAB-8D8F-C5CDEDA94E7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53ED742-1B5E-49EC-B26C-37BB3AF3A8F8}" type="datetimeFigureOut">
              <a:rPr lang="en-US"/>
              <a:pPr>
                <a:defRPr/>
              </a:pPr>
              <a:t>8/4/2011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FA09D3EF-840F-4611-9AE8-31A8A892718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960148C8-66BC-4FF3-AFC9-3D48150B6DDC}" type="datetimeFigureOut">
              <a:rPr lang="en-US"/>
              <a:pPr>
                <a:defRPr/>
              </a:pPr>
              <a:t>8/4/2011</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FC2E5AB-E5C7-4296-9C4B-23D0547BBE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FA0C22CC-5835-4554-97A1-C00CB03679B7}" type="datetimeFigureOut">
              <a:rPr lang="en-US"/>
              <a:pPr>
                <a:defRPr/>
              </a:pPr>
              <a:t>8/4/2011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4C2F10CC-0644-4E66-82A1-0C9BFA004F4A}"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98" r:id="rId1"/>
    <p:sldLayoutId id="2147483697" r:id="rId2"/>
    <p:sldLayoutId id="2147483699" r:id="rId3"/>
    <p:sldLayoutId id="2147483696" r:id="rId4"/>
    <p:sldLayoutId id="2147483695" r:id="rId5"/>
    <p:sldLayoutId id="2147483694" r:id="rId6"/>
    <p:sldLayoutId id="2147483693" r:id="rId7"/>
    <p:sldLayoutId id="2147483692" r:id="rId8"/>
    <p:sldLayoutId id="2147483700" r:id="rId9"/>
    <p:sldLayoutId id="2147483691" r:id="rId10"/>
    <p:sldLayoutId id="2147483690" r:id="rId11"/>
    <p:sldLayoutId id="2147483689" r:id="rId12"/>
    <p:sldLayoutId id="2147483688" r:id="rId13"/>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33.jpeg"/><Relationship Id="rId3" Type="http://schemas.openxmlformats.org/officeDocument/2006/relationships/image" Target="../media/image24.jpeg"/><Relationship Id="rId7" Type="http://schemas.openxmlformats.org/officeDocument/2006/relationships/image" Target="../media/image32.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1.jpeg"/><Relationship Id="rId5" Type="http://schemas.openxmlformats.org/officeDocument/2006/relationships/image" Target="../media/image30.jpeg"/><Relationship Id="rId4" Type="http://schemas.openxmlformats.org/officeDocument/2006/relationships/image" Target="../media/image29.jpeg"/></Relationships>
</file>

<file path=ppt/slides/_rels/slide11.xml.rels><?xml version="1.0" encoding="UTF-8" standalone="yes"?>
<Relationships xmlns="http://schemas.openxmlformats.org/package/2006/relationships"><Relationship Id="rId8" Type="http://schemas.openxmlformats.org/officeDocument/2006/relationships/image" Target="../media/image39.jpeg"/><Relationship Id="rId3" Type="http://schemas.openxmlformats.org/officeDocument/2006/relationships/image" Target="../media/image34.jpeg"/><Relationship Id="rId7" Type="http://schemas.openxmlformats.org/officeDocument/2006/relationships/image" Target="../media/image38.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37.jpeg"/><Relationship Id="rId5" Type="http://schemas.openxmlformats.org/officeDocument/2006/relationships/image" Target="../media/image36.jpeg"/><Relationship Id="rId10" Type="http://schemas.openxmlformats.org/officeDocument/2006/relationships/image" Target="../media/image41.jpeg"/><Relationship Id="rId4" Type="http://schemas.openxmlformats.org/officeDocument/2006/relationships/image" Target="../media/image35.jpeg"/><Relationship Id="rId9" Type="http://schemas.openxmlformats.org/officeDocument/2006/relationships/image" Target="../media/image40.jpeg"/></Relationships>
</file>

<file path=ppt/slides/_rels/slide12.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hyperlink" Target="http://images.google.com/imgres?imgurl=http://www.clipartpal.com/_thumbs/pd/education/good_job_green_ribbon_T.png&amp;imgrefurl=http://www.clipartpal.com/clipart_pd/education/school1.html&amp;usg=__ARc8VXdzYSFZ7ngd_aAs7GyfQG0=&amp;h=437&amp;w=307&amp;sz=52&amp;hl=en&amp;start=45&amp;um=1&amp;itbs=1&amp;tbnid=rsP2ZNjtllcXHM:&amp;tbnh=126&amp;tbnw=89&amp;prev=/images?q=good+job+sign&amp;tbnid=I2wdKZsMarjO8M:&amp;ndsp=20&amp;hl=en&amp;sa=N&amp;start=40&amp;tbnh=0&amp;tbnw=0&amp;um=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images.google.com/imgres?imgurl=http://www.clipartpal.com/_thumbs/pd/education/good_job_green_ribbon_T.png&amp;imgrefurl=http://www.clipartpal.com/clipart_pd/education/school1.html&amp;usg=__ARc8VXdzYSFZ7ngd_aAs7GyfQG0=&amp;h=437&amp;w=307&amp;sz=52&amp;hl=en&amp;start=45&amp;um=1&amp;itbs=1&amp;tbnid=rsP2ZNjtllcXHM:&amp;tbnh=126&amp;tbnw=89&amp;prev=/images?q=good+job+sign&amp;tbnid=I2wdKZsMarjO8M:&amp;ndsp=20&amp;hl=en&amp;sa=N&amp;start=40&amp;tbnh=0&amp;tbnw=0&amp;um=1"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images.google.com/imgres?imgurl=http://www.clipartpal.com/_thumbs/pd/education/good_job_green_ribbon_T.png&amp;imgrefurl=http://www.clipartpal.com/clipart_pd/education/school1.html&amp;usg=__ARc8VXdzYSFZ7ngd_aAs7GyfQG0=&amp;h=437&amp;w=307&amp;sz=52&amp;hl=en&amp;start=45&amp;um=1&amp;itbs=1&amp;tbnid=rsP2ZNjtllcXHM:&amp;tbnh=126&amp;tbnw=89&amp;prev=/images?q=good+job+sign&amp;tbnid=I2wdKZsMarjO8M:&amp;ndsp=20&amp;hl=en&amp;sa=N&amp;start=40&amp;tbnh=0&amp;tbnw=0&amp;um=1"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3.jpeg"/></Relationships>
</file>

<file path=ppt/slides/_rels/slide19.x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27.jpeg"/><Relationship Id="rId3" Type="http://schemas.openxmlformats.org/officeDocument/2006/relationships/image" Target="../media/image22.jpeg"/><Relationship Id="rId7" Type="http://schemas.openxmlformats.org/officeDocument/2006/relationships/image" Target="../media/image26.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jpeg"/><Relationship Id="rId9" Type="http://schemas.openxmlformats.org/officeDocument/2006/relationships/image" Target="../media/image2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14400" y="1295400"/>
            <a:ext cx="7580376" cy="762000"/>
          </a:xfrm>
        </p:spPr>
        <p:txBody>
          <a:bodyPr>
            <a:normAutofit fontScale="90000"/>
          </a:bodyPr>
          <a:lstStyle/>
          <a:p>
            <a:pPr algn="just" eaLnBrk="1" fontAlgn="auto" hangingPunct="1">
              <a:spcAft>
                <a:spcPts val="0"/>
              </a:spcAft>
              <a:defRPr/>
            </a:pPr>
            <a:r>
              <a:rPr lang="en-US" dirty="0" smtClean="0"/>
              <a:t>Elementary Science</a:t>
            </a:r>
            <a:endParaRPr lang="en-US" dirty="0"/>
          </a:p>
        </p:txBody>
      </p:sp>
      <p:sp>
        <p:nvSpPr>
          <p:cNvPr id="17410" name="Content Placeholder 5"/>
          <p:cNvSpPr>
            <a:spLocks noGrp="1"/>
          </p:cNvSpPr>
          <p:nvPr>
            <p:ph type="subTitle" idx="1"/>
          </p:nvPr>
        </p:nvSpPr>
        <p:spPr>
          <a:xfrm>
            <a:off x="3657600" y="2819400"/>
            <a:ext cx="4724400" cy="1114425"/>
          </a:xfrm>
        </p:spPr>
        <p:txBody>
          <a:bodyPr/>
          <a:lstStyle/>
          <a:p>
            <a:pPr marR="0" algn="l" eaLnBrk="1" hangingPunct="1"/>
            <a:r>
              <a:rPr lang="en-US" sz="3600" b="1" dirty="0" smtClean="0"/>
              <a:t>Science Focus Lesson</a:t>
            </a:r>
          </a:p>
          <a:p>
            <a:pPr marR="0" algn="l" eaLnBrk="1" hangingPunct="1"/>
            <a:r>
              <a:rPr lang="en-US" sz="3600" dirty="0" smtClean="0"/>
              <a:t>SC.5.P.9.1</a:t>
            </a:r>
          </a:p>
          <a:p>
            <a:pPr marR="0" algn="l" eaLnBrk="1" hangingPunct="1"/>
            <a:r>
              <a:rPr lang="en-US" sz="3400" b="1" dirty="0" smtClean="0"/>
              <a:t>Physical </a:t>
            </a:r>
            <a:r>
              <a:rPr lang="en-US" sz="3400" b="1" dirty="0" smtClean="0"/>
              <a:t>/Chemical </a:t>
            </a:r>
            <a:r>
              <a:rPr lang="en-US" sz="3400" b="1" dirty="0" smtClean="0"/>
              <a:t>Changes</a:t>
            </a:r>
            <a:endParaRPr lang="en-US" sz="3600" b="1" dirty="0" smtClean="0"/>
          </a:p>
        </p:txBody>
      </p:sp>
      <p:pic>
        <p:nvPicPr>
          <p:cNvPr id="17411" name="Picture 6" descr="magnifying.jpg"/>
          <p:cNvPicPr>
            <a:picLocks noChangeAspect="1"/>
          </p:cNvPicPr>
          <p:nvPr/>
        </p:nvPicPr>
        <p:blipFill>
          <a:blip r:embed="rId3" cstate="print"/>
          <a:srcRect/>
          <a:stretch>
            <a:fillRect/>
          </a:stretch>
        </p:blipFill>
        <p:spPr bwMode="auto">
          <a:xfrm>
            <a:off x="762000" y="2322513"/>
            <a:ext cx="2590800" cy="3579812"/>
          </a:xfrm>
          <a:prstGeom prst="rect">
            <a:avLst/>
          </a:prstGeom>
          <a:noFill/>
          <a:ln w="9525">
            <a:noFill/>
            <a:miter lim="800000"/>
            <a:headEnd/>
            <a:tailEnd/>
          </a:ln>
        </p:spPr>
      </p:pic>
      <p:sp>
        <p:nvSpPr>
          <p:cNvPr id="6" name="TextBox 5"/>
          <p:cNvSpPr txBox="1"/>
          <p:nvPr/>
        </p:nvSpPr>
        <p:spPr>
          <a:xfrm>
            <a:off x="3733800" y="5715000"/>
            <a:ext cx="4572000" cy="369332"/>
          </a:xfrm>
          <a:prstGeom prst="rect">
            <a:avLst/>
          </a:prstGeom>
          <a:noFill/>
        </p:spPr>
        <p:txBody>
          <a:bodyPr wrap="square" rtlCol="0">
            <a:spAutoFit/>
          </a:bodyPr>
          <a:lstStyle/>
          <a:p>
            <a:r>
              <a:rPr lang="en-US" dirty="0" smtClean="0"/>
              <a:t>Polk County Public Schools</a:t>
            </a:r>
          </a:p>
        </p:txBody>
      </p:sp>
      <p:pic>
        <p:nvPicPr>
          <p:cNvPr id="8" name="Picture 7" descr="(adv print) 2005PCSBLogo_color.png"/>
          <p:cNvPicPr>
            <a:picLocks noChangeAspect="1"/>
          </p:cNvPicPr>
          <p:nvPr/>
        </p:nvPicPr>
        <p:blipFill>
          <a:blip r:embed="rId4" cstate="print"/>
          <a:stretch>
            <a:fillRect/>
          </a:stretch>
        </p:blipFill>
        <p:spPr>
          <a:xfrm>
            <a:off x="7162800" y="4800600"/>
            <a:ext cx="1371600" cy="1371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a:solidFill>
            <a:srgbClr val="CCFF99"/>
          </a:solidFill>
          <a:ln/>
        </p:spPr>
        <p:style>
          <a:lnRef idx="2">
            <a:schemeClr val="accent1"/>
          </a:lnRef>
          <a:fillRef idx="1">
            <a:schemeClr val="lt1"/>
          </a:fillRef>
          <a:effectRef idx="0">
            <a:schemeClr val="accent1"/>
          </a:effectRef>
          <a:fontRef idx="minor">
            <a:schemeClr val="dk1"/>
          </a:fontRef>
        </p:style>
        <p:txBody>
          <a:bodyPr/>
          <a:lstStyle/>
          <a:p>
            <a:pPr algn="ctr"/>
            <a: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Clues to Chemical Changes</a:t>
            </a:r>
            <a:endPar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152400" y="990600"/>
            <a:ext cx="8839200" cy="5867399"/>
          </a:xfrm>
        </p:spPr>
        <p:style>
          <a:lnRef idx="2">
            <a:schemeClr val="accent2"/>
          </a:lnRef>
          <a:fillRef idx="1">
            <a:schemeClr val="lt1"/>
          </a:fillRef>
          <a:effectRef idx="0">
            <a:schemeClr val="accent2"/>
          </a:effectRef>
          <a:fontRef idx="minor">
            <a:schemeClr val="dk1"/>
          </a:fontRef>
        </p:style>
        <p:txBody>
          <a:bodyPr/>
          <a:lstStyle/>
          <a:p>
            <a:pPr lvl="1">
              <a:buNone/>
            </a:pPr>
            <a:endParaRPr lang="en-US" b="1" dirty="0" smtClean="0">
              <a:solidFill>
                <a:schemeClr val="tx1"/>
              </a:solidFill>
            </a:endParaRPr>
          </a:p>
          <a:p>
            <a:pPr lvl="1">
              <a:buNone/>
            </a:pPr>
            <a:endParaRPr lang="en-US" b="1" dirty="0" smtClean="0">
              <a:solidFill>
                <a:schemeClr val="tx1"/>
              </a:solidFill>
            </a:endParaRPr>
          </a:p>
          <a:p>
            <a:pPr lvl="1">
              <a:buNone/>
            </a:pPr>
            <a:endParaRPr lang="en-US" b="1" dirty="0" smtClean="0">
              <a:solidFill>
                <a:schemeClr val="tx1"/>
              </a:solidFill>
            </a:endParaRPr>
          </a:p>
        </p:txBody>
      </p:sp>
      <p:sp>
        <p:nvSpPr>
          <p:cNvPr id="23" name="Rectangle 22"/>
          <p:cNvSpPr/>
          <p:nvPr/>
        </p:nvSpPr>
        <p:spPr>
          <a:xfrm>
            <a:off x="4495800" y="4114800"/>
            <a:ext cx="20574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0" name="Table 9"/>
          <p:cNvGraphicFramePr>
            <a:graphicFrameLocks noGrp="1"/>
          </p:cNvGraphicFramePr>
          <p:nvPr/>
        </p:nvGraphicFramePr>
        <p:xfrm>
          <a:off x="1524000" y="1397000"/>
          <a:ext cx="6096000" cy="5061132"/>
        </p:xfrm>
        <a:graphic>
          <a:graphicData uri="http://schemas.openxmlformats.org/drawingml/2006/table">
            <a:tbl>
              <a:tblPr firstRow="1" bandRow="1">
                <a:tableStyleId>{5C22544A-7EE6-4342-B048-85BDC9FD1C3A}</a:tableStyleId>
              </a:tblPr>
              <a:tblGrid>
                <a:gridCol w="2032000"/>
                <a:gridCol w="2032000"/>
                <a:gridCol w="2032000"/>
              </a:tblGrid>
              <a:tr h="518886">
                <a:tc>
                  <a:txBody>
                    <a:bodyPr/>
                    <a:lstStyle/>
                    <a:p>
                      <a:r>
                        <a:rPr lang="en-US" sz="2400" dirty="0" smtClean="0"/>
                        <a:t>Clue</a:t>
                      </a:r>
                      <a:endParaRPr lang="en-US" sz="2400" dirty="0"/>
                    </a:p>
                  </a:txBody>
                  <a:tcPr/>
                </a:tc>
                <a:tc>
                  <a:txBody>
                    <a:bodyPr/>
                    <a:lstStyle/>
                    <a:p>
                      <a:r>
                        <a:rPr lang="en-US" sz="2400" dirty="0" smtClean="0"/>
                        <a:t>Example</a:t>
                      </a:r>
                      <a:endParaRPr lang="en-US" sz="2400" dirty="0"/>
                    </a:p>
                  </a:txBody>
                  <a:tcPr/>
                </a:tc>
                <a:tc>
                  <a:txBody>
                    <a:bodyPr/>
                    <a:lstStyle/>
                    <a:p>
                      <a:r>
                        <a:rPr lang="en-US" sz="2400" dirty="0" smtClean="0"/>
                        <a:t>Description</a:t>
                      </a:r>
                      <a:endParaRPr lang="en-US" sz="2400" dirty="0"/>
                    </a:p>
                  </a:txBody>
                  <a:tcPr/>
                </a:tc>
              </a:tr>
              <a:tr h="518886">
                <a:tc>
                  <a:txBody>
                    <a:bodyPr/>
                    <a:lstStyle/>
                    <a:p>
                      <a:r>
                        <a:rPr lang="en-US" dirty="0" smtClean="0"/>
                        <a:t>Color Change</a:t>
                      </a:r>
                      <a:endParaRPr lang="en-US" dirty="0"/>
                    </a:p>
                  </a:txBody>
                  <a:tcPr/>
                </a:tc>
                <a:tc>
                  <a:txBody>
                    <a:bodyPr/>
                    <a:lstStyle/>
                    <a:p>
                      <a:r>
                        <a:rPr lang="en-US" dirty="0" smtClean="0"/>
                        <a:t>Bread dough baking</a:t>
                      </a:r>
                      <a:endParaRPr lang="en-US" dirty="0"/>
                    </a:p>
                  </a:txBody>
                  <a:tcPr/>
                </a:tc>
                <a:tc>
                  <a:txBody>
                    <a:bodyPr/>
                    <a:lstStyle/>
                    <a:p>
                      <a:r>
                        <a:rPr lang="en-US" dirty="0" smtClean="0"/>
                        <a:t>Changes from white to brown</a:t>
                      </a:r>
                      <a:endParaRPr lang="en-US" dirty="0"/>
                    </a:p>
                  </a:txBody>
                  <a:tcPr/>
                </a:tc>
              </a:tr>
              <a:tr h="518886">
                <a:tc>
                  <a:txBody>
                    <a:bodyPr/>
                    <a:lstStyle/>
                    <a:p>
                      <a:r>
                        <a:rPr lang="en-US" dirty="0" smtClean="0"/>
                        <a:t>Smell</a:t>
                      </a:r>
                      <a:endParaRPr lang="en-US" dirty="0"/>
                    </a:p>
                  </a:txBody>
                  <a:tcPr/>
                </a:tc>
                <a:tc>
                  <a:txBody>
                    <a:bodyPr/>
                    <a:lstStyle/>
                    <a:p>
                      <a:r>
                        <a:rPr lang="en-US" dirty="0" smtClean="0"/>
                        <a:t>Decaying</a:t>
                      </a:r>
                      <a:r>
                        <a:rPr lang="en-US" baseline="0" dirty="0" smtClean="0"/>
                        <a:t> plants and animals</a:t>
                      </a:r>
                      <a:endParaRPr lang="en-US" dirty="0"/>
                    </a:p>
                  </a:txBody>
                  <a:tcPr/>
                </a:tc>
                <a:tc>
                  <a:txBody>
                    <a:bodyPr/>
                    <a:lstStyle/>
                    <a:p>
                      <a:r>
                        <a:rPr lang="en-US" dirty="0" smtClean="0"/>
                        <a:t>Gives off a terrible smell</a:t>
                      </a:r>
                      <a:endParaRPr lang="en-US" dirty="0"/>
                    </a:p>
                  </a:txBody>
                  <a:tcPr/>
                </a:tc>
              </a:tr>
              <a:tr h="518886">
                <a:tc>
                  <a:txBody>
                    <a:bodyPr/>
                    <a:lstStyle/>
                    <a:p>
                      <a:r>
                        <a:rPr lang="en-US" dirty="0" smtClean="0"/>
                        <a:t>New Physical Property</a:t>
                      </a:r>
                      <a:endParaRPr lang="en-US" dirty="0"/>
                    </a:p>
                  </a:txBody>
                  <a:tcPr/>
                </a:tc>
                <a:tc>
                  <a:txBody>
                    <a:bodyPr/>
                    <a:lstStyle/>
                    <a:p>
                      <a:r>
                        <a:rPr lang="en-US" dirty="0" smtClean="0"/>
                        <a:t>Iron rusting</a:t>
                      </a:r>
                      <a:endParaRPr lang="en-US" dirty="0"/>
                    </a:p>
                  </a:txBody>
                  <a:tcPr/>
                </a:tc>
                <a:tc>
                  <a:txBody>
                    <a:bodyPr/>
                    <a:lstStyle/>
                    <a:p>
                      <a:r>
                        <a:rPr lang="en-US" dirty="0" smtClean="0"/>
                        <a:t>Changes from hard and</a:t>
                      </a:r>
                      <a:r>
                        <a:rPr lang="en-US" baseline="0" dirty="0" smtClean="0"/>
                        <a:t> silvery to brittle and reddish brown</a:t>
                      </a:r>
                      <a:endParaRPr lang="en-US" dirty="0"/>
                    </a:p>
                  </a:txBody>
                  <a:tcPr/>
                </a:tc>
              </a:tr>
              <a:tr h="518886">
                <a:tc>
                  <a:txBody>
                    <a:bodyPr/>
                    <a:lstStyle/>
                    <a:p>
                      <a:r>
                        <a:rPr lang="en-US" dirty="0" smtClean="0"/>
                        <a:t>Substance given off</a:t>
                      </a:r>
                      <a:endParaRPr lang="en-US" dirty="0"/>
                    </a:p>
                  </a:txBody>
                  <a:tcPr/>
                </a:tc>
                <a:tc>
                  <a:txBody>
                    <a:bodyPr/>
                    <a:lstStyle/>
                    <a:p>
                      <a:r>
                        <a:rPr lang="en-US" dirty="0" smtClean="0"/>
                        <a:t>Wood burning</a:t>
                      </a:r>
                      <a:endParaRPr lang="en-US" dirty="0"/>
                    </a:p>
                  </a:txBody>
                  <a:tcPr/>
                </a:tc>
                <a:tc>
                  <a:txBody>
                    <a:bodyPr/>
                    <a:lstStyle/>
                    <a:p>
                      <a:r>
                        <a:rPr lang="en-US" dirty="0" smtClean="0"/>
                        <a:t>Smoke is released into the air</a:t>
                      </a:r>
                      <a:endParaRPr lang="en-US" dirty="0"/>
                    </a:p>
                  </a:txBody>
                  <a:tcPr/>
                </a:tc>
              </a:tr>
              <a:tr h="518886">
                <a:tc>
                  <a:txBody>
                    <a:bodyPr/>
                    <a:lstStyle/>
                    <a:p>
                      <a:r>
                        <a:rPr lang="en-US" dirty="0" smtClean="0"/>
                        <a:t>Heat given off</a:t>
                      </a:r>
                      <a:endParaRPr lang="en-US" dirty="0"/>
                    </a:p>
                  </a:txBody>
                  <a:tcPr/>
                </a:tc>
                <a:tc>
                  <a:txBody>
                    <a:bodyPr/>
                    <a:lstStyle/>
                    <a:p>
                      <a:r>
                        <a:rPr lang="en-US" dirty="0" smtClean="0"/>
                        <a:t>Sulfur burning</a:t>
                      </a:r>
                      <a:endParaRPr lang="en-US" dirty="0"/>
                    </a:p>
                  </a:txBody>
                  <a:tcPr/>
                </a:tc>
                <a:tc>
                  <a:txBody>
                    <a:bodyPr/>
                    <a:lstStyle/>
                    <a:p>
                      <a:r>
                        <a:rPr lang="en-US" dirty="0" smtClean="0"/>
                        <a:t>Fire is hot</a:t>
                      </a:r>
                      <a:endParaRPr lang="en-US" dirty="0"/>
                    </a:p>
                  </a:txBody>
                  <a:tcPr/>
                </a:tc>
              </a:tr>
              <a:tr h="518886">
                <a:tc>
                  <a:txBody>
                    <a:bodyPr/>
                    <a:lstStyle/>
                    <a:p>
                      <a:r>
                        <a:rPr lang="en-US" dirty="0" smtClean="0"/>
                        <a:t>Bubbles Formed</a:t>
                      </a:r>
                      <a:endParaRPr lang="en-US" dirty="0"/>
                    </a:p>
                  </a:txBody>
                  <a:tcPr/>
                </a:tc>
                <a:tc>
                  <a:txBody>
                    <a:bodyPr/>
                    <a:lstStyle/>
                    <a:p>
                      <a:r>
                        <a:rPr lang="en-US" dirty="0" smtClean="0"/>
                        <a:t>Baking soda and vinegar</a:t>
                      </a:r>
                      <a:endParaRPr lang="en-US" dirty="0"/>
                    </a:p>
                  </a:txBody>
                  <a:tcPr/>
                </a:tc>
                <a:tc>
                  <a:txBody>
                    <a:bodyPr/>
                    <a:lstStyle/>
                    <a:p>
                      <a:r>
                        <a:rPr lang="en-US" dirty="0" smtClean="0"/>
                        <a:t>Bubbles are formed when mixed</a:t>
                      </a:r>
                      <a:endParaRPr lang="en-US" dirty="0"/>
                    </a:p>
                  </a:txBody>
                  <a:tcPr/>
                </a:tc>
              </a:tr>
            </a:tbl>
          </a:graphicData>
        </a:graphic>
      </p:graphicFrame>
      <p:pic>
        <p:nvPicPr>
          <p:cNvPr id="11" name="Picture 10" descr="bread.jpg"/>
          <p:cNvPicPr>
            <a:picLocks noChangeAspect="1"/>
          </p:cNvPicPr>
          <p:nvPr/>
        </p:nvPicPr>
        <p:blipFill>
          <a:blip r:embed="rId3" cstate="print"/>
          <a:stretch>
            <a:fillRect/>
          </a:stretch>
        </p:blipFill>
        <p:spPr>
          <a:xfrm rot="20829770">
            <a:off x="246436" y="1064793"/>
            <a:ext cx="1228725" cy="1084485"/>
          </a:xfrm>
          <a:prstGeom prst="rect">
            <a:avLst/>
          </a:prstGeom>
        </p:spPr>
      </p:pic>
      <p:pic>
        <p:nvPicPr>
          <p:cNvPr id="14" name="Picture 13" descr="iron.jpg"/>
          <p:cNvPicPr>
            <a:picLocks noChangeAspect="1"/>
          </p:cNvPicPr>
          <p:nvPr/>
        </p:nvPicPr>
        <p:blipFill>
          <a:blip r:embed="rId4" cstate="print"/>
          <a:stretch>
            <a:fillRect/>
          </a:stretch>
        </p:blipFill>
        <p:spPr>
          <a:xfrm rot="635652">
            <a:off x="7706154" y="3163358"/>
            <a:ext cx="1352550" cy="1053282"/>
          </a:xfrm>
          <a:prstGeom prst="rect">
            <a:avLst/>
          </a:prstGeom>
        </p:spPr>
      </p:pic>
      <p:pic>
        <p:nvPicPr>
          <p:cNvPr id="15" name="Picture 14" descr="woodburning.jpg"/>
          <p:cNvPicPr>
            <a:picLocks noChangeAspect="1"/>
          </p:cNvPicPr>
          <p:nvPr/>
        </p:nvPicPr>
        <p:blipFill>
          <a:blip r:embed="rId5" cstate="print"/>
          <a:stretch>
            <a:fillRect/>
          </a:stretch>
        </p:blipFill>
        <p:spPr>
          <a:xfrm rot="20827688">
            <a:off x="103579" y="3098379"/>
            <a:ext cx="1257300" cy="1071743"/>
          </a:xfrm>
          <a:prstGeom prst="rect">
            <a:avLst/>
          </a:prstGeom>
        </p:spPr>
      </p:pic>
      <p:pic>
        <p:nvPicPr>
          <p:cNvPr id="16" name="Picture 15" descr="sulfur.jpg"/>
          <p:cNvPicPr>
            <a:picLocks noChangeAspect="1"/>
          </p:cNvPicPr>
          <p:nvPr/>
        </p:nvPicPr>
        <p:blipFill>
          <a:blip r:embed="rId6" cstate="print"/>
          <a:stretch>
            <a:fillRect/>
          </a:stretch>
        </p:blipFill>
        <p:spPr>
          <a:xfrm rot="1017099">
            <a:off x="7454312" y="5341449"/>
            <a:ext cx="1266825" cy="1143032"/>
          </a:xfrm>
          <a:prstGeom prst="rect">
            <a:avLst/>
          </a:prstGeom>
        </p:spPr>
      </p:pic>
      <p:pic>
        <p:nvPicPr>
          <p:cNvPr id="17" name="Picture 16" descr="bubbles.jpg"/>
          <p:cNvPicPr>
            <a:picLocks noChangeAspect="1"/>
          </p:cNvPicPr>
          <p:nvPr/>
        </p:nvPicPr>
        <p:blipFill>
          <a:blip r:embed="rId7" cstate="print"/>
          <a:stretch>
            <a:fillRect/>
          </a:stretch>
        </p:blipFill>
        <p:spPr>
          <a:xfrm rot="20939210">
            <a:off x="325660" y="5443181"/>
            <a:ext cx="1252659" cy="1136905"/>
          </a:xfrm>
          <a:prstGeom prst="rect">
            <a:avLst/>
          </a:prstGeom>
        </p:spPr>
      </p:pic>
      <p:pic>
        <p:nvPicPr>
          <p:cNvPr id="18" name="Picture 17" descr="plants.jpg"/>
          <p:cNvPicPr>
            <a:picLocks noChangeAspect="1"/>
          </p:cNvPicPr>
          <p:nvPr/>
        </p:nvPicPr>
        <p:blipFill>
          <a:blip r:embed="rId8" cstate="print"/>
          <a:stretch>
            <a:fillRect/>
          </a:stretch>
        </p:blipFill>
        <p:spPr>
          <a:xfrm rot="740825">
            <a:off x="7605267" y="1065206"/>
            <a:ext cx="1238250" cy="1071251"/>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a:solidFill>
            <a:srgbClr val="CCFF99"/>
          </a:solidFill>
          <a:ln/>
        </p:spPr>
        <p:style>
          <a:lnRef idx="2">
            <a:schemeClr val="accent1"/>
          </a:lnRef>
          <a:fillRef idx="1">
            <a:schemeClr val="lt1"/>
          </a:fillRef>
          <a:effectRef idx="0">
            <a:schemeClr val="accent1"/>
          </a:effectRef>
          <a:fontRef idx="minor">
            <a:schemeClr val="dk1"/>
          </a:fontRef>
        </p:style>
        <p:txBody>
          <a:bodyPr/>
          <a:lstStyle/>
          <a:p>
            <a:pPr algn="ct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Temperature and Chemical Changes</a:t>
            </a:r>
            <a:endPar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0" y="990601"/>
            <a:ext cx="9144000" cy="5867399"/>
          </a:xfrm>
        </p:spPr>
        <p:style>
          <a:lnRef idx="2">
            <a:schemeClr val="accent2"/>
          </a:lnRef>
          <a:fillRef idx="1">
            <a:schemeClr val="lt1"/>
          </a:fillRef>
          <a:effectRef idx="0">
            <a:schemeClr val="accent2"/>
          </a:effectRef>
          <a:fontRef idx="minor">
            <a:schemeClr val="dk1"/>
          </a:fontRef>
        </p:style>
        <p:txBody>
          <a:bodyPr/>
          <a:lstStyle/>
          <a:p>
            <a:pPr lvl="1">
              <a:buNone/>
            </a:pPr>
            <a:endParaRPr lang="en-US" b="1" dirty="0" smtClean="0">
              <a:solidFill>
                <a:schemeClr val="tx1"/>
              </a:solidFill>
            </a:endParaRPr>
          </a:p>
          <a:p>
            <a:pPr lvl="1">
              <a:buNone/>
            </a:pPr>
            <a:r>
              <a:rPr lang="en-US" b="1" dirty="0" smtClean="0">
                <a:solidFill>
                  <a:srgbClr val="FF0000"/>
                </a:solidFill>
              </a:rPr>
              <a:t>    Chemical changes </a:t>
            </a:r>
            <a:r>
              <a:rPr lang="en-US" b="1" dirty="0" smtClean="0">
                <a:solidFill>
                  <a:schemeClr val="tx1"/>
                </a:solidFill>
              </a:rPr>
              <a:t>are also affected by </a:t>
            </a:r>
            <a:r>
              <a:rPr lang="en-US" b="1" dirty="0" smtClean="0">
                <a:solidFill>
                  <a:srgbClr val="FF0000"/>
                </a:solidFill>
              </a:rPr>
              <a:t>temperature </a:t>
            </a:r>
            <a:r>
              <a:rPr lang="en-US" b="1" dirty="0" smtClean="0">
                <a:solidFill>
                  <a:schemeClr val="tx1"/>
                </a:solidFill>
              </a:rPr>
              <a:t>.  Remember that </a:t>
            </a:r>
            <a:r>
              <a:rPr lang="en-US" b="1" dirty="0" smtClean="0">
                <a:solidFill>
                  <a:srgbClr val="FF0000"/>
                </a:solidFill>
              </a:rPr>
              <a:t>temperature </a:t>
            </a:r>
            <a:r>
              <a:rPr lang="en-US" b="1" dirty="0" smtClean="0">
                <a:solidFill>
                  <a:schemeClr val="tx1"/>
                </a:solidFill>
              </a:rPr>
              <a:t>is the measure of heat or energy in an object.</a:t>
            </a:r>
          </a:p>
          <a:p>
            <a:pPr lvl="1">
              <a:buNone/>
            </a:pPr>
            <a:endParaRPr lang="en-US" b="1" dirty="0" smtClean="0">
              <a:solidFill>
                <a:schemeClr val="tx1"/>
              </a:solidFill>
            </a:endParaRPr>
          </a:p>
          <a:p>
            <a:pPr lvl="1">
              <a:buNone/>
            </a:pPr>
            <a:r>
              <a:rPr lang="en-US" b="1" dirty="0" smtClean="0">
                <a:solidFill>
                  <a:schemeClr val="tx1"/>
                </a:solidFill>
              </a:rPr>
              <a:t>If a </a:t>
            </a:r>
            <a:r>
              <a:rPr lang="en-US" b="1" dirty="0" smtClean="0">
                <a:solidFill>
                  <a:srgbClr val="FF0000"/>
                </a:solidFill>
              </a:rPr>
              <a:t>chemical change </a:t>
            </a:r>
            <a:r>
              <a:rPr lang="en-US" b="1" dirty="0" smtClean="0">
                <a:solidFill>
                  <a:schemeClr val="tx1"/>
                </a:solidFill>
              </a:rPr>
              <a:t>has more heat or energy(a higher temperature), it is more likely that the reaction will happen.  More heat or energy will also allow for a faster reaction in most </a:t>
            </a:r>
            <a:r>
              <a:rPr lang="en-US" b="1" dirty="0" smtClean="0">
                <a:solidFill>
                  <a:srgbClr val="FF0000"/>
                </a:solidFill>
              </a:rPr>
              <a:t>chemical changes</a:t>
            </a:r>
            <a:r>
              <a:rPr lang="en-US" b="1" dirty="0" smtClean="0">
                <a:solidFill>
                  <a:schemeClr val="tx1"/>
                </a:solidFill>
              </a:rPr>
              <a:t>.  Heat will make the particles in matter move more quickly which helps make a better reaction and reaction time.</a:t>
            </a:r>
          </a:p>
        </p:txBody>
      </p:sp>
      <p:sp>
        <p:nvSpPr>
          <p:cNvPr id="23" name="Rectangle 22"/>
          <p:cNvSpPr/>
          <p:nvPr/>
        </p:nvSpPr>
        <p:spPr>
          <a:xfrm>
            <a:off x="4495800" y="4114800"/>
            <a:ext cx="20574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chem.jpg"/>
          <p:cNvPicPr>
            <a:picLocks noChangeAspect="1"/>
          </p:cNvPicPr>
          <p:nvPr/>
        </p:nvPicPr>
        <p:blipFill>
          <a:blip r:embed="rId3" cstate="print"/>
          <a:stretch>
            <a:fillRect/>
          </a:stretch>
        </p:blipFill>
        <p:spPr>
          <a:xfrm>
            <a:off x="7467600" y="5334000"/>
            <a:ext cx="1298695" cy="1233487"/>
          </a:xfrm>
          <a:prstGeom prst="rect">
            <a:avLst/>
          </a:prstGeom>
        </p:spPr>
      </p:pic>
      <p:pic>
        <p:nvPicPr>
          <p:cNvPr id="7" name="Picture 6" descr="egg.jpg"/>
          <p:cNvPicPr>
            <a:picLocks noChangeAspect="1"/>
          </p:cNvPicPr>
          <p:nvPr/>
        </p:nvPicPr>
        <p:blipFill>
          <a:blip r:embed="rId4" cstate="print"/>
          <a:stretch>
            <a:fillRect/>
          </a:stretch>
        </p:blipFill>
        <p:spPr>
          <a:xfrm>
            <a:off x="6096000" y="5410200"/>
            <a:ext cx="1152525" cy="1152525"/>
          </a:xfrm>
          <a:prstGeom prst="rect">
            <a:avLst/>
          </a:prstGeom>
        </p:spPr>
      </p:pic>
      <p:pic>
        <p:nvPicPr>
          <p:cNvPr id="8" name="Picture 7" descr="leaf.jpg"/>
          <p:cNvPicPr>
            <a:picLocks noChangeAspect="1"/>
          </p:cNvPicPr>
          <p:nvPr/>
        </p:nvPicPr>
        <p:blipFill>
          <a:blip r:embed="rId5" cstate="print"/>
          <a:stretch>
            <a:fillRect/>
          </a:stretch>
        </p:blipFill>
        <p:spPr>
          <a:xfrm>
            <a:off x="4953000" y="5334000"/>
            <a:ext cx="932329" cy="1219200"/>
          </a:xfrm>
          <a:prstGeom prst="rect">
            <a:avLst/>
          </a:prstGeom>
        </p:spPr>
      </p:pic>
      <p:pic>
        <p:nvPicPr>
          <p:cNvPr id="9" name="Picture 8" descr="nail.jpg"/>
          <p:cNvPicPr>
            <a:picLocks noChangeAspect="1"/>
          </p:cNvPicPr>
          <p:nvPr/>
        </p:nvPicPr>
        <p:blipFill>
          <a:blip r:embed="rId6" cstate="print"/>
          <a:stretch>
            <a:fillRect/>
          </a:stretch>
        </p:blipFill>
        <p:spPr>
          <a:xfrm>
            <a:off x="3505200" y="5410200"/>
            <a:ext cx="1104900" cy="1104900"/>
          </a:xfrm>
          <a:prstGeom prst="rect">
            <a:avLst/>
          </a:prstGeom>
        </p:spPr>
      </p:pic>
      <p:pic>
        <p:nvPicPr>
          <p:cNvPr id="10" name="Picture 9" descr="fire.jpg"/>
          <p:cNvPicPr>
            <a:picLocks noChangeAspect="1"/>
          </p:cNvPicPr>
          <p:nvPr/>
        </p:nvPicPr>
        <p:blipFill>
          <a:blip r:embed="rId7" cstate="print"/>
          <a:stretch>
            <a:fillRect/>
          </a:stretch>
        </p:blipFill>
        <p:spPr>
          <a:xfrm rot="270089">
            <a:off x="8041686" y="741175"/>
            <a:ext cx="1031598" cy="875295"/>
          </a:xfrm>
          <a:prstGeom prst="rect">
            <a:avLst/>
          </a:prstGeom>
        </p:spPr>
      </p:pic>
      <p:pic>
        <p:nvPicPr>
          <p:cNvPr id="11" name="Picture 10" descr="fireworks.jpg"/>
          <p:cNvPicPr>
            <a:picLocks noChangeAspect="1"/>
          </p:cNvPicPr>
          <p:nvPr/>
        </p:nvPicPr>
        <p:blipFill>
          <a:blip r:embed="rId8" cstate="print"/>
          <a:stretch>
            <a:fillRect/>
          </a:stretch>
        </p:blipFill>
        <p:spPr>
          <a:xfrm>
            <a:off x="1828800" y="5486400"/>
            <a:ext cx="1219200" cy="1030869"/>
          </a:xfrm>
          <a:prstGeom prst="rect">
            <a:avLst/>
          </a:prstGeom>
        </p:spPr>
      </p:pic>
      <p:pic>
        <p:nvPicPr>
          <p:cNvPr id="13" name="Picture 12" descr="color.jpg"/>
          <p:cNvPicPr>
            <a:picLocks noChangeAspect="1"/>
          </p:cNvPicPr>
          <p:nvPr/>
        </p:nvPicPr>
        <p:blipFill>
          <a:blip r:embed="rId9" cstate="print"/>
          <a:stretch>
            <a:fillRect/>
          </a:stretch>
        </p:blipFill>
        <p:spPr>
          <a:xfrm rot="20475347">
            <a:off x="106391" y="762047"/>
            <a:ext cx="820592" cy="820592"/>
          </a:xfrm>
          <a:prstGeom prst="rect">
            <a:avLst/>
          </a:prstGeom>
        </p:spPr>
      </p:pic>
      <p:pic>
        <p:nvPicPr>
          <p:cNvPr id="14" name="Picture 13" descr="penny.jpg"/>
          <p:cNvPicPr>
            <a:picLocks noChangeAspect="1"/>
          </p:cNvPicPr>
          <p:nvPr/>
        </p:nvPicPr>
        <p:blipFill>
          <a:blip r:embed="rId10" cstate="print"/>
          <a:stretch>
            <a:fillRect/>
          </a:stretch>
        </p:blipFill>
        <p:spPr>
          <a:xfrm>
            <a:off x="381000" y="5334000"/>
            <a:ext cx="1038225" cy="128587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lstStyle/>
          <a:p>
            <a:pPr algn="ct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5 – 4 – 3 Summary</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228600" y="1447801"/>
            <a:ext cx="8915400" cy="5410200"/>
          </a:xfrm>
        </p:spPr>
        <p:txBody>
          <a:bodyPr/>
          <a:lstStyle/>
          <a:p>
            <a:pPr>
              <a:buNone/>
            </a:pPr>
            <a:r>
              <a:rPr lang="en-US" dirty="0" smtClean="0"/>
              <a:t>With your shoulder partner, complete the following 5-4-3 summary:</a:t>
            </a:r>
          </a:p>
          <a:p>
            <a:endParaRPr lang="en-US" dirty="0" smtClean="0"/>
          </a:p>
          <a:p>
            <a:pPr>
              <a:buNone/>
            </a:pPr>
            <a:r>
              <a:rPr lang="en-US" dirty="0" smtClean="0">
                <a:solidFill>
                  <a:srgbClr val="FF0000"/>
                </a:solidFill>
              </a:rPr>
              <a:t>5 – Name and discuss 5 physical changes</a:t>
            </a:r>
          </a:p>
          <a:p>
            <a:pPr>
              <a:buNone/>
            </a:pPr>
            <a:r>
              <a:rPr lang="en-US" dirty="0" smtClean="0">
                <a:solidFill>
                  <a:srgbClr val="FF0000"/>
                </a:solidFill>
              </a:rPr>
              <a:t>      of matter</a:t>
            </a:r>
          </a:p>
          <a:p>
            <a:pPr>
              <a:buNone/>
            </a:pPr>
            <a:r>
              <a:rPr lang="en-US" dirty="0" smtClean="0">
                <a:solidFill>
                  <a:srgbClr val="FF0000"/>
                </a:solidFill>
              </a:rPr>
              <a:t> </a:t>
            </a:r>
          </a:p>
          <a:p>
            <a:pPr>
              <a:buNone/>
            </a:pPr>
            <a:r>
              <a:rPr lang="en-US" dirty="0" smtClean="0">
                <a:solidFill>
                  <a:schemeClr val="accent1"/>
                </a:solidFill>
              </a:rPr>
              <a:t>4 – Name and discuss 4 chemical changes</a:t>
            </a:r>
          </a:p>
          <a:p>
            <a:pPr>
              <a:buNone/>
            </a:pPr>
            <a:endParaRPr lang="en-US" dirty="0" smtClean="0">
              <a:solidFill>
                <a:schemeClr val="accent1"/>
              </a:solidFill>
            </a:endParaRPr>
          </a:p>
          <a:p>
            <a:pPr>
              <a:buNone/>
            </a:pPr>
            <a:r>
              <a:rPr lang="en-US" dirty="0" smtClean="0">
                <a:solidFill>
                  <a:schemeClr val="accent5">
                    <a:lumMod val="75000"/>
                  </a:schemeClr>
                </a:solidFill>
              </a:rPr>
              <a:t>3 – Discuss 3 ways temperature can affect matter</a:t>
            </a:r>
          </a:p>
          <a:p>
            <a:pPr>
              <a:buNone/>
            </a:pPr>
            <a:r>
              <a:rPr lang="en-US" dirty="0" smtClean="0"/>
              <a:t>      </a:t>
            </a:r>
          </a:p>
        </p:txBody>
      </p:sp>
      <p:pic>
        <p:nvPicPr>
          <p:cNvPr id="6" name="Picture 5" descr="kids.jpg"/>
          <p:cNvPicPr>
            <a:picLocks noChangeAspect="1"/>
          </p:cNvPicPr>
          <p:nvPr/>
        </p:nvPicPr>
        <p:blipFill>
          <a:blip r:embed="rId3" cstate="print"/>
          <a:stretch>
            <a:fillRect/>
          </a:stretch>
        </p:blipFill>
        <p:spPr>
          <a:xfrm rot="610967">
            <a:off x="6510290" y="2137215"/>
            <a:ext cx="2497815" cy="175990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47850"/>
          </a:xfrm>
        </p:spPr>
        <p:txBody>
          <a:bodyPr/>
          <a:lstStyle/>
          <a:p>
            <a:pPr algn="ctr"/>
            <a:r>
              <a:rPr lang="en-US" sz="6000" dirty="0" smtClean="0"/>
              <a:t>Guided Practice</a:t>
            </a:r>
            <a:br>
              <a:rPr lang="en-US" sz="6000" dirty="0" smtClean="0"/>
            </a:br>
            <a:r>
              <a:rPr lang="en-US" sz="2400" dirty="0" smtClean="0"/>
              <a:t>Work with your shoulder partner to answer each question</a:t>
            </a:r>
            <a:endParaRPr lang="en-US" sz="2400" dirty="0"/>
          </a:p>
        </p:txBody>
      </p:sp>
      <p:sp>
        <p:nvSpPr>
          <p:cNvPr id="3" name="Content Placeholder 2"/>
          <p:cNvSpPr>
            <a:spLocks noGrp="1"/>
          </p:cNvSpPr>
          <p:nvPr>
            <p:ph idx="1"/>
          </p:nvPr>
        </p:nvSpPr>
        <p:spPr/>
        <p:txBody>
          <a:bodyPr/>
          <a:lstStyle/>
          <a:p>
            <a:pPr>
              <a:buNone/>
            </a:pPr>
            <a:endParaRPr lang="en-US" sz="2000" b="1" dirty="0" smtClean="0"/>
          </a:p>
          <a:p>
            <a:pPr>
              <a:buNone/>
            </a:pPr>
            <a:r>
              <a:rPr lang="en-US" sz="2000" b="1" dirty="0" smtClean="0"/>
              <a:t>1. </a:t>
            </a:r>
            <a:r>
              <a:rPr lang="en-US" sz="2000" dirty="0" smtClean="0"/>
              <a:t>One morning, Ryan noticed there were tiny drops of water on the grass as he walked to school.  That afternoon, he did not see any drops of water on the grass when he returned home.  Which of the following </a:t>
            </a:r>
            <a:r>
              <a:rPr lang="en-US" sz="2000" b="1" dirty="0" smtClean="0"/>
              <a:t>best</a:t>
            </a:r>
            <a:r>
              <a:rPr lang="en-US" sz="2000" dirty="0" smtClean="0"/>
              <a:t> explains what happened to the drops of water?</a:t>
            </a:r>
          </a:p>
          <a:p>
            <a:pPr>
              <a:buNone/>
            </a:pPr>
            <a:endParaRPr lang="en-US" sz="2000" dirty="0" smtClean="0"/>
          </a:p>
          <a:p>
            <a:pPr>
              <a:buNone/>
            </a:pPr>
            <a:endParaRPr lang="en-US" sz="2000" dirty="0" smtClean="0"/>
          </a:p>
          <a:p>
            <a:pPr marL="457200" indent="-457200">
              <a:buNone/>
            </a:pPr>
            <a:r>
              <a:rPr lang="en-US" sz="2000" dirty="0" smtClean="0"/>
              <a:t>	A. The heat from the air caused the water drops to boil.</a:t>
            </a:r>
          </a:p>
          <a:p>
            <a:pPr marL="457200" indent="-457200">
              <a:buNone/>
            </a:pPr>
            <a:r>
              <a:rPr lang="en-US" sz="2000" dirty="0" smtClean="0"/>
              <a:t>	B. The air cooled the water and caused the drops to freeze.</a:t>
            </a:r>
          </a:p>
          <a:p>
            <a:pPr>
              <a:buNone/>
            </a:pPr>
            <a:r>
              <a:rPr lang="en-US" sz="2000" dirty="0" smtClean="0"/>
              <a:t>	   C. The Sun heated the water and caused the drops to evaporate.</a:t>
            </a:r>
          </a:p>
          <a:p>
            <a:pPr>
              <a:buNone/>
            </a:pPr>
            <a:r>
              <a:rPr lang="en-US" sz="2000" dirty="0" smtClean="0"/>
              <a:t>	   D. The energy from the Sun caused the water drops to condense.</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286000"/>
          </a:xfrm>
        </p:spPr>
        <p:txBody>
          <a:bodyPr>
            <a:normAutofit/>
          </a:bodyPr>
          <a:lstStyle/>
          <a:p>
            <a:pPr algn="ctr" eaLnBrk="1" fontAlgn="auto" hangingPunct="1">
              <a:spcAft>
                <a:spcPts val="0"/>
              </a:spcAft>
              <a:defRPr/>
            </a:pP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73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 is the correct answer!</a:t>
            </a:r>
            <a:endParaRPr lang="en-US" sz="73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8674" name="Content Placeholder 2"/>
          <p:cNvSpPr>
            <a:spLocks noGrp="1"/>
          </p:cNvSpPr>
          <p:nvPr>
            <p:ph idx="1"/>
          </p:nvPr>
        </p:nvSpPr>
        <p:spPr>
          <a:xfrm>
            <a:off x="457200" y="2819400"/>
            <a:ext cx="8229600" cy="3505200"/>
          </a:xfrm>
        </p:spPr>
        <p:txBody>
          <a:bodyPr/>
          <a:lstStyle/>
          <a:p>
            <a:pPr eaLnBrk="1" hangingPunct="1">
              <a:buFont typeface="Wingdings 2" pitchFamily="18" charset="2"/>
              <a:buNone/>
            </a:pPr>
            <a:r>
              <a:rPr lang="en-US" sz="4400" dirty="0" smtClean="0"/>
              <a:t>   The Sun heated the water and caused the drops to evaporate.</a:t>
            </a:r>
          </a:p>
          <a:p>
            <a:pPr eaLnBrk="1" hangingPunct="1">
              <a:buFont typeface="Wingdings 2" pitchFamily="18" charset="2"/>
              <a:buNone/>
            </a:pPr>
            <a:endParaRPr lang="en-US" sz="2800" dirty="0" smtClean="0"/>
          </a:p>
          <a:p>
            <a:pPr marL="457200" indent="-457200">
              <a:buNone/>
            </a:pPr>
            <a:r>
              <a:rPr lang="en-US" sz="2800" dirty="0" smtClean="0"/>
              <a:t>	</a:t>
            </a:r>
            <a:endParaRPr lang="en-US" sz="2400" dirty="0" smtClean="0"/>
          </a:p>
          <a:p>
            <a:pPr eaLnBrk="1" hangingPunct="1">
              <a:buFont typeface="Wingdings 2" pitchFamily="18" charset="2"/>
              <a:buNone/>
            </a:pPr>
            <a:endParaRPr lang="en-US" sz="2800" dirty="0" smtClean="0"/>
          </a:p>
        </p:txBody>
      </p:sp>
      <p:pic>
        <p:nvPicPr>
          <p:cNvPr id="4" name="Picture 3" descr="http://t2.gstatic.com/images?q=tbn:rsP2ZNjtllcXHM:http://www.clipartpal.com/_thumbs/pd/education/good_job_green_ribbon_T.png">
            <a:hlinkClick r:id="rId2"/>
          </p:cNvPr>
          <p:cNvPicPr/>
          <p:nvPr/>
        </p:nvPicPr>
        <p:blipFill>
          <a:blip r:embed="rId3" cstate="print"/>
          <a:srcRect/>
          <a:stretch>
            <a:fillRect/>
          </a:stretch>
        </p:blipFill>
        <p:spPr bwMode="auto">
          <a:xfrm>
            <a:off x="6705600" y="4800600"/>
            <a:ext cx="847725" cy="1200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4114800"/>
          </a:xfrm>
        </p:spPr>
        <p:txBody>
          <a:bodyPr/>
          <a:lstStyle/>
          <a:p>
            <a:pPr>
              <a:buNone/>
            </a:pPr>
            <a:r>
              <a:rPr lang="en-US" dirty="0" smtClean="0"/>
              <a:t>2. Miguel and Angie built a metal fence around their garden.  After several weeks of rain, Miguel noticed that the fence was rusting.  Rusting is an example of which of the following?</a:t>
            </a:r>
          </a:p>
          <a:p>
            <a:pPr>
              <a:buNone/>
            </a:pPr>
            <a:endParaRPr lang="en-US" dirty="0" smtClean="0"/>
          </a:p>
          <a:p>
            <a:pPr>
              <a:buNone/>
            </a:pPr>
            <a:r>
              <a:rPr lang="en-US" dirty="0" smtClean="0"/>
              <a:t>		A. a chemical change</a:t>
            </a:r>
          </a:p>
          <a:p>
            <a:pPr>
              <a:buNone/>
            </a:pPr>
            <a:r>
              <a:rPr lang="en-US" dirty="0" smtClean="0"/>
              <a:t>		B. a physical change</a:t>
            </a:r>
          </a:p>
          <a:p>
            <a:pPr>
              <a:buNone/>
            </a:pPr>
            <a:r>
              <a:rPr lang="en-US" dirty="0" smtClean="0"/>
              <a:t>		C. a mixture forming</a:t>
            </a:r>
          </a:p>
          <a:p>
            <a:pPr>
              <a:buNone/>
            </a:pPr>
            <a:r>
              <a:rPr lang="en-US" dirty="0" smtClean="0"/>
              <a:t>		D. a new kind of solution</a:t>
            </a:r>
            <a:endParaRPr lang="en-US" dirty="0"/>
          </a:p>
        </p:txBody>
      </p:sp>
      <p:sp>
        <p:nvSpPr>
          <p:cNvPr id="4" name="TextBox 3"/>
          <p:cNvSpPr txBox="1"/>
          <p:nvPr/>
        </p:nvSpPr>
        <p:spPr>
          <a:xfrm>
            <a:off x="2514600" y="990600"/>
            <a:ext cx="4201791" cy="769441"/>
          </a:xfrm>
          <a:prstGeom prst="rect">
            <a:avLst/>
          </a:prstGeom>
          <a:noFill/>
        </p:spPr>
        <p:txBody>
          <a:bodyPr wrap="none" rtlCol="0">
            <a:spAutoFit/>
          </a:bodyPr>
          <a:lstStyle/>
          <a:p>
            <a:r>
              <a:rPr lang="en-US" sz="4400" dirty="0" smtClean="0">
                <a:solidFill>
                  <a:schemeClr val="accent2">
                    <a:lumMod val="75000"/>
                  </a:schemeClr>
                </a:solidFill>
              </a:rPr>
              <a:t>Guided Practice</a:t>
            </a:r>
            <a:endParaRPr lang="en-US" sz="4400" dirty="0">
              <a:solidFill>
                <a:schemeClr val="accent2">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286000"/>
          </a:xfrm>
        </p:spPr>
        <p:txBody>
          <a:bodyPr>
            <a:normAutofit/>
          </a:bodyPr>
          <a:lstStyle/>
          <a:p>
            <a:pPr algn="ctr" eaLnBrk="1" fontAlgn="auto" hangingPunct="1">
              <a:spcAft>
                <a:spcPts val="0"/>
              </a:spcAft>
              <a:defRPr/>
            </a:pPr>
            <a:r>
              <a:rPr lang="en-US"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 is the correct answer!</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8674" name="Content Placeholder 2"/>
          <p:cNvSpPr>
            <a:spLocks noGrp="1"/>
          </p:cNvSpPr>
          <p:nvPr>
            <p:ph idx="1"/>
          </p:nvPr>
        </p:nvSpPr>
        <p:spPr>
          <a:xfrm>
            <a:off x="457200" y="2819400"/>
            <a:ext cx="8229600" cy="3505200"/>
          </a:xfrm>
        </p:spPr>
        <p:txBody>
          <a:bodyPr/>
          <a:lstStyle/>
          <a:p>
            <a:pPr algn="ctr" eaLnBrk="1" hangingPunct="1">
              <a:buFont typeface="Wingdings 2" pitchFamily="18" charset="2"/>
              <a:buNone/>
            </a:pPr>
            <a:r>
              <a:rPr lang="en-US" sz="2800" dirty="0" smtClean="0"/>
              <a:t>   </a:t>
            </a:r>
            <a:r>
              <a:rPr lang="en-US" sz="4400" dirty="0" smtClean="0"/>
              <a:t>A Chemical Change</a:t>
            </a:r>
          </a:p>
          <a:p>
            <a:pPr eaLnBrk="1" hangingPunct="1">
              <a:buFont typeface="Wingdings 2" pitchFamily="18" charset="2"/>
              <a:buNone/>
            </a:pPr>
            <a:endParaRPr lang="en-US" sz="2800" dirty="0" smtClean="0"/>
          </a:p>
          <a:p>
            <a:pPr marL="457200" indent="-457200">
              <a:buNone/>
            </a:pPr>
            <a:r>
              <a:rPr lang="en-US" sz="2800" dirty="0" smtClean="0"/>
              <a:t>	</a:t>
            </a:r>
            <a:r>
              <a:rPr lang="en-US" sz="2400" dirty="0" smtClean="0"/>
              <a:t>	   </a:t>
            </a:r>
          </a:p>
          <a:p>
            <a:pPr eaLnBrk="1" hangingPunct="1">
              <a:buFont typeface="Wingdings 2" pitchFamily="18" charset="2"/>
              <a:buNone/>
            </a:pPr>
            <a:endParaRPr lang="en-US" sz="2800" dirty="0" smtClean="0"/>
          </a:p>
        </p:txBody>
      </p:sp>
      <p:pic>
        <p:nvPicPr>
          <p:cNvPr id="4" name="Picture 3" descr="http://t2.gstatic.com/images?q=tbn:rsP2ZNjtllcXHM:http://www.clipartpal.com/_thumbs/pd/education/good_job_green_ribbon_T.png">
            <a:hlinkClick r:id="rId3"/>
          </p:cNvPr>
          <p:cNvPicPr/>
          <p:nvPr/>
        </p:nvPicPr>
        <p:blipFill>
          <a:blip r:embed="rId4" cstate="print"/>
          <a:srcRect/>
          <a:stretch>
            <a:fillRect/>
          </a:stretch>
        </p:blipFill>
        <p:spPr bwMode="auto">
          <a:xfrm>
            <a:off x="5105400" y="5029200"/>
            <a:ext cx="847725" cy="1200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1"/>
          </a:xfrm>
        </p:spPr>
        <p:txBody>
          <a:bodyPr/>
          <a:lstStyle/>
          <a:p>
            <a:pPr>
              <a:buNone/>
            </a:pPr>
            <a:r>
              <a:rPr lang="en-US" b="1" dirty="0" smtClean="0"/>
              <a:t>3</a:t>
            </a:r>
            <a:r>
              <a:rPr lang="en-US" dirty="0" smtClean="0"/>
              <a:t>. Steven’s mom put a pot of water on the stove to cook spaghetti for dinner.  Once the water started boiling, she put the spaghetti in the water.  What caused the water to boil?  </a:t>
            </a:r>
          </a:p>
          <a:p>
            <a:pPr>
              <a:buNone/>
            </a:pPr>
            <a:r>
              <a:rPr lang="en-US" dirty="0" smtClean="0"/>
              <a:t>		</a:t>
            </a:r>
          </a:p>
          <a:p>
            <a:pPr>
              <a:buNone/>
            </a:pPr>
            <a:r>
              <a:rPr lang="en-US" dirty="0" smtClean="0"/>
              <a:t>		A. the temperature of the water decreased</a:t>
            </a:r>
          </a:p>
          <a:p>
            <a:pPr>
              <a:buNone/>
            </a:pPr>
            <a:r>
              <a:rPr lang="en-US" dirty="0" smtClean="0"/>
              <a:t>		B. the temperature of the water increased</a:t>
            </a:r>
          </a:p>
          <a:p>
            <a:pPr>
              <a:buNone/>
            </a:pPr>
            <a:r>
              <a:rPr lang="en-US" dirty="0" smtClean="0"/>
              <a:t>		C. the temperature of the water decreased then </a:t>
            </a:r>
          </a:p>
          <a:p>
            <a:pPr>
              <a:buNone/>
            </a:pPr>
            <a:r>
              <a:rPr lang="en-US" dirty="0" smtClean="0"/>
              <a:t>                increased</a:t>
            </a:r>
          </a:p>
          <a:p>
            <a:pPr>
              <a:buNone/>
            </a:pPr>
            <a:r>
              <a:rPr lang="en-US" dirty="0" smtClean="0"/>
              <a:t>		D. the temperature of the water increased then </a:t>
            </a:r>
          </a:p>
          <a:p>
            <a:pPr>
              <a:buNone/>
            </a:pPr>
            <a:r>
              <a:rPr lang="en-US" dirty="0" smtClean="0"/>
              <a:t>                decreased</a:t>
            </a:r>
            <a:endParaRPr lang="en-US" dirty="0"/>
          </a:p>
        </p:txBody>
      </p:sp>
      <p:sp>
        <p:nvSpPr>
          <p:cNvPr id="10" name="TextBox 9"/>
          <p:cNvSpPr txBox="1"/>
          <p:nvPr/>
        </p:nvSpPr>
        <p:spPr>
          <a:xfrm>
            <a:off x="2362200" y="228600"/>
            <a:ext cx="4201791" cy="769441"/>
          </a:xfrm>
          <a:prstGeom prst="rect">
            <a:avLst/>
          </a:prstGeom>
          <a:noFill/>
        </p:spPr>
        <p:txBody>
          <a:bodyPr wrap="none" rtlCol="0">
            <a:spAutoFit/>
          </a:bodyPr>
          <a:lstStyle/>
          <a:p>
            <a:r>
              <a:rPr lang="en-US" sz="4400" dirty="0" smtClean="0">
                <a:solidFill>
                  <a:schemeClr val="accent2">
                    <a:lumMod val="75000"/>
                  </a:schemeClr>
                </a:solidFill>
              </a:rPr>
              <a:t>Guided Practice</a:t>
            </a:r>
            <a:endParaRPr lang="en-US" sz="4400" dirty="0">
              <a:solidFill>
                <a:schemeClr val="accent2">
                  <a:lumMod val="7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743200"/>
          </a:xfrm>
        </p:spPr>
        <p:txBody>
          <a:bodyPr>
            <a:normAutofit/>
          </a:bodyPr>
          <a:lstStyle/>
          <a:p>
            <a:pPr algn="ctr" eaLnBrk="1" fontAlgn="auto" hangingPunct="1">
              <a:spcAft>
                <a:spcPts val="0"/>
              </a:spcAft>
              <a:defRPr/>
            </a:pPr>
            <a:r>
              <a:rPr lang="en-US"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“B” is the correct answer!</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8674" name="Content Placeholder 2"/>
          <p:cNvSpPr>
            <a:spLocks noGrp="1"/>
          </p:cNvSpPr>
          <p:nvPr>
            <p:ph idx="1"/>
          </p:nvPr>
        </p:nvSpPr>
        <p:spPr>
          <a:xfrm>
            <a:off x="457200" y="3276600"/>
            <a:ext cx="8229600" cy="3048000"/>
          </a:xfrm>
        </p:spPr>
        <p:txBody>
          <a:bodyPr/>
          <a:lstStyle/>
          <a:p>
            <a:pPr eaLnBrk="1" hangingPunct="1">
              <a:buFont typeface="Wingdings 2" pitchFamily="18" charset="2"/>
              <a:buNone/>
            </a:pPr>
            <a:r>
              <a:rPr lang="en-US" sz="2800" dirty="0" smtClean="0"/>
              <a:t>   </a:t>
            </a:r>
            <a:r>
              <a:rPr lang="en-US" sz="3600" dirty="0" smtClean="0"/>
              <a:t>The temperature of the water increased.</a:t>
            </a:r>
          </a:p>
          <a:p>
            <a:pPr eaLnBrk="1" hangingPunct="1">
              <a:buFont typeface="Wingdings 2" pitchFamily="18" charset="2"/>
              <a:buNone/>
            </a:pPr>
            <a:endParaRPr lang="en-US" sz="2800" dirty="0" smtClean="0"/>
          </a:p>
          <a:p>
            <a:pPr marL="457200" indent="-457200">
              <a:buNone/>
            </a:pPr>
            <a:r>
              <a:rPr lang="en-US" sz="2800" dirty="0" smtClean="0"/>
              <a:t>      </a:t>
            </a:r>
            <a:endParaRPr lang="en-US" sz="2400" dirty="0" smtClean="0"/>
          </a:p>
          <a:p>
            <a:pPr>
              <a:buNone/>
            </a:pPr>
            <a:r>
              <a:rPr lang="en-US" sz="2400" dirty="0" smtClean="0"/>
              <a:t>	   </a:t>
            </a:r>
          </a:p>
          <a:p>
            <a:pPr eaLnBrk="1" hangingPunct="1">
              <a:buFont typeface="Wingdings 2" pitchFamily="18" charset="2"/>
              <a:buNone/>
            </a:pPr>
            <a:endParaRPr lang="en-US" sz="2800" dirty="0" smtClean="0"/>
          </a:p>
        </p:txBody>
      </p:sp>
      <p:pic>
        <p:nvPicPr>
          <p:cNvPr id="4" name="Picture 3" descr="http://t2.gstatic.com/images?q=tbn:rsP2ZNjtllcXHM:http://www.clipartpal.com/_thumbs/pd/education/good_job_green_ribbon_T.png">
            <a:hlinkClick r:id="rId3"/>
          </p:cNvPr>
          <p:cNvPicPr/>
          <p:nvPr/>
        </p:nvPicPr>
        <p:blipFill>
          <a:blip r:embed="rId4" cstate="print"/>
          <a:srcRect/>
          <a:stretch>
            <a:fillRect/>
          </a:stretch>
        </p:blipFill>
        <p:spPr bwMode="auto">
          <a:xfrm>
            <a:off x="5943600" y="5029200"/>
            <a:ext cx="847725" cy="1200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Summary</a:t>
            </a:r>
            <a:endParaRPr lang="en-U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p:txBody>
          <a:bodyPr/>
          <a:lstStyle/>
          <a:p>
            <a:pPr lvl="2">
              <a:buNone/>
            </a:pPr>
            <a:r>
              <a:rPr lang="en-US" sz="3300" dirty="0" smtClean="0"/>
              <a:t>With your shoulder partner, discuss the changes water undergoes as it is heated and cooled. </a:t>
            </a:r>
            <a:endParaRPr lang="en-US" sz="3600" dirty="0"/>
          </a:p>
        </p:txBody>
      </p:sp>
      <p:pic>
        <p:nvPicPr>
          <p:cNvPr id="5" name="Picture 2" descr="C:\Documents and Settings\linda.vendur\Local Settings\Temporary Internet Files\Content.IE5\26WXMXKG\MCj04260820000[1].wmf"/>
          <p:cNvPicPr>
            <a:picLocks noChangeAspect="1" noChangeArrowheads="1"/>
          </p:cNvPicPr>
          <p:nvPr/>
        </p:nvPicPr>
        <p:blipFill>
          <a:blip r:embed="rId3" cstate="print"/>
          <a:srcRect/>
          <a:stretch>
            <a:fillRect/>
          </a:stretch>
        </p:blipFill>
        <p:spPr bwMode="auto">
          <a:xfrm>
            <a:off x="3124200" y="4191000"/>
            <a:ext cx="2667000" cy="236351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p:cNvSpPr>
            <a:spLocks noGrp="1"/>
          </p:cNvSpPr>
          <p:nvPr>
            <p:ph type="title" idx="4294967295"/>
          </p:nvPr>
        </p:nvSpPr>
        <p:spPr>
          <a:xfrm>
            <a:off x="457200" y="704850"/>
            <a:ext cx="8229600" cy="742950"/>
          </a:xfrm>
        </p:spPr>
        <p:txBody>
          <a:bodyPr/>
          <a:lstStyle/>
          <a:p>
            <a:pPr eaLnBrk="1" hangingPunct="1"/>
            <a:r>
              <a:rPr lang="en-US" sz="4500" dirty="0" smtClean="0"/>
              <a:t>SC.5.P.9.1</a:t>
            </a:r>
          </a:p>
        </p:txBody>
      </p:sp>
      <p:sp>
        <p:nvSpPr>
          <p:cNvPr id="99330" name="Content Placeholder 2"/>
          <p:cNvSpPr>
            <a:spLocks noGrp="1"/>
          </p:cNvSpPr>
          <p:nvPr>
            <p:ph idx="4294967295"/>
          </p:nvPr>
        </p:nvSpPr>
        <p:spPr>
          <a:xfrm>
            <a:off x="457200" y="1371600"/>
            <a:ext cx="8229600" cy="5105400"/>
          </a:xfrm>
        </p:spPr>
        <p:txBody>
          <a:bodyPr/>
          <a:lstStyle/>
          <a:p>
            <a:pPr eaLnBrk="1" hangingPunct="1">
              <a:lnSpc>
                <a:spcPct val="80000"/>
              </a:lnSpc>
              <a:buNone/>
            </a:pPr>
            <a:r>
              <a:rPr lang="en-US" sz="2700" b="1" dirty="0" smtClean="0"/>
              <a:t>Benchmark:  </a:t>
            </a:r>
            <a:r>
              <a:rPr lang="en-US" sz="2700" dirty="0" smtClean="0"/>
              <a:t>Investigate and describe that many physical and chemical changes are affected by temperature.</a:t>
            </a:r>
          </a:p>
          <a:p>
            <a:pPr eaLnBrk="1" hangingPunct="1">
              <a:lnSpc>
                <a:spcPct val="80000"/>
              </a:lnSpc>
              <a:buFont typeface="Wingdings 2" pitchFamily="18" charset="2"/>
              <a:buNone/>
            </a:pPr>
            <a:endParaRPr lang="en-US" sz="2700" dirty="0" smtClean="0">
              <a:solidFill>
                <a:srgbClr val="FF0000"/>
              </a:solidFill>
            </a:endParaRPr>
          </a:p>
          <a:p>
            <a:pPr eaLnBrk="1" hangingPunct="1">
              <a:lnSpc>
                <a:spcPct val="80000"/>
              </a:lnSpc>
              <a:buFont typeface="Wingdings 2" pitchFamily="18" charset="2"/>
              <a:buNone/>
            </a:pPr>
            <a:r>
              <a:rPr lang="en-US" sz="2700" dirty="0" smtClean="0">
                <a:solidFill>
                  <a:srgbClr val="FF0000"/>
                </a:solidFill>
              </a:rPr>
              <a:t>Essential Question:</a:t>
            </a:r>
          </a:p>
          <a:p>
            <a:pPr eaLnBrk="1" hangingPunct="1">
              <a:lnSpc>
                <a:spcPct val="80000"/>
              </a:lnSpc>
              <a:buFont typeface="Wingdings 2" pitchFamily="18" charset="2"/>
              <a:buNone/>
            </a:pPr>
            <a:r>
              <a:rPr lang="en-US" sz="3200" dirty="0" smtClean="0">
                <a:solidFill>
                  <a:srgbClr val="0000FF"/>
                </a:solidFill>
              </a:rPr>
              <a:t>How are physical and chemical changes affected by temperature?</a:t>
            </a:r>
          </a:p>
          <a:p>
            <a:pPr eaLnBrk="1" hangingPunct="1">
              <a:lnSpc>
                <a:spcPct val="80000"/>
              </a:lnSpc>
              <a:buFont typeface="Wingdings 2" pitchFamily="18" charset="2"/>
              <a:buNone/>
            </a:pPr>
            <a:endParaRPr lang="en-US" sz="2700" dirty="0" smtClean="0">
              <a:solidFill>
                <a:srgbClr val="0000FF"/>
              </a:solidFill>
            </a:endParaRPr>
          </a:p>
          <a:p>
            <a:pPr eaLnBrk="1" hangingPunct="1">
              <a:lnSpc>
                <a:spcPct val="80000"/>
              </a:lnSpc>
              <a:buFont typeface="Wingdings 2" pitchFamily="18" charset="2"/>
              <a:buNone/>
            </a:pPr>
            <a:r>
              <a:rPr lang="en-US" sz="2700" dirty="0" smtClean="0">
                <a:solidFill>
                  <a:srgbClr val="FF0000"/>
                </a:solidFill>
              </a:rPr>
              <a:t>Vocabulary:</a:t>
            </a:r>
          </a:p>
          <a:p>
            <a:pPr eaLnBrk="1" hangingPunct="1">
              <a:lnSpc>
                <a:spcPct val="80000"/>
              </a:lnSpc>
              <a:buFont typeface="Wingdings 2" pitchFamily="18" charset="2"/>
              <a:buNone/>
            </a:pPr>
            <a:r>
              <a:rPr lang="en-US" sz="2700" dirty="0" smtClean="0"/>
              <a:t>	physical change       chemical change     </a:t>
            </a:r>
          </a:p>
          <a:p>
            <a:pPr eaLnBrk="1" hangingPunct="1">
              <a:lnSpc>
                <a:spcPct val="80000"/>
              </a:lnSpc>
              <a:buFont typeface="Wingdings 2" pitchFamily="18" charset="2"/>
              <a:buNone/>
            </a:pPr>
            <a:endParaRPr lang="en-US" sz="2700" dirty="0" smtClean="0"/>
          </a:p>
          <a:p>
            <a:pPr eaLnBrk="1" hangingPunct="1">
              <a:lnSpc>
                <a:spcPct val="80000"/>
              </a:lnSpc>
              <a:buFont typeface="Wingdings 2" pitchFamily="18" charset="2"/>
              <a:buNone/>
            </a:pPr>
            <a:r>
              <a:rPr lang="en-US" sz="2700" dirty="0" smtClean="0"/>
              <a:t>    temperature                          </a:t>
            </a:r>
          </a:p>
          <a:p>
            <a:pPr eaLnBrk="1" hangingPunct="1">
              <a:lnSpc>
                <a:spcPct val="80000"/>
              </a:lnSpc>
              <a:buFont typeface="Wingdings 2" pitchFamily="18" charset="2"/>
              <a:buNone/>
            </a:pPr>
            <a:endParaRPr lang="en-US" sz="2700" dirty="0" smtClean="0"/>
          </a:p>
          <a:p>
            <a:pPr eaLnBrk="1" hangingPunct="1">
              <a:lnSpc>
                <a:spcPct val="80000"/>
              </a:lnSpc>
              <a:buFont typeface="Wingdings 2" pitchFamily="18" charset="2"/>
              <a:buNone/>
            </a:pPr>
            <a:endParaRPr lang="en-US" sz="2700" dirty="0" smtClean="0"/>
          </a:p>
          <a:p>
            <a:pPr eaLnBrk="1" hangingPunct="1">
              <a:lnSpc>
                <a:spcPct val="80000"/>
              </a:lnSpc>
              <a:buFont typeface="Wingdings 2" pitchFamily="18" charset="2"/>
              <a:buNone/>
            </a:pPr>
            <a:r>
              <a:rPr lang="en-US" sz="27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19250"/>
          </a:xfrm>
        </p:spPr>
        <p:txBody>
          <a:bodyPr/>
          <a:lstStyle/>
          <a:p>
            <a:pPr algn="ctr"/>
            <a:r>
              <a:rPr lang="en-US" sz="6000" dirty="0" smtClean="0"/>
              <a:t>Check Your Understanding</a:t>
            </a:r>
            <a:br>
              <a:rPr lang="en-US" sz="6000" dirty="0" smtClean="0"/>
            </a:br>
            <a:r>
              <a:rPr lang="en-US" sz="3200" dirty="0" smtClean="0"/>
              <a:t>Record your answers. Check them at the end.</a:t>
            </a:r>
            <a:endParaRPr lang="en-US" sz="6000" dirty="0"/>
          </a:p>
        </p:txBody>
      </p:sp>
      <p:sp>
        <p:nvSpPr>
          <p:cNvPr id="3" name="Content Placeholder 2"/>
          <p:cNvSpPr>
            <a:spLocks noGrp="1"/>
          </p:cNvSpPr>
          <p:nvPr>
            <p:ph idx="1"/>
          </p:nvPr>
        </p:nvSpPr>
        <p:spPr>
          <a:xfrm>
            <a:off x="457200" y="1935163"/>
            <a:ext cx="8229600" cy="4694237"/>
          </a:xfrm>
        </p:spPr>
        <p:txBody>
          <a:bodyPr/>
          <a:lstStyle/>
          <a:p>
            <a:pPr>
              <a:buNone/>
            </a:pPr>
            <a:endParaRPr lang="en-US" dirty="0" smtClean="0"/>
          </a:p>
          <a:p>
            <a:pPr>
              <a:buNone/>
            </a:pPr>
            <a:r>
              <a:rPr lang="en-US" dirty="0" smtClean="0"/>
              <a:t>1. Bonnie experimented with yeast.  She put yeast and sugar into a bowl.  She noticed that when she added warm water to the mixture, it bubbled.  What could Bonnie infer about why the yeast mixture bubbled? </a:t>
            </a:r>
          </a:p>
          <a:p>
            <a:pPr>
              <a:buNone/>
            </a:pPr>
            <a:r>
              <a:rPr lang="en-US" dirty="0" smtClean="0"/>
              <a:t>		A . The yeast and water boiled.</a:t>
            </a:r>
          </a:p>
          <a:p>
            <a:pPr>
              <a:buNone/>
            </a:pPr>
            <a:r>
              <a:rPr lang="en-US" dirty="0" smtClean="0"/>
              <a:t>		B.  A new element was created.</a:t>
            </a:r>
          </a:p>
          <a:p>
            <a:pPr>
              <a:buNone/>
            </a:pPr>
            <a:r>
              <a:rPr lang="en-US" dirty="0" smtClean="0"/>
              <a:t>		C.  A solution was made.</a:t>
            </a:r>
          </a:p>
          <a:p>
            <a:pPr>
              <a:buNone/>
            </a:pPr>
            <a:r>
              <a:rPr lang="en-US" dirty="0" smtClean="0"/>
              <a:t>		D. A chemical change occurred.</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715000"/>
          </a:xfrm>
        </p:spPr>
        <p:txBody>
          <a:bodyPr/>
          <a:lstStyle/>
          <a:p>
            <a:pPr>
              <a:buNone/>
            </a:pPr>
            <a:r>
              <a:rPr lang="en-US" dirty="0" smtClean="0"/>
              <a:t>2. Martha was excited about doing an experiment that would hopefully cause a chemical change.  If she wanted to increase the chances of the chemical change occurring, which of the following should she do?</a:t>
            </a:r>
          </a:p>
          <a:p>
            <a:pPr>
              <a:buNone/>
            </a:pPr>
            <a:endParaRPr lang="en-US" dirty="0" smtClean="0"/>
          </a:p>
          <a:p>
            <a:pPr>
              <a:buNone/>
            </a:pPr>
            <a:r>
              <a:rPr lang="en-US" dirty="0" smtClean="0"/>
              <a:t>		A . Put the experiment in the refrigerator to </a:t>
            </a:r>
          </a:p>
          <a:p>
            <a:pPr>
              <a:buNone/>
            </a:pPr>
            <a:r>
              <a:rPr lang="en-US" dirty="0" smtClean="0"/>
              <a:t>                 decrease the temperature</a:t>
            </a:r>
          </a:p>
          <a:p>
            <a:pPr>
              <a:buNone/>
            </a:pPr>
            <a:r>
              <a:rPr lang="en-US" dirty="0" smtClean="0"/>
              <a:t>		B.  Let the experiment sit for several hours </a:t>
            </a:r>
          </a:p>
          <a:p>
            <a:pPr>
              <a:buNone/>
            </a:pPr>
            <a:r>
              <a:rPr lang="en-US" dirty="0" smtClean="0"/>
              <a:t>                 without touching it</a:t>
            </a:r>
          </a:p>
          <a:p>
            <a:pPr>
              <a:buNone/>
            </a:pPr>
            <a:r>
              <a:rPr lang="en-US" dirty="0" smtClean="0"/>
              <a:t>		C.  Heat the experiment to increase the </a:t>
            </a:r>
          </a:p>
          <a:p>
            <a:pPr>
              <a:buNone/>
            </a:pPr>
            <a:r>
              <a:rPr lang="en-US" dirty="0" smtClean="0"/>
              <a:t>                 temperature</a:t>
            </a:r>
          </a:p>
          <a:p>
            <a:pPr>
              <a:buNone/>
            </a:pPr>
            <a:r>
              <a:rPr lang="en-US" dirty="0" smtClean="0"/>
              <a:t>		D. Cover the experiment with aluminum foil</a:t>
            </a:r>
            <a:endParaRPr lang="en-US" dirty="0"/>
          </a:p>
        </p:txBody>
      </p:sp>
      <p:sp>
        <p:nvSpPr>
          <p:cNvPr id="4" name="TextBox 3"/>
          <p:cNvSpPr txBox="1"/>
          <p:nvPr/>
        </p:nvSpPr>
        <p:spPr>
          <a:xfrm>
            <a:off x="533400" y="381000"/>
            <a:ext cx="7848600" cy="769441"/>
          </a:xfrm>
          <a:prstGeom prst="rect">
            <a:avLst/>
          </a:prstGeom>
          <a:noFill/>
        </p:spPr>
        <p:txBody>
          <a:bodyPr wrap="square" rtlCol="0">
            <a:spAutoFit/>
          </a:bodyPr>
          <a:lstStyle/>
          <a:p>
            <a:pPr algn="ctr"/>
            <a:r>
              <a:rPr lang="en-US" sz="4400" dirty="0" smtClean="0">
                <a:solidFill>
                  <a:schemeClr val="accent2">
                    <a:lumMod val="75000"/>
                  </a:schemeClr>
                </a:solidFill>
              </a:rPr>
              <a:t>Check Your Understanding</a:t>
            </a:r>
            <a:endParaRPr lang="en-US" sz="4400" dirty="0">
              <a:solidFill>
                <a:schemeClr val="accent2">
                  <a:lumMod val="75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1"/>
          </a:xfrm>
        </p:spPr>
        <p:txBody>
          <a:bodyPr/>
          <a:lstStyle/>
          <a:p>
            <a:pPr>
              <a:buNone/>
            </a:pPr>
            <a:r>
              <a:rPr lang="en-US" dirty="0" smtClean="0"/>
              <a:t>3. Joey and his family went camping.  Joey’s father gathered wood.  He placed it in a fire ring.  He lit a match.  Soon the wood was burning.  What did burning the wood cause?</a:t>
            </a:r>
          </a:p>
          <a:p>
            <a:pPr>
              <a:buNone/>
            </a:pPr>
            <a:r>
              <a:rPr lang="en-US" dirty="0" smtClean="0"/>
              <a:t>		</a:t>
            </a:r>
          </a:p>
          <a:p>
            <a:pPr>
              <a:buNone/>
            </a:pPr>
            <a:r>
              <a:rPr lang="en-US" dirty="0" smtClean="0"/>
              <a:t>		A . It caused a formation of a mixture.</a:t>
            </a:r>
          </a:p>
          <a:p>
            <a:pPr>
              <a:buNone/>
            </a:pPr>
            <a:r>
              <a:rPr lang="en-US" dirty="0" smtClean="0"/>
              <a:t>		B.  It caused physical change and new substances</a:t>
            </a:r>
          </a:p>
          <a:p>
            <a:pPr>
              <a:buNone/>
            </a:pPr>
            <a:r>
              <a:rPr lang="en-US" dirty="0" smtClean="0"/>
              <a:t>                 formed.  </a:t>
            </a:r>
          </a:p>
          <a:p>
            <a:pPr>
              <a:buNone/>
            </a:pPr>
            <a:r>
              <a:rPr lang="en-US" dirty="0" smtClean="0"/>
              <a:t>		C.  It caused a chemical change and new </a:t>
            </a:r>
          </a:p>
          <a:p>
            <a:pPr>
              <a:buNone/>
            </a:pPr>
            <a:r>
              <a:rPr lang="en-US" dirty="0" smtClean="0"/>
              <a:t>                 substances to form.</a:t>
            </a:r>
          </a:p>
          <a:p>
            <a:pPr>
              <a:buNone/>
            </a:pPr>
            <a:r>
              <a:rPr lang="en-US" dirty="0" smtClean="0"/>
              <a:t>		D.  It caused a formation of a solution.</a:t>
            </a:r>
            <a:endParaRPr lang="en-US" dirty="0"/>
          </a:p>
        </p:txBody>
      </p:sp>
      <p:sp>
        <p:nvSpPr>
          <p:cNvPr id="4" name="TextBox 3"/>
          <p:cNvSpPr txBox="1"/>
          <p:nvPr/>
        </p:nvSpPr>
        <p:spPr>
          <a:xfrm>
            <a:off x="533400" y="304800"/>
            <a:ext cx="8159115" cy="1046440"/>
          </a:xfrm>
          <a:prstGeom prst="rect">
            <a:avLst/>
          </a:prstGeom>
          <a:noFill/>
        </p:spPr>
        <p:txBody>
          <a:bodyPr wrap="square" rtlCol="0">
            <a:spAutoFit/>
          </a:bodyPr>
          <a:lstStyle/>
          <a:p>
            <a:pPr algn="ctr"/>
            <a:r>
              <a:rPr lang="en-US" sz="4400" dirty="0" smtClean="0">
                <a:solidFill>
                  <a:schemeClr val="accent2">
                    <a:lumMod val="75000"/>
                  </a:schemeClr>
                </a:solidFill>
              </a:rPr>
              <a:t>Check Your Understanding</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1"/>
            <a:ext cx="8229600" cy="4114800"/>
          </a:xfrm>
        </p:spPr>
        <p:txBody>
          <a:bodyPr/>
          <a:lstStyle/>
          <a:p>
            <a:pPr>
              <a:buNone/>
            </a:pPr>
            <a:r>
              <a:rPr lang="en-US" dirty="0" smtClean="0"/>
              <a:t>4. Which of the following is NOT a chemical change?</a:t>
            </a:r>
          </a:p>
          <a:p>
            <a:pPr>
              <a:buNone/>
            </a:pPr>
            <a:r>
              <a:rPr lang="en-US" dirty="0" smtClean="0"/>
              <a:t>		</a:t>
            </a:r>
          </a:p>
          <a:p>
            <a:pPr>
              <a:buNone/>
            </a:pPr>
            <a:r>
              <a:rPr lang="en-US" dirty="0" smtClean="0"/>
              <a:t>		A . Salt dissolves in water</a:t>
            </a:r>
          </a:p>
          <a:p>
            <a:pPr>
              <a:buNone/>
            </a:pPr>
            <a:r>
              <a:rPr lang="en-US" dirty="0" smtClean="0"/>
              <a:t>		B.  Logs burn in a fireplace  </a:t>
            </a:r>
          </a:p>
          <a:p>
            <a:pPr>
              <a:buNone/>
            </a:pPr>
            <a:r>
              <a:rPr lang="en-US" dirty="0" smtClean="0"/>
              <a:t>		C.  Vinegar and baking soda combine to make a</a:t>
            </a:r>
          </a:p>
          <a:p>
            <a:pPr>
              <a:buNone/>
            </a:pPr>
            <a:r>
              <a:rPr lang="en-US" dirty="0" smtClean="0"/>
              <a:t>                 gas.</a:t>
            </a:r>
          </a:p>
          <a:p>
            <a:pPr>
              <a:buNone/>
            </a:pPr>
            <a:r>
              <a:rPr lang="en-US" dirty="0" smtClean="0"/>
              <a:t>		D.  A cake is baked</a:t>
            </a:r>
          </a:p>
        </p:txBody>
      </p:sp>
      <p:sp>
        <p:nvSpPr>
          <p:cNvPr id="4" name="TextBox 3"/>
          <p:cNvSpPr txBox="1"/>
          <p:nvPr/>
        </p:nvSpPr>
        <p:spPr>
          <a:xfrm>
            <a:off x="1143000" y="914400"/>
            <a:ext cx="6901761" cy="1046440"/>
          </a:xfrm>
          <a:prstGeom prst="rect">
            <a:avLst/>
          </a:prstGeom>
          <a:noFill/>
        </p:spPr>
        <p:txBody>
          <a:bodyPr wrap="none" rtlCol="0">
            <a:spAutoFit/>
          </a:bodyPr>
          <a:lstStyle/>
          <a:p>
            <a:r>
              <a:rPr lang="en-US" sz="4400" dirty="0" smtClean="0">
                <a:solidFill>
                  <a:schemeClr val="accent2">
                    <a:lumMod val="75000"/>
                  </a:schemeClr>
                </a:solidFill>
              </a:rPr>
              <a:t>Check Your Understanding</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p:cNvSpPr>
          <p:nvPr>
            <p:ph type="title"/>
          </p:nvPr>
        </p:nvSpPr>
        <p:spPr/>
        <p:txBody>
          <a:bodyPr/>
          <a:lstStyle/>
          <a:p>
            <a:r>
              <a:rPr lang="en-US" dirty="0" smtClean="0"/>
              <a:t>Check Your Answers</a:t>
            </a:r>
          </a:p>
        </p:txBody>
      </p:sp>
      <p:sp>
        <p:nvSpPr>
          <p:cNvPr id="118786" name="Rectangle 3"/>
          <p:cNvSpPr>
            <a:spLocks noGrp="1"/>
          </p:cNvSpPr>
          <p:nvPr>
            <p:ph type="body" idx="1"/>
          </p:nvPr>
        </p:nvSpPr>
        <p:spPr/>
        <p:txBody>
          <a:bodyPr/>
          <a:lstStyle/>
          <a:p>
            <a:pPr marL="495300" indent="-495300">
              <a:buFont typeface="Wingdings 2" pitchFamily="18" charset="2"/>
              <a:buAutoNum type="arabicPeriod"/>
            </a:pPr>
            <a:r>
              <a:rPr lang="en-US" sz="3600" dirty="0" smtClean="0"/>
              <a:t>D</a:t>
            </a:r>
          </a:p>
          <a:p>
            <a:pPr marL="495300" indent="-495300">
              <a:buFont typeface="Wingdings 2" pitchFamily="18" charset="2"/>
              <a:buAutoNum type="arabicPeriod"/>
            </a:pPr>
            <a:r>
              <a:rPr lang="en-US" sz="3600" dirty="0" smtClean="0"/>
              <a:t>C</a:t>
            </a:r>
          </a:p>
          <a:p>
            <a:pPr marL="495300" indent="-495300">
              <a:buFont typeface="Wingdings 2" pitchFamily="18" charset="2"/>
              <a:buAutoNum type="arabicPeriod"/>
            </a:pPr>
            <a:r>
              <a:rPr lang="en-US" sz="3600" dirty="0" smtClean="0"/>
              <a:t>C</a:t>
            </a:r>
          </a:p>
          <a:p>
            <a:pPr marL="495300" indent="-495300">
              <a:buFont typeface="Wingdings 2" pitchFamily="18" charset="2"/>
              <a:buAutoNum type="arabicPeriod"/>
            </a:pPr>
            <a:r>
              <a:rPr lang="en-US" sz="3600" dirty="0" smtClean="0"/>
              <a:t>A</a:t>
            </a:r>
          </a:p>
          <a:p>
            <a:pPr marL="495300" indent="-495300">
              <a:buNone/>
            </a:pPr>
            <a:endParaRPr lang="en-US" sz="3600" dirty="0" smtClean="0"/>
          </a:p>
          <a:p>
            <a:pPr marL="495300" indent="-495300">
              <a:buFont typeface="Wingdings 2" pitchFamily="18" charset="2"/>
              <a:buNone/>
            </a:pPr>
            <a:endParaRPr lang="en-US" sz="3600" dirty="0" smtClean="0"/>
          </a:p>
        </p:txBody>
      </p:sp>
      <p:pic>
        <p:nvPicPr>
          <p:cNvPr id="118791" name="Picture 7" descr="MCj04298030000[1]"/>
          <p:cNvPicPr>
            <a:picLocks noChangeAspect="1" noChangeArrowheads="1"/>
          </p:cNvPicPr>
          <p:nvPr/>
        </p:nvPicPr>
        <p:blipFill>
          <a:blip r:embed="rId3" cstate="print"/>
          <a:srcRect/>
          <a:stretch>
            <a:fillRect/>
          </a:stretch>
        </p:blipFill>
        <p:spPr bwMode="auto">
          <a:xfrm>
            <a:off x="6149975" y="1447800"/>
            <a:ext cx="1892300" cy="2403475"/>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Summary</a:t>
            </a:r>
            <a:endParaRPr lang="en-US"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p:txBody>
          <a:bodyPr/>
          <a:lstStyle/>
          <a:p>
            <a:pPr>
              <a:buNone/>
            </a:pPr>
            <a:r>
              <a:rPr lang="en-US" sz="4400" dirty="0" smtClean="0"/>
              <a:t>Write a summary paragraph explaining how physical and chemical changes are affected by temperature.</a:t>
            </a:r>
            <a:endParaRPr lang="en-US" sz="4400" dirty="0"/>
          </a:p>
        </p:txBody>
      </p:sp>
      <p:pic>
        <p:nvPicPr>
          <p:cNvPr id="4" name="Picture 3" descr="writing.jpg"/>
          <p:cNvPicPr>
            <a:picLocks noChangeAspect="1"/>
          </p:cNvPicPr>
          <p:nvPr/>
        </p:nvPicPr>
        <p:blipFill>
          <a:blip r:embed="rId3" cstate="print"/>
          <a:stretch>
            <a:fillRect/>
          </a:stretch>
        </p:blipFill>
        <p:spPr>
          <a:xfrm rot="405895">
            <a:off x="6818291" y="3929132"/>
            <a:ext cx="2178269" cy="26320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a:solidFill>
            <a:srgbClr val="CCFF99"/>
          </a:solidFill>
          <a:ln/>
        </p:spPr>
        <p:style>
          <a:lnRef idx="2">
            <a:schemeClr val="accent1"/>
          </a:lnRef>
          <a:fillRef idx="1">
            <a:schemeClr val="lt1"/>
          </a:fillRef>
          <a:effectRef idx="0">
            <a:schemeClr val="accent1"/>
          </a:effectRef>
          <a:fontRef idx="minor">
            <a:schemeClr val="dk1"/>
          </a:fontRef>
        </p:style>
        <p:txBody>
          <a:bodyPr/>
          <a:lstStyle/>
          <a:p>
            <a:pPr algn="ctr"/>
            <a: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Physical Changes </a:t>
            </a:r>
            <a:endPar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152400" y="990601"/>
            <a:ext cx="8839200" cy="5638800"/>
          </a:xfrm>
        </p:spPr>
        <p:style>
          <a:lnRef idx="2">
            <a:schemeClr val="accent2"/>
          </a:lnRef>
          <a:fillRef idx="1">
            <a:schemeClr val="lt1"/>
          </a:fillRef>
          <a:effectRef idx="0">
            <a:schemeClr val="accent2"/>
          </a:effectRef>
          <a:fontRef idx="minor">
            <a:schemeClr val="dk1"/>
          </a:fontRef>
        </p:style>
        <p:txBody>
          <a:bodyPr/>
          <a:lstStyle/>
          <a:p>
            <a:pPr>
              <a:buNone/>
            </a:pPr>
            <a:r>
              <a:rPr lang="en-US" sz="2400" b="1" dirty="0" smtClean="0"/>
              <a:t>A </a:t>
            </a:r>
            <a:r>
              <a:rPr lang="en-US" sz="2400" b="1" dirty="0" smtClean="0">
                <a:solidFill>
                  <a:srgbClr val="FF0000"/>
                </a:solidFill>
              </a:rPr>
              <a:t>physical change </a:t>
            </a:r>
            <a:r>
              <a:rPr lang="en-US" sz="2400" b="1" dirty="0" smtClean="0"/>
              <a:t>is a change that does NOT result in a new substance.</a:t>
            </a:r>
          </a:p>
          <a:p>
            <a:pPr algn="ctr">
              <a:buNone/>
            </a:pPr>
            <a:r>
              <a:rPr lang="en-US" sz="2400" b="1" dirty="0" smtClean="0"/>
              <a:t>Here are some examples of physical changes:</a:t>
            </a:r>
          </a:p>
          <a:p>
            <a:pPr>
              <a:buNone/>
            </a:pPr>
            <a:endParaRPr lang="en-US" sz="2400" dirty="0" smtClean="0"/>
          </a:p>
          <a:p>
            <a:pPr lvl="1">
              <a:buNone/>
            </a:pPr>
            <a:endParaRPr lang="en-US" i="1" dirty="0" smtClean="0"/>
          </a:p>
          <a:p>
            <a:pPr lvl="1">
              <a:buNone/>
            </a:pPr>
            <a:endParaRPr lang="en-US" i="1" dirty="0" smtClean="0"/>
          </a:p>
          <a:p>
            <a:pPr lvl="1">
              <a:buNone/>
            </a:pPr>
            <a:r>
              <a:rPr lang="en-US" sz="1600" i="1" dirty="0" smtClean="0"/>
              <a:t>              Tearing paper                 Chopping Wood</a:t>
            </a:r>
            <a:endParaRPr lang="en-US" sz="1600" b="1" dirty="0" smtClean="0"/>
          </a:p>
          <a:p>
            <a:pPr lvl="1">
              <a:buNone/>
            </a:pPr>
            <a:endParaRPr lang="en-US" i="1" dirty="0" smtClean="0"/>
          </a:p>
          <a:p>
            <a:pPr lvl="1">
              <a:buNone/>
            </a:pPr>
            <a:endParaRPr lang="en-US" i="1" dirty="0" smtClean="0"/>
          </a:p>
          <a:p>
            <a:pPr lvl="1">
              <a:buNone/>
            </a:pPr>
            <a:endParaRPr lang="en-US" i="1" dirty="0" smtClean="0"/>
          </a:p>
        </p:txBody>
      </p:sp>
      <p:sp>
        <p:nvSpPr>
          <p:cNvPr id="23" name="Rectangle 22"/>
          <p:cNvSpPr/>
          <p:nvPr/>
        </p:nvSpPr>
        <p:spPr>
          <a:xfrm>
            <a:off x="4495800" y="4114800"/>
            <a:ext cx="20574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descr="paper.jpg"/>
          <p:cNvPicPr>
            <a:picLocks noChangeAspect="1"/>
          </p:cNvPicPr>
          <p:nvPr/>
        </p:nvPicPr>
        <p:blipFill>
          <a:blip r:embed="rId3" cstate="print"/>
          <a:stretch>
            <a:fillRect/>
          </a:stretch>
        </p:blipFill>
        <p:spPr>
          <a:xfrm>
            <a:off x="990600" y="2362200"/>
            <a:ext cx="1596432" cy="1171575"/>
          </a:xfrm>
          <a:prstGeom prst="rect">
            <a:avLst/>
          </a:prstGeom>
        </p:spPr>
      </p:pic>
      <p:pic>
        <p:nvPicPr>
          <p:cNvPr id="26" name="Picture 25" descr="wood.jpg"/>
          <p:cNvPicPr>
            <a:picLocks noChangeAspect="1"/>
          </p:cNvPicPr>
          <p:nvPr/>
        </p:nvPicPr>
        <p:blipFill>
          <a:blip r:embed="rId4" cstate="print"/>
          <a:stretch>
            <a:fillRect/>
          </a:stretch>
        </p:blipFill>
        <p:spPr>
          <a:xfrm>
            <a:off x="3124200" y="2362200"/>
            <a:ext cx="1790700" cy="1193800"/>
          </a:xfrm>
          <a:prstGeom prst="rect">
            <a:avLst/>
          </a:prstGeom>
        </p:spPr>
      </p:pic>
      <p:pic>
        <p:nvPicPr>
          <p:cNvPr id="27" name="Picture 26" descr="window.jpg"/>
          <p:cNvPicPr>
            <a:picLocks noChangeAspect="1"/>
          </p:cNvPicPr>
          <p:nvPr/>
        </p:nvPicPr>
        <p:blipFill>
          <a:blip r:embed="rId5" cstate="print"/>
          <a:stretch>
            <a:fillRect/>
          </a:stretch>
        </p:blipFill>
        <p:spPr>
          <a:xfrm>
            <a:off x="7239000" y="2514600"/>
            <a:ext cx="1360967" cy="2472744"/>
          </a:xfrm>
          <a:prstGeom prst="rect">
            <a:avLst/>
          </a:prstGeom>
        </p:spPr>
      </p:pic>
      <p:sp>
        <p:nvSpPr>
          <p:cNvPr id="29" name="TextBox 28"/>
          <p:cNvSpPr txBox="1"/>
          <p:nvPr/>
        </p:nvSpPr>
        <p:spPr>
          <a:xfrm>
            <a:off x="7239000" y="4953000"/>
            <a:ext cx="1527982" cy="338554"/>
          </a:xfrm>
          <a:prstGeom prst="rect">
            <a:avLst/>
          </a:prstGeom>
          <a:noFill/>
        </p:spPr>
        <p:txBody>
          <a:bodyPr wrap="none" rtlCol="0">
            <a:spAutoFit/>
          </a:bodyPr>
          <a:lstStyle/>
          <a:p>
            <a:r>
              <a:rPr lang="en-US" sz="1600" i="1" dirty="0" smtClean="0"/>
              <a:t>Breaking glass</a:t>
            </a:r>
            <a:endParaRPr lang="en-US" sz="1600" i="1" dirty="0"/>
          </a:p>
        </p:txBody>
      </p:sp>
      <p:pic>
        <p:nvPicPr>
          <p:cNvPr id="30" name="Picture 29" descr="balloon.jpg"/>
          <p:cNvPicPr>
            <a:picLocks noChangeAspect="1"/>
          </p:cNvPicPr>
          <p:nvPr/>
        </p:nvPicPr>
        <p:blipFill>
          <a:blip r:embed="rId6" cstate="print"/>
          <a:stretch>
            <a:fillRect/>
          </a:stretch>
        </p:blipFill>
        <p:spPr>
          <a:xfrm>
            <a:off x="609600" y="3810000"/>
            <a:ext cx="1117600" cy="1676400"/>
          </a:xfrm>
          <a:prstGeom prst="rect">
            <a:avLst/>
          </a:prstGeom>
        </p:spPr>
      </p:pic>
      <p:sp>
        <p:nvSpPr>
          <p:cNvPr id="31" name="TextBox 30"/>
          <p:cNvSpPr txBox="1"/>
          <p:nvPr/>
        </p:nvSpPr>
        <p:spPr>
          <a:xfrm>
            <a:off x="228600" y="5410200"/>
            <a:ext cx="1845377" cy="338554"/>
          </a:xfrm>
          <a:prstGeom prst="rect">
            <a:avLst/>
          </a:prstGeom>
          <a:noFill/>
        </p:spPr>
        <p:txBody>
          <a:bodyPr wrap="none" rtlCol="0">
            <a:spAutoFit/>
          </a:bodyPr>
          <a:lstStyle/>
          <a:p>
            <a:r>
              <a:rPr lang="en-US" sz="1600" i="1" dirty="0" smtClean="0"/>
              <a:t>Popping a Balloon</a:t>
            </a:r>
            <a:endParaRPr lang="en-US" sz="1600" i="1" dirty="0"/>
          </a:p>
        </p:txBody>
      </p:sp>
      <p:pic>
        <p:nvPicPr>
          <p:cNvPr id="32" name="Picture 31" descr="carrot.jpg"/>
          <p:cNvPicPr>
            <a:picLocks noChangeAspect="1"/>
          </p:cNvPicPr>
          <p:nvPr/>
        </p:nvPicPr>
        <p:blipFill>
          <a:blip r:embed="rId7" cstate="print"/>
          <a:stretch>
            <a:fillRect/>
          </a:stretch>
        </p:blipFill>
        <p:spPr>
          <a:xfrm>
            <a:off x="5334000" y="2362200"/>
            <a:ext cx="1524000" cy="1371601"/>
          </a:xfrm>
          <a:prstGeom prst="rect">
            <a:avLst/>
          </a:prstGeom>
        </p:spPr>
      </p:pic>
      <p:sp>
        <p:nvSpPr>
          <p:cNvPr id="33" name="TextBox 32"/>
          <p:cNvSpPr txBox="1"/>
          <p:nvPr/>
        </p:nvSpPr>
        <p:spPr>
          <a:xfrm>
            <a:off x="5257800" y="3657600"/>
            <a:ext cx="1633781" cy="338554"/>
          </a:xfrm>
          <a:prstGeom prst="rect">
            <a:avLst/>
          </a:prstGeom>
          <a:noFill/>
        </p:spPr>
        <p:txBody>
          <a:bodyPr wrap="none" rtlCol="0">
            <a:spAutoFit/>
          </a:bodyPr>
          <a:lstStyle/>
          <a:p>
            <a:r>
              <a:rPr lang="en-US" sz="1600" i="1" dirty="0" smtClean="0"/>
              <a:t>Cutting a Carrot</a:t>
            </a:r>
            <a:endParaRPr lang="en-US" sz="1600" i="1" dirty="0"/>
          </a:p>
        </p:txBody>
      </p:sp>
      <p:pic>
        <p:nvPicPr>
          <p:cNvPr id="34" name="Picture 33" descr="candy.jpg"/>
          <p:cNvPicPr>
            <a:picLocks noChangeAspect="1"/>
          </p:cNvPicPr>
          <p:nvPr/>
        </p:nvPicPr>
        <p:blipFill>
          <a:blip r:embed="rId8" cstate="print"/>
          <a:stretch>
            <a:fillRect/>
          </a:stretch>
        </p:blipFill>
        <p:spPr>
          <a:xfrm>
            <a:off x="2590800" y="4038600"/>
            <a:ext cx="1736189" cy="1171575"/>
          </a:xfrm>
          <a:prstGeom prst="rect">
            <a:avLst/>
          </a:prstGeom>
        </p:spPr>
      </p:pic>
      <p:sp>
        <p:nvSpPr>
          <p:cNvPr id="35" name="TextBox 34"/>
          <p:cNvSpPr txBox="1"/>
          <p:nvPr/>
        </p:nvSpPr>
        <p:spPr>
          <a:xfrm>
            <a:off x="2743200" y="5257800"/>
            <a:ext cx="1425390" cy="338554"/>
          </a:xfrm>
          <a:prstGeom prst="rect">
            <a:avLst/>
          </a:prstGeom>
          <a:noFill/>
        </p:spPr>
        <p:txBody>
          <a:bodyPr wrap="none" rtlCol="0">
            <a:spAutoFit/>
          </a:bodyPr>
          <a:lstStyle/>
          <a:p>
            <a:r>
              <a:rPr lang="en-US" sz="1600" i="1" dirty="0" smtClean="0"/>
              <a:t>Mixing Candy</a:t>
            </a:r>
            <a:endParaRPr lang="en-US" sz="1600" i="1" dirty="0"/>
          </a:p>
        </p:txBody>
      </p:sp>
      <p:pic>
        <p:nvPicPr>
          <p:cNvPr id="36" name="Picture 35" descr="pencil.jpg"/>
          <p:cNvPicPr>
            <a:picLocks noChangeAspect="1"/>
          </p:cNvPicPr>
          <p:nvPr/>
        </p:nvPicPr>
        <p:blipFill>
          <a:blip r:embed="rId9" cstate="print"/>
          <a:stretch>
            <a:fillRect/>
          </a:stretch>
        </p:blipFill>
        <p:spPr>
          <a:xfrm>
            <a:off x="4876800" y="4191000"/>
            <a:ext cx="1752600" cy="1311386"/>
          </a:xfrm>
          <a:prstGeom prst="rect">
            <a:avLst/>
          </a:prstGeom>
        </p:spPr>
      </p:pic>
      <p:sp>
        <p:nvSpPr>
          <p:cNvPr id="37" name="TextBox 36"/>
          <p:cNvSpPr txBox="1"/>
          <p:nvPr/>
        </p:nvSpPr>
        <p:spPr>
          <a:xfrm>
            <a:off x="4800600" y="5334000"/>
            <a:ext cx="2016899" cy="338554"/>
          </a:xfrm>
          <a:prstGeom prst="rect">
            <a:avLst/>
          </a:prstGeom>
          <a:noFill/>
        </p:spPr>
        <p:txBody>
          <a:bodyPr wrap="none" rtlCol="0">
            <a:spAutoFit/>
          </a:bodyPr>
          <a:lstStyle/>
          <a:p>
            <a:r>
              <a:rPr lang="en-US" sz="1600" i="1" dirty="0" smtClean="0"/>
              <a:t>Sharpening a Pencil</a:t>
            </a:r>
            <a:endParaRPr lang="en-US" sz="1600" i="1" dirty="0"/>
          </a:p>
        </p:txBody>
      </p:sp>
      <p:sp>
        <p:nvSpPr>
          <p:cNvPr id="38" name="TextBox 37"/>
          <p:cNvSpPr txBox="1"/>
          <p:nvPr/>
        </p:nvSpPr>
        <p:spPr>
          <a:xfrm>
            <a:off x="685800" y="5638800"/>
            <a:ext cx="7635488" cy="1015663"/>
          </a:xfrm>
          <a:prstGeom prst="rect">
            <a:avLst/>
          </a:prstGeom>
          <a:noFill/>
        </p:spPr>
        <p:txBody>
          <a:bodyPr wrap="square" rtlCol="0">
            <a:spAutoFit/>
          </a:bodyPr>
          <a:lstStyle/>
          <a:p>
            <a:pPr algn="ctr"/>
            <a:r>
              <a:rPr lang="en-US" sz="2000" b="1" dirty="0" smtClean="0"/>
              <a:t>If you tear, chop, cut, break, pop, mix or sharpen in the examples above, it is a </a:t>
            </a:r>
            <a:r>
              <a:rPr lang="en-US" sz="2000" b="1" dirty="0" smtClean="0">
                <a:solidFill>
                  <a:srgbClr val="FF0000"/>
                </a:solidFill>
              </a:rPr>
              <a:t>physical change</a:t>
            </a:r>
            <a:r>
              <a:rPr lang="en-US" sz="2000" b="1" dirty="0" smtClean="0"/>
              <a:t>. These changes will not result in a new substance. </a:t>
            </a:r>
            <a:endParaRPr lang="en-US" sz="2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a:solidFill>
            <a:srgbClr val="CCFF99"/>
          </a:solidFill>
          <a:ln/>
        </p:spPr>
        <p:style>
          <a:lnRef idx="2">
            <a:schemeClr val="accent1"/>
          </a:lnRef>
          <a:fillRef idx="1">
            <a:schemeClr val="lt1"/>
          </a:fillRef>
          <a:effectRef idx="0">
            <a:schemeClr val="accent1"/>
          </a:effectRef>
          <a:fontRef idx="minor">
            <a:schemeClr val="dk1"/>
          </a:fontRef>
        </p:style>
        <p:txBody>
          <a:bodyPr/>
          <a:lstStyle/>
          <a:p>
            <a:pPr algn="ctr"/>
            <a: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More Physical Changes </a:t>
            </a:r>
            <a:endPar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152400" y="990601"/>
            <a:ext cx="8839200" cy="5638800"/>
          </a:xfrm>
        </p:spPr>
        <p:style>
          <a:lnRef idx="2">
            <a:schemeClr val="accent2"/>
          </a:lnRef>
          <a:fillRef idx="1">
            <a:schemeClr val="lt1"/>
          </a:fillRef>
          <a:effectRef idx="0">
            <a:schemeClr val="accent2"/>
          </a:effectRef>
          <a:fontRef idx="minor">
            <a:schemeClr val="dk1"/>
          </a:fontRef>
        </p:style>
        <p:txBody>
          <a:bodyPr/>
          <a:lstStyle/>
          <a:p>
            <a:pPr lvl="1">
              <a:buNone/>
            </a:pPr>
            <a:r>
              <a:rPr lang="en-US" dirty="0" smtClean="0"/>
              <a:t>When </a:t>
            </a:r>
            <a:r>
              <a:rPr lang="en-US" b="1" dirty="0" smtClean="0"/>
              <a:t>water </a:t>
            </a:r>
            <a:r>
              <a:rPr lang="en-US" dirty="0" smtClean="0"/>
              <a:t>changes states, these changes are also </a:t>
            </a:r>
            <a:r>
              <a:rPr lang="en-US" b="1" dirty="0" smtClean="0">
                <a:solidFill>
                  <a:srgbClr val="FF0000"/>
                </a:solidFill>
              </a:rPr>
              <a:t>physical changes</a:t>
            </a:r>
            <a:r>
              <a:rPr lang="en-US" dirty="0" smtClean="0">
                <a:solidFill>
                  <a:schemeClr val="tx1"/>
                </a:solidFill>
              </a:rPr>
              <a:t>. </a:t>
            </a:r>
            <a:r>
              <a:rPr lang="en-US" dirty="0" smtClean="0">
                <a:solidFill>
                  <a:srgbClr val="FF0000"/>
                </a:solidFill>
              </a:rPr>
              <a:t> </a:t>
            </a:r>
            <a:r>
              <a:rPr lang="en-US" dirty="0" smtClean="0">
                <a:solidFill>
                  <a:schemeClr val="tx1"/>
                </a:solidFill>
              </a:rPr>
              <a:t>Ice, water, and water vapor are all different forms of the same thing, WATER!  No new substance is made.</a:t>
            </a:r>
          </a:p>
          <a:p>
            <a:pPr lvl="1">
              <a:buNone/>
            </a:pPr>
            <a:endParaRPr lang="en-US" dirty="0" smtClean="0">
              <a:solidFill>
                <a:schemeClr val="tx1"/>
              </a:solidFill>
            </a:endParaRPr>
          </a:p>
          <a:p>
            <a:pPr lvl="1">
              <a:buNone/>
            </a:pPr>
            <a:r>
              <a:rPr lang="en-US" dirty="0" err="1" smtClean="0">
                <a:solidFill>
                  <a:srgbClr val="FF0000"/>
                </a:solidFill>
              </a:rPr>
              <a:t>wwW</a:t>
            </a:r>
            <a:endParaRPr lang="en-US" dirty="0" smtClean="0">
              <a:solidFill>
                <a:srgbClr val="FF0000"/>
              </a:solidFill>
            </a:endParaRPr>
          </a:p>
        </p:txBody>
      </p:sp>
      <p:sp>
        <p:nvSpPr>
          <p:cNvPr id="23" name="Rectangle 22"/>
          <p:cNvSpPr/>
          <p:nvPr/>
        </p:nvSpPr>
        <p:spPr>
          <a:xfrm>
            <a:off x="4495800" y="4114800"/>
            <a:ext cx="20574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descr="water.jpg"/>
          <p:cNvPicPr>
            <a:picLocks noChangeAspect="1"/>
          </p:cNvPicPr>
          <p:nvPr/>
        </p:nvPicPr>
        <p:blipFill>
          <a:blip r:embed="rId3" cstate="print"/>
          <a:stretch>
            <a:fillRect/>
          </a:stretch>
        </p:blipFill>
        <p:spPr>
          <a:xfrm>
            <a:off x="552974" y="2590800"/>
            <a:ext cx="2114026" cy="3276600"/>
          </a:xfrm>
          <a:prstGeom prst="rect">
            <a:avLst/>
          </a:prstGeom>
        </p:spPr>
      </p:pic>
      <p:sp>
        <p:nvSpPr>
          <p:cNvPr id="19" name="TextBox 18"/>
          <p:cNvSpPr txBox="1"/>
          <p:nvPr/>
        </p:nvSpPr>
        <p:spPr>
          <a:xfrm>
            <a:off x="381000" y="5867400"/>
            <a:ext cx="2394630" cy="369332"/>
          </a:xfrm>
          <a:prstGeom prst="rect">
            <a:avLst/>
          </a:prstGeom>
          <a:noFill/>
        </p:spPr>
        <p:txBody>
          <a:bodyPr wrap="none" rtlCol="0">
            <a:spAutoFit/>
          </a:bodyPr>
          <a:lstStyle/>
          <a:p>
            <a:r>
              <a:rPr lang="en-US" dirty="0" smtClean="0"/>
              <a:t>Water in </a:t>
            </a:r>
            <a:r>
              <a:rPr lang="en-US" b="1" dirty="0" smtClean="0"/>
              <a:t>LIQUID</a:t>
            </a:r>
            <a:r>
              <a:rPr lang="en-US" dirty="0" smtClean="0"/>
              <a:t> form</a:t>
            </a:r>
            <a:endParaRPr lang="en-US" dirty="0"/>
          </a:p>
        </p:txBody>
      </p:sp>
      <p:pic>
        <p:nvPicPr>
          <p:cNvPr id="21" name="Picture 20" descr="ice.jpg"/>
          <p:cNvPicPr>
            <a:picLocks noChangeAspect="1"/>
          </p:cNvPicPr>
          <p:nvPr/>
        </p:nvPicPr>
        <p:blipFill>
          <a:blip r:embed="rId4" cstate="print"/>
          <a:stretch>
            <a:fillRect/>
          </a:stretch>
        </p:blipFill>
        <p:spPr>
          <a:xfrm>
            <a:off x="3124200" y="2971800"/>
            <a:ext cx="2895599" cy="2590800"/>
          </a:xfrm>
          <a:prstGeom prst="rect">
            <a:avLst/>
          </a:prstGeom>
        </p:spPr>
      </p:pic>
      <p:sp>
        <p:nvSpPr>
          <p:cNvPr id="22" name="TextBox 21"/>
          <p:cNvSpPr txBox="1"/>
          <p:nvPr/>
        </p:nvSpPr>
        <p:spPr>
          <a:xfrm>
            <a:off x="3276600" y="5562600"/>
            <a:ext cx="2458750" cy="369332"/>
          </a:xfrm>
          <a:prstGeom prst="rect">
            <a:avLst/>
          </a:prstGeom>
          <a:noFill/>
        </p:spPr>
        <p:txBody>
          <a:bodyPr wrap="none" rtlCol="0">
            <a:spAutoFit/>
          </a:bodyPr>
          <a:lstStyle/>
          <a:p>
            <a:r>
              <a:rPr lang="en-US" dirty="0" smtClean="0"/>
              <a:t>  Water in </a:t>
            </a:r>
            <a:r>
              <a:rPr lang="en-US" b="1" dirty="0" smtClean="0"/>
              <a:t>SOLID</a:t>
            </a:r>
            <a:r>
              <a:rPr lang="en-US" dirty="0" smtClean="0"/>
              <a:t> form</a:t>
            </a:r>
            <a:endParaRPr lang="en-US" dirty="0"/>
          </a:p>
        </p:txBody>
      </p:sp>
      <p:pic>
        <p:nvPicPr>
          <p:cNvPr id="25" name="Picture 24" descr="gas.jpg"/>
          <p:cNvPicPr>
            <a:picLocks noChangeAspect="1"/>
          </p:cNvPicPr>
          <p:nvPr/>
        </p:nvPicPr>
        <p:blipFill>
          <a:blip r:embed="rId5" cstate="print"/>
          <a:stretch>
            <a:fillRect/>
          </a:stretch>
        </p:blipFill>
        <p:spPr>
          <a:xfrm>
            <a:off x="6553200" y="2590800"/>
            <a:ext cx="1981200" cy="3276600"/>
          </a:xfrm>
          <a:prstGeom prst="rect">
            <a:avLst/>
          </a:prstGeom>
        </p:spPr>
      </p:pic>
      <p:sp>
        <p:nvSpPr>
          <p:cNvPr id="39" name="TextBox 38"/>
          <p:cNvSpPr txBox="1"/>
          <p:nvPr/>
        </p:nvSpPr>
        <p:spPr>
          <a:xfrm>
            <a:off x="6477000" y="5867400"/>
            <a:ext cx="2112501" cy="646331"/>
          </a:xfrm>
          <a:prstGeom prst="rect">
            <a:avLst/>
          </a:prstGeom>
          <a:noFill/>
        </p:spPr>
        <p:txBody>
          <a:bodyPr wrap="none" rtlCol="0">
            <a:spAutoFit/>
          </a:bodyPr>
          <a:lstStyle/>
          <a:p>
            <a:r>
              <a:rPr lang="en-US" dirty="0" smtClean="0"/>
              <a:t>Water in </a:t>
            </a:r>
            <a:r>
              <a:rPr lang="en-US" b="1" dirty="0" smtClean="0"/>
              <a:t>GAS</a:t>
            </a:r>
            <a:r>
              <a:rPr lang="en-US" dirty="0" smtClean="0"/>
              <a:t> form</a:t>
            </a:r>
          </a:p>
          <a:p>
            <a:r>
              <a:rPr lang="en-US" dirty="0" smtClean="0"/>
              <a:t>    (water vapor)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a:solidFill>
            <a:srgbClr val="CCFF99"/>
          </a:solidFill>
          <a:ln/>
        </p:spPr>
        <p:style>
          <a:lnRef idx="2">
            <a:schemeClr val="accent1"/>
          </a:lnRef>
          <a:fillRef idx="1">
            <a:schemeClr val="lt1"/>
          </a:fillRef>
          <a:effectRef idx="0">
            <a:schemeClr val="accent1"/>
          </a:effectRef>
          <a:fontRef idx="minor">
            <a:schemeClr val="dk1"/>
          </a:fontRef>
        </p:style>
        <p:txBody>
          <a:bodyPr/>
          <a:lstStyle/>
          <a:p>
            <a:pPr algn="ctr"/>
            <a: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Temperature is Important!</a:t>
            </a:r>
            <a:endPar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0" y="990600"/>
            <a:ext cx="8839200" cy="5638800"/>
          </a:xfrm>
        </p:spPr>
        <p:style>
          <a:lnRef idx="2">
            <a:schemeClr val="accent2"/>
          </a:lnRef>
          <a:fillRef idx="1">
            <a:schemeClr val="lt1"/>
          </a:fillRef>
          <a:effectRef idx="0">
            <a:schemeClr val="accent2"/>
          </a:effectRef>
          <a:fontRef idx="minor">
            <a:schemeClr val="dk1"/>
          </a:fontRef>
        </p:style>
        <p:txBody>
          <a:bodyPr/>
          <a:lstStyle/>
          <a:p>
            <a:pPr lvl="1">
              <a:buNone/>
            </a:pPr>
            <a:r>
              <a:rPr lang="en-US" b="1" dirty="0" smtClean="0">
                <a:solidFill>
                  <a:srgbClr val="FF0000"/>
                </a:solidFill>
              </a:rPr>
              <a:t>Temperature </a:t>
            </a:r>
            <a:r>
              <a:rPr lang="en-US" dirty="0" smtClean="0"/>
              <a:t> is very important as water changes states.  </a:t>
            </a:r>
            <a:r>
              <a:rPr lang="en-US" b="1" dirty="0" smtClean="0">
                <a:solidFill>
                  <a:srgbClr val="FF0000"/>
                </a:solidFill>
              </a:rPr>
              <a:t>Temperature</a:t>
            </a:r>
            <a:r>
              <a:rPr lang="en-US" dirty="0" smtClean="0">
                <a:solidFill>
                  <a:srgbClr val="FF0000"/>
                </a:solidFill>
              </a:rPr>
              <a:t> </a:t>
            </a:r>
            <a:r>
              <a:rPr lang="en-US" dirty="0" smtClean="0"/>
              <a:t>is the measure of heat or energy in an object.  A thermometer can be used to measure the heat.</a:t>
            </a:r>
          </a:p>
          <a:p>
            <a:pPr lvl="1">
              <a:buNone/>
            </a:pPr>
            <a:endParaRPr lang="en-US" dirty="0" smtClean="0"/>
          </a:p>
          <a:p>
            <a:pPr lvl="1">
              <a:buNone/>
            </a:pPr>
            <a:endParaRPr lang="en-US" dirty="0" smtClean="0">
              <a:solidFill>
                <a:schemeClr val="tx1"/>
              </a:solidFill>
            </a:endParaRPr>
          </a:p>
          <a:p>
            <a:pPr lvl="1">
              <a:buNone/>
            </a:pPr>
            <a:r>
              <a:rPr lang="en-US" sz="2800" b="1" dirty="0" smtClean="0">
                <a:solidFill>
                  <a:schemeClr val="tx1"/>
                </a:solidFill>
              </a:rPr>
              <a:t>Water</a:t>
            </a:r>
            <a:r>
              <a:rPr lang="en-US" dirty="0" smtClean="0">
                <a:solidFill>
                  <a:schemeClr val="tx1"/>
                </a:solidFill>
              </a:rPr>
              <a:t>                      </a:t>
            </a:r>
            <a:r>
              <a:rPr lang="en-US" sz="4000" b="1" dirty="0" smtClean="0">
                <a:solidFill>
                  <a:schemeClr val="tx1"/>
                </a:solidFill>
              </a:rPr>
              <a:t>+</a:t>
            </a:r>
            <a:r>
              <a:rPr lang="en-US" sz="3600" b="1" dirty="0" smtClean="0">
                <a:solidFill>
                  <a:schemeClr val="tx1"/>
                </a:solidFill>
              </a:rPr>
              <a:t>    </a:t>
            </a:r>
            <a:r>
              <a:rPr lang="en-US" sz="2800" b="1" dirty="0" smtClean="0">
                <a:solidFill>
                  <a:schemeClr val="tx1"/>
                </a:solidFill>
              </a:rPr>
              <a:t>Heat </a:t>
            </a:r>
          </a:p>
          <a:p>
            <a:pPr lvl="1">
              <a:buNone/>
            </a:pPr>
            <a:r>
              <a:rPr lang="en-US" dirty="0" smtClean="0">
                <a:solidFill>
                  <a:schemeClr val="tx1"/>
                </a:solidFill>
              </a:rPr>
              <a:t>                                                            </a:t>
            </a:r>
            <a:endParaRPr lang="en-US" sz="2000" dirty="0" smtClean="0">
              <a:solidFill>
                <a:schemeClr val="tx1"/>
              </a:solidFill>
            </a:endParaRPr>
          </a:p>
          <a:p>
            <a:pPr lvl="1">
              <a:buNone/>
            </a:pPr>
            <a:endParaRPr lang="en-US" sz="2000" b="1" dirty="0" smtClean="0">
              <a:solidFill>
                <a:schemeClr val="tx1"/>
              </a:solidFill>
            </a:endParaRPr>
          </a:p>
          <a:p>
            <a:pPr lvl="1">
              <a:buNone/>
            </a:pPr>
            <a:r>
              <a:rPr lang="en-US" sz="3200" b="1" dirty="0" smtClean="0">
                <a:solidFill>
                  <a:schemeClr val="tx1"/>
                </a:solidFill>
              </a:rPr>
              <a:t>  </a:t>
            </a:r>
            <a:r>
              <a:rPr lang="en-US" sz="3200" b="1" dirty="0" smtClean="0">
                <a:solidFill>
                  <a:srgbClr val="0070C0"/>
                </a:solidFill>
              </a:rPr>
              <a:t>When water is </a:t>
            </a:r>
            <a:r>
              <a:rPr lang="en-US" sz="3200" b="1" u="sng" dirty="0" smtClean="0">
                <a:solidFill>
                  <a:srgbClr val="0070C0"/>
                </a:solidFill>
              </a:rPr>
              <a:t>heated</a:t>
            </a:r>
            <a:r>
              <a:rPr lang="en-US" sz="3200" b="1" dirty="0" smtClean="0">
                <a:solidFill>
                  <a:srgbClr val="0070C0"/>
                </a:solidFill>
              </a:rPr>
              <a:t>, it changes state  becoming a gas. Remember this is a </a:t>
            </a:r>
            <a:r>
              <a:rPr lang="en-US" sz="3200" b="1" dirty="0" smtClean="0">
                <a:solidFill>
                  <a:srgbClr val="FF0000"/>
                </a:solidFill>
              </a:rPr>
              <a:t>physical change</a:t>
            </a:r>
            <a:r>
              <a:rPr lang="en-US" sz="3200" b="1" dirty="0" smtClean="0">
                <a:solidFill>
                  <a:srgbClr val="0070C0"/>
                </a:solidFill>
              </a:rPr>
              <a:t>!                                 </a:t>
            </a:r>
            <a:r>
              <a:rPr lang="en-US" sz="4000" dirty="0" smtClean="0">
                <a:solidFill>
                  <a:schemeClr val="tx1"/>
                </a:solidFill>
              </a:rPr>
              <a:t>=</a:t>
            </a:r>
          </a:p>
          <a:p>
            <a:pPr lvl="1">
              <a:buNone/>
            </a:pPr>
            <a:endParaRPr lang="en-US" b="1" dirty="0" smtClean="0">
              <a:solidFill>
                <a:schemeClr val="tx1"/>
              </a:solidFill>
            </a:endParaRPr>
          </a:p>
          <a:p>
            <a:pPr lvl="1">
              <a:buNone/>
            </a:pPr>
            <a:endParaRPr lang="en-US" b="1" dirty="0" smtClean="0">
              <a:solidFill>
                <a:schemeClr val="tx1"/>
              </a:solidFill>
            </a:endParaRPr>
          </a:p>
        </p:txBody>
      </p:sp>
      <p:sp>
        <p:nvSpPr>
          <p:cNvPr id="23" name="Rectangle 22"/>
          <p:cNvSpPr/>
          <p:nvPr/>
        </p:nvSpPr>
        <p:spPr>
          <a:xfrm>
            <a:off x="4495800" y="4114800"/>
            <a:ext cx="20574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water.jpg"/>
          <p:cNvPicPr>
            <a:picLocks noChangeAspect="1"/>
          </p:cNvPicPr>
          <p:nvPr/>
        </p:nvPicPr>
        <p:blipFill>
          <a:blip r:embed="rId3" cstate="print"/>
          <a:stretch>
            <a:fillRect/>
          </a:stretch>
        </p:blipFill>
        <p:spPr>
          <a:xfrm>
            <a:off x="1752600" y="3048000"/>
            <a:ext cx="1000125" cy="1038225"/>
          </a:xfrm>
          <a:prstGeom prst="rect">
            <a:avLst/>
          </a:prstGeom>
        </p:spPr>
      </p:pic>
      <p:pic>
        <p:nvPicPr>
          <p:cNvPr id="12" name="Picture 11" descr="stove.jpg"/>
          <p:cNvPicPr>
            <a:picLocks noChangeAspect="1"/>
          </p:cNvPicPr>
          <p:nvPr/>
        </p:nvPicPr>
        <p:blipFill>
          <a:blip r:embed="rId4" cstate="print"/>
          <a:stretch>
            <a:fillRect/>
          </a:stretch>
        </p:blipFill>
        <p:spPr>
          <a:xfrm>
            <a:off x="5105400" y="2819400"/>
            <a:ext cx="1209675" cy="866775"/>
          </a:xfrm>
          <a:prstGeom prst="rect">
            <a:avLst/>
          </a:prstGeom>
        </p:spPr>
      </p:pic>
      <p:pic>
        <p:nvPicPr>
          <p:cNvPr id="13" name="Picture 12" descr="sun.jpg"/>
          <p:cNvPicPr>
            <a:picLocks noChangeAspect="1"/>
          </p:cNvPicPr>
          <p:nvPr/>
        </p:nvPicPr>
        <p:blipFill>
          <a:blip r:embed="rId5" cstate="print"/>
          <a:stretch>
            <a:fillRect/>
          </a:stretch>
        </p:blipFill>
        <p:spPr>
          <a:xfrm>
            <a:off x="6553200" y="3276600"/>
            <a:ext cx="1057275" cy="1057275"/>
          </a:xfrm>
          <a:prstGeom prst="rect">
            <a:avLst/>
          </a:prstGeom>
        </p:spPr>
      </p:pic>
      <p:pic>
        <p:nvPicPr>
          <p:cNvPr id="14" name="Picture 13" descr="heat.jpg"/>
          <p:cNvPicPr>
            <a:picLocks noChangeAspect="1"/>
          </p:cNvPicPr>
          <p:nvPr/>
        </p:nvPicPr>
        <p:blipFill>
          <a:blip r:embed="rId6" cstate="print"/>
          <a:stretch>
            <a:fillRect/>
          </a:stretch>
        </p:blipFill>
        <p:spPr>
          <a:xfrm>
            <a:off x="7848600" y="2362200"/>
            <a:ext cx="847725" cy="1285875"/>
          </a:xfrm>
          <a:prstGeom prst="rect">
            <a:avLst/>
          </a:prstGeom>
        </p:spPr>
      </p:pic>
      <p:pic>
        <p:nvPicPr>
          <p:cNvPr id="17" name="Picture 16" descr="gas.jpg"/>
          <p:cNvPicPr>
            <a:picLocks noChangeAspect="1"/>
          </p:cNvPicPr>
          <p:nvPr/>
        </p:nvPicPr>
        <p:blipFill>
          <a:blip r:embed="rId7" cstate="print"/>
          <a:stretch>
            <a:fillRect/>
          </a:stretch>
        </p:blipFill>
        <p:spPr>
          <a:xfrm rot="633868">
            <a:off x="7730943" y="5123479"/>
            <a:ext cx="1087141" cy="1326073"/>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a:solidFill>
            <a:srgbClr val="CCFF99"/>
          </a:solidFill>
          <a:ln/>
        </p:spPr>
        <p:style>
          <a:lnRef idx="2">
            <a:schemeClr val="accent1"/>
          </a:lnRef>
          <a:fillRef idx="1">
            <a:schemeClr val="lt1"/>
          </a:fillRef>
          <a:effectRef idx="0">
            <a:schemeClr val="accent1"/>
          </a:effectRef>
          <a:fontRef idx="minor">
            <a:schemeClr val="dk1"/>
          </a:fontRef>
        </p:style>
        <p:txBody>
          <a:bodyPr/>
          <a:lstStyle/>
          <a:p>
            <a:pPr algn="ctr"/>
            <a: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Temperature is Important!</a:t>
            </a:r>
            <a:endPar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152400" y="990601"/>
            <a:ext cx="8839200" cy="5638800"/>
          </a:xfrm>
        </p:spPr>
        <p:style>
          <a:lnRef idx="2">
            <a:schemeClr val="accent2"/>
          </a:lnRef>
          <a:fillRef idx="1">
            <a:schemeClr val="lt1"/>
          </a:fillRef>
          <a:effectRef idx="0">
            <a:schemeClr val="accent2"/>
          </a:effectRef>
          <a:fontRef idx="minor">
            <a:schemeClr val="dk1"/>
          </a:fontRef>
        </p:style>
        <p:txBody>
          <a:bodyPr/>
          <a:lstStyle/>
          <a:p>
            <a:pPr lvl="1">
              <a:buNone/>
            </a:pPr>
            <a:r>
              <a:rPr lang="en-US" b="1" dirty="0" smtClean="0">
                <a:solidFill>
                  <a:srgbClr val="FF0000"/>
                </a:solidFill>
              </a:rPr>
              <a:t>Temperature </a:t>
            </a:r>
            <a:r>
              <a:rPr lang="en-US" dirty="0" smtClean="0"/>
              <a:t> is very important as water changes states.  </a:t>
            </a:r>
            <a:r>
              <a:rPr lang="en-US" b="1" dirty="0" smtClean="0">
                <a:solidFill>
                  <a:srgbClr val="FF0000"/>
                </a:solidFill>
              </a:rPr>
              <a:t>Temperature</a:t>
            </a:r>
            <a:r>
              <a:rPr lang="en-US" dirty="0" smtClean="0">
                <a:solidFill>
                  <a:srgbClr val="FF0000"/>
                </a:solidFill>
              </a:rPr>
              <a:t> </a:t>
            </a:r>
            <a:r>
              <a:rPr lang="en-US" dirty="0" smtClean="0"/>
              <a:t>is the measure of heat or energy in an object.  A thermometer can be used to measure the heat.</a:t>
            </a:r>
          </a:p>
          <a:p>
            <a:pPr lvl="1">
              <a:buNone/>
            </a:pPr>
            <a:endParaRPr lang="en-US" dirty="0" smtClean="0"/>
          </a:p>
          <a:p>
            <a:pPr lvl="1">
              <a:buNone/>
            </a:pPr>
            <a:endParaRPr lang="en-US" dirty="0" smtClean="0">
              <a:solidFill>
                <a:schemeClr val="tx1"/>
              </a:solidFill>
            </a:endParaRPr>
          </a:p>
          <a:p>
            <a:pPr lvl="1">
              <a:buNone/>
            </a:pPr>
            <a:r>
              <a:rPr lang="en-US" sz="2800" b="1" dirty="0" smtClean="0">
                <a:solidFill>
                  <a:schemeClr val="tx1"/>
                </a:solidFill>
              </a:rPr>
              <a:t>Water</a:t>
            </a:r>
            <a:r>
              <a:rPr lang="en-US" dirty="0" smtClean="0">
                <a:solidFill>
                  <a:schemeClr val="tx1"/>
                </a:solidFill>
              </a:rPr>
              <a:t>                      </a:t>
            </a:r>
            <a:r>
              <a:rPr lang="en-US" sz="4000" b="1" dirty="0" smtClean="0">
                <a:solidFill>
                  <a:schemeClr val="tx1"/>
                </a:solidFill>
              </a:rPr>
              <a:t>+</a:t>
            </a:r>
            <a:r>
              <a:rPr lang="en-US" sz="3600" b="1" dirty="0" smtClean="0">
                <a:solidFill>
                  <a:schemeClr val="tx1"/>
                </a:solidFill>
              </a:rPr>
              <a:t>    </a:t>
            </a:r>
            <a:r>
              <a:rPr lang="en-US" sz="2800" b="1" dirty="0" smtClean="0">
                <a:solidFill>
                  <a:schemeClr val="tx1"/>
                </a:solidFill>
              </a:rPr>
              <a:t>Cold </a:t>
            </a:r>
          </a:p>
          <a:p>
            <a:pPr lvl="1">
              <a:buNone/>
            </a:pPr>
            <a:r>
              <a:rPr lang="en-US" dirty="0" smtClean="0">
                <a:solidFill>
                  <a:schemeClr val="tx1"/>
                </a:solidFill>
              </a:rPr>
              <a:t>                                                            </a:t>
            </a:r>
            <a:endParaRPr lang="en-US" sz="2000" dirty="0" smtClean="0">
              <a:solidFill>
                <a:schemeClr val="tx1"/>
              </a:solidFill>
            </a:endParaRPr>
          </a:p>
          <a:p>
            <a:pPr lvl="1">
              <a:buNone/>
            </a:pPr>
            <a:endParaRPr lang="en-US" sz="2000" b="1" dirty="0" smtClean="0">
              <a:solidFill>
                <a:schemeClr val="tx1"/>
              </a:solidFill>
            </a:endParaRPr>
          </a:p>
          <a:p>
            <a:pPr lvl="1">
              <a:buNone/>
            </a:pPr>
            <a:r>
              <a:rPr lang="en-US" sz="3200" b="1" dirty="0" smtClean="0">
                <a:solidFill>
                  <a:schemeClr val="tx1"/>
                </a:solidFill>
              </a:rPr>
              <a:t>  </a:t>
            </a:r>
            <a:r>
              <a:rPr lang="en-US" sz="3200" b="1" dirty="0" smtClean="0">
                <a:solidFill>
                  <a:srgbClr val="0070C0"/>
                </a:solidFill>
              </a:rPr>
              <a:t>When water is </a:t>
            </a:r>
            <a:r>
              <a:rPr lang="en-US" sz="3200" b="1" u="sng" dirty="0" smtClean="0">
                <a:solidFill>
                  <a:srgbClr val="0070C0"/>
                </a:solidFill>
              </a:rPr>
              <a:t>cooled</a:t>
            </a:r>
            <a:r>
              <a:rPr lang="en-US" sz="3200" b="1" dirty="0" smtClean="0">
                <a:solidFill>
                  <a:srgbClr val="0070C0"/>
                </a:solidFill>
              </a:rPr>
              <a:t>, it changes state  becoming a solid. Remember this is a </a:t>
            </a:r>
            <a:r>
              <a:rPr lang="en-US" sz="3200" b="1" dirty="0" smtClean="0">
                <a:solidFill>
                  <a:srgbClr val="FF0000"/>
                </a:solidFill>
              </a:rPr>
              <a:t>physical change</a:t>
            </a:r>
            <a:r>
              <a:rPr lang="en-US" sz="3200" b="1" dirty="0" smtClean="0">
                <a:solidFill>
                  <a:srgbClr val="0070C0"/>
                </a:solidFill>
              </a:rPr>
              <a:t>!                             </a:t>
            </a:r>
            <a:r>
              <a:rPr lang="en-US" sz="4000" dirty="0" smtClean="0">
                <a:solidFill>
                  <a:schemeClr val="tx1"/>
                </a:solidFill>
              </a:rPr>
              <a:t>=</a:t>
            </a:r>
          </a:p>
          <a:p>
            <a:pPr lvl="1">
              <a:buNone/>
            </a:pPr>
            <a:endParaRPr lang="en-US" b="1" dirty="0" smtClean="0">
              <a:solidFill>
                <a:schemeClr val="tx1"/>
              </a:solidFill>
            </a:endParaRPr>
          </a:p>
          <a:p>
            <a:pPr lvl="1">
              <a:buNone/>
            </a:pPr>
            <a:endParaRPr lang="en-US" b="1" dirty="0" smtClean="0">
              <a:solidFill>
                <a:schemeClr val="tx1"/>
              </a:solidFill>
            </a:endParaRPr>
          </a:p>
          <a:p>
            <a:pPr lvl="1">
              <a:buNone/>
            </a:pPr>
            <a:endParaRPr lang="en-US" b="1" dirty="0" smtClean="0">
              <a:solidFill>
                <a:schemeClr val="tx1"/>
              </a:solidFill>
            </a:endParaRPr>
          </a:p>
        </p:txBody>
      </p:sp>
      <p:sp>
        <p:nvSpPr>
          <p:cNvPr id="23" name="Rectangle 22"/>
          <p:cNvSpPr/>
          <p:nvPr/>
        </p:nvSpPr>
        <p:spPr>
          <a:xfrm>
            <a:off x="4495800" y="4114800"/>
            <a:ext cx="20574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water.jpg"/>
          <p:cNvPicPr>
            <a:picLocks noChangeAspect="1"/>
          </p:cNvPicPr>
          <p:nvPr/>
        </p:nvPicPr>
        <p:blipFill>
          <a:blip r:embed="rId3" cstate="print"/>
          <a:stretch>
            <a:fillRect/>
          </a:stretch>
        </p:blipFill>
        <p:spPr>
          <a:xfrm>
            <a:off x="1752600" y="3048000"/>
            <a:ext cx="1000125" cy="1038225"/>
          </a:xfrm>
          <a:prstGeom prst="rect">
            <a:avLst/>
          </a:prstGeom>
        </p:spPr>
      </p:pic>
      <p:pic>
        <p:nvPicPr>
          <p:cNvPr id="9" name="Picture 8" descr="frig.jpg"/>
          <p:cNvPicPr>
            <a:picLocks noChangeAspect="1"/>
          </p:cNvPicPr>
          <p:nvPr/>
        </p:nvPicPr>
        <p:blipFill>
          <a:blip r:embed="rId4" cstate="print"/>
          <a:stretch>
            <a:fillRect/>
          </a:stretch>
        </p:blipFill>
        <p:spPr>
          <a:xfrm>
            <a:off x="5029200" y="2667000"/>
            <a:ext cx="981075" cy="1304925"/>
          </a:xfrm>
          <a:prstGeom prst="rect">
            <a:avLst/>
          </a:prstGeom>
        </p:spPr>
      </p:pic>
      <p:pic>
        <p:nvPicPr>
          <p:cNvPr id="10" name="Picture 9" descr="cold.jpg"/>
          <p:cNvPicPr>
            <a:picLocks noChangeAspect="1"/>
          </p:cNvPicPr>
          <p:nvPr/>
        </p:nvPicPr>
        <p:blipFill>
          <a:blip r:embed="rId5" cstate="print"/>
          <a:stretch>
            <a:fillRect/>
          </a:stretch>
        </p:blipFill>
        <p:spPr>
          <a:xfrm>
            <a:off x="6248400" y="3505200"/>
            <a:ext cx="1304925" cy="981075"/>
          </a:xfrm>
          <a:prstGeom prst="rect">
            <a:avLst/>
          </a:prstGeom>
        </p:spPr>
      </p:pic>
      <p:pic>
        <p:nvPicPr>
          <p:cNvPr id="15" name="Picture 14" descr="freezer.jpg"/>
          <p:cNvPicPr>
            <a:picLocks noChangeAspect="1"/>
          </p:cNvPicPr>
          <p:nvPr/>
        </p:nvPicPr>
        <p:blipFill>
          <a:blip r:embed="rId6" cstate="print"/>
          <a:stretch>
            <a:fillRect/>
          </a:stretch>
        </p:blipFill>
        <p:spPr>
          <a:xfrm>
            <a:off x="7696200" y="2667000"/>
            <a:ext cx="1219200" cy="1307869"/>
          </a:xfrm>
          <a:prstGeom prst="rect">
            <a:avLst/>
          </a:prstGeom>
        </p:spPr>
      </p:pic>
      <p:pic>
        <p:nvPicPr>
          <p:cNvPr id="16" name="Picture 15" descr="ice.jpg"/>
          <p:cNvPicPr>
            <a:picLocks noChangeAspect="1"/>
          </p:cNvPicPr>
          <p:nvPr/>
        </p:nvPicPr>
        <p:blipFill>
          <a:blip r:embed="rId7" cstate="print"/>
          <a:stretch>
            <a:fillRect/>
          </a:stretch>
        </p:blipFill>
        <p:spPr>
          <a:xfrm rot="602003">
            <a:off x="7468226" y="5631669"/>
            <a:ext cx="1362075" cy="912061"/>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933450"/>
          </a:xfrm>
        </p:spPr>
        <p:txBody>
          <a:bodyPr/>
          <a:lstStyle/>
          <a:p>
            <a:pPr algn="ct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Summarize: Collaborative Pairs</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457200" y="1143001"/>
            <a:ext cx="8229600" cy="5181600"/>
          </a:xfrm>
        </p:spPr>
        <p:txBody>
          <a:bodyPr/>
          <a:lstStyle/>
          <a:p>
            <a:pPr algn="ctr">
              <a:buNone/>
            </a:pPr>
            <a:r>
              <a:rPr lang="en-US" sz="3400" dirty="0" smtClean="0"/>
              <a:t>With your shoulder partner, discuss what you think needs to happen for water to change states.</a:t>
            </a:r>
          </a:p>
          <a:p>
            <a:pPr>
              <a:buNone/>
            </a:pPr>
            <a:r>
              <a:rPr lang="en-US" sz="2800" dirty="0" smtClean="0">
                <a:solidFill>
                  <a:schemeClr val="accent5">
                    <a:lumMod val="75000"/>
                  </a:schemeClr>
                </a:solidFill>
              </a:rPr>
              <a:t>Partner A – Tell B three examples of physical changes and how you think water changes to a solid</a:t>
            </a:r>
          </a:p>
          <a:p>
            <a:pPr>
              <a:buNone/>
            </a:pPr>
            <a:r>
              <a:rPr lang="en-US" sz="2800" dirty="0" smtClean="0">
                <a:solidFill>
                  <a:srgbClr val="0070C0"/>
                </a:solidFill>
              </a:rPr>
              <a:t>Partner B – Tell A three different examples of physical changes and how you think water changes to a gas</a:t>
            </a:r>
            <a:endParaRPr lang="en-US" sz="2800" dirty="0">
              <a:solidFill>
                <a:srgbClr val="0070C0"/>
              </a:solidFill>
            </a:endParaRPr>
          </a:p>
        </p:txBody>
      </p:sp>
      <p:pic>
        <p:nvPicPr>
          <p:cNvPr id="4" name="Picture 3" descr="question.jpg"/>
          <p:cNvPicPr>
            <a:picLocks noChangeAspect="1"/>
          </p:cNvPicPr>
          <p:nvPr/>
        </p:nvPicPr>
        <p:blipFill>
          <a:blip r:embed="rId3" cstate="print"/>
          <a:stretch>
            <a:fillRect/>
          </a:stretch>
        </p:blipFill>
        <p:spPr>
          <a:xfrm rot="875774">
            <a:off x="7094943" y="5192322"/>
            <a:ext cx="1629140" cy="148435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a:solidFill>
            <a:srgbClr val="CCFF99"/>
          </a:solidFill>
          <a:ln/>
        </p:spPr>
        <p:style>
          <a:lnRef idx="2">
            <a:schemeClr val="accent1"/>
          </a:lnRef>
          <a:fillRef idx="1">
            <a:schemeClr val="lt1"/>
          </a:fillRef>
          <a:effectRef idx="0">
            <a:schemeClr val="accent1"/>
          </a:effectRef>
          <a:fontRef idx="minor">
            <a:schemeClr val="dk1"/>
          </a:fontRef>
        </p:style>
        <p:txBody>
          <a:bodyPr/>
          <a:lstStyle/>
          <a:p>
            <a:pPr algn="ctr"/>
            <a: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Changes in Matter Challenge!</a:t>
            </a:r>
            <a:endPar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152400" y="990600"/>
            <a:ext cx="8839200" cy="5867399"/>
          </a:xfrm>
        </p:spPr>
        <p:style>
          <a:lnRef idx="2">
            <a:schemeClr val="accent2"/>
          </a:lnRef>
          <a:fillRef idx="1">
            <a:schemeClr val="lt1"/>
          </a:fillRef>
          <a:effectRef idx="0">
            <a:schemeClr val="accent2"/>
          </a:effectRef>
          <a:fontRef idx="minor">
            <a:schemeClr val="dk1"/>
          </a:fontRef>
        </p:style>
        <p:txBody>
          <a:bodyPr/>
          <a:lstStyle/>
          <a:p>
            <a:pPr lvl="1" algn="ctr">
              <a:buNone/>
            </a:pPr>
            <a:r>
              <a:rPr lang="en-US" b="1" dirty="0" smtClean="0">
                <a:solidFill>
                  <a:schemeClr val="tx1"/>
                </a:solidFill>
              </a:rPr>
              <a:t>How many of you can come up with the correct answers to the changes in matter challenge?  </a:t>
            </a:r>
          </a:p>
          <a:p>
            <a:pPr lvl="1" algn="ctr">
              <a:buNone/>
            </a:pPr>
            <a:r>
              <a:rPr lang="en-US" sz="2000" dirty="0" smtClean="0">
                <a:solidFill>
                  <a:schemeClr val="tx1"/>
                </a:solidFill>
              </a:rPr>
              <a:t> You may work in pairs, teams or individually.  Decide with your teacher.  Fill in the blanks below.</a:t>
            </a:r>
          </a:p>
          <a:p>
            <a:pPr lvl="1" algn="ctr">
              <a:buNone/>
            </a:pPr>
            <a:endParaRPr lang="en-US" dirty="0" smtClean="0">
              <a:solidFill>
                <a:schemeClr val="tx1"/>
              </a:solidFill>
            </a:endParaRPr>
          </a:p>
          <a:p>
            <a:pPr lvl="1">
              <a:buNone/>
            </a:pPr>
            <a:r>
              <a:rPr lang="en-US" sz="2000" b="1" dirty="0" smtClean="0">
                <a:solidFill>
                  <a:schemeClr val="tx1"/>
                </a:solidFill>
              </a:rPr>
              <a:t>Question 1: </a:t>
            </a:r>
            <a:r>
              <a:rPr lang="en-US" sz="2000" dirty="0" smtClean="0">
                <a:solidFill>
                  <a:schemeClr val="tx1"/>
                </a:solidFill>
              </a:rPr>
              <a:t> If a </a:t>
            </a:r>
            <a:r>
              <a:rPr lang="en-US" sz="2000" dirty="0" smtClean="0">
                <a:solidFill>
                  <a:schemeClr val="accent5">
                    <a:lumMod val="75000"/>
                  </a:schemeClr>
                </a:solidFill>
              </a:rPr>
              <a:t>solid</a:t>
            </a:r>
            <a:r>
              <a:rPr lang="en-US" sz="2000" dirty="0" smtClean="0">
                <a:solidFill>
                  <a:schemeClr val="tx1"/>
                </a:solidFill>
              </a:rPr>
              <a:t> is </a:t>
            </a:r>
            <a:r>
              <a:rPr lang="en-US" sz="2000" dirty="0" smtClean="0">
                <a:solidFill>
                  <a:srgbClr val="FF0000"/>
                </a:solidFill>
              </a:rPr>
              <a:t>heated</a:t>
            </a:r>
            <a:r>
              <a:rPr lang="en-US" sz="2000" dirty="0" smtClean="0">
                <a:solidFill>
                  <a:schemeClr val="tx1"/>
                </a:solidFill>
              </a:rPr>
              <a:t> enough, it will eventually turn into a liquid.  This is called _________________.</a:t>
            </a:r>
          </a:p>
          <a:p>
            <a:pPr lvl="1">
              <a:buNone/>
            </a:pPr>
            <a:endParaRPr lang="en-US" sz="2000" dirty="0" smtClean="0">
              <a:solidFill>
                <a:schemeClr val="tx1"/>
              </a:solidFill>
            </a:endParaRPr>
          </a:p>
          <a:p>
            <a:pPr lvl="1">
              <a:buNone/>
            </a:pPr>
            <a:r>
              <a:rPr lang="en-US" sz="2000" b="1" dirty="0" smtClean="0">
                <a:solidFill>
                  <a:schemeClr val="tx1"/>
                </a:solidFill>
              </a:rPr>
              <a:t>Question 2:</a:t>
            </a:r>
            <a:r>
              <a:rPr lang="en-US" sz="2000" dirty="0" smtClean="0">
                <a:solidFill>
                  <a:schemeClr val="tx1"/>
                </a:solidFill>
              </a:rPr>
              <a:t>  If a </a:t>
            </a:r>
            <a:r>
              <a:rPr lang="en-US" sz="2000" dirty="0" smtClean="0">
                <a:solidFill>
                  <a:srgbClr val="FFC000"/>
                </a:solidFill>
              </a:rPr>
              <a:t>liquid</a:t>
            </a:r>
            <a:r>
              <a:rPr lang="en-US" sz="2000" dirty="0" smtClean="0">
                <a:solidFill>
                  <a:schemeClr val="tx1"/>
                </a:solidFill>
              </a:rPr>
              <a:t> is </a:t>
            </a:r>
            <a:r>
              <a:rPr lang="en-US" sz="2000" dirty="0" smtClean="0">
                <a:solidFill>
                  <a:schemeClr val="accent2">
                    <a:lumMod val="75000"/>
                  </a:schemeClr>
                </a:solidFill>
              </a:rPr>
              <a:t>cooled</a:t>
            </a:r>
            <a:r>
              <a:rPr lang="en-US" sz="2000" dirty="0" smtClean="0">
                <a:solidFill>
                  <a:schemeClr val="tx1"/>
                </a:solidFill>
              </a:rPr>
              <a:t> enough, it will turn into a solid.  This is called ________________.</a:t>
            </a:r>
          </a:p>
          <a:p>
            <a:pPr lvl="1">
              <a:buNone/>
            </a:pPr>
            <a:endParaRPr lang="en-US" sz="2000" dirty="0" smtClean="0">
              <a:solidFill>
                <a:schemeClr val="tx1"/>
              </a:solidFill>
            </a:endParaRPr>
          </a:p>
          <a:p>
            <a:pPr lvl="1">
              <a:buNone/>
            </a:pPr>
            <a:r>
              <a:rPr lang="en-US" sz="2000" b="1" dirty="0" smtClean="0">
                <a:solidFill>
                  <a:schemeClr val="tx1"/>
                </a:solidFill>
              </a:rPr>
              <a:t>Question 3:</a:t>
            </a:r>
            <a:r>
              <a:rPr lang="en-US" sz="2000" dirty="0" smtClean="0">
                <a:solidFill>
                  <a:schemeClr val="tx1"/>
                </a:solidFill>
              </a:rPr>
              <a:t>  If a </a:t>
            </a:r>
            <a:r>
              <a:rPr lang="en-US" sz="2000" dirty="0" smtClean="0">
                <a:solidFill>
                  <a:schemeClr val="accent5">
                    <a:lumMod val="75000"/>
                  </a:schemeClr>
                </a:solidFill>
              </a:rPr>
              <a:t>solid</a:t>
            </a:r>
            <a:r>
              <a:rPr lang="en-US" sz="2000" dirty="0" smtClean="0">
                <a:solidFill>
                  <a:schemeClr val="tx1"/>
                </a:solidFill>
              </a:rPr>
              <a:t> is </a:t>
            </a:r>
            <a:r>
              <a:rPr lang="en-US" sz="2000" dirty="0" smtClean="0">
                <a:solidFill>
                  <a:srgbClr val="FF0000"/>
                </a:solidFill>
              </a:rPr>
              <a:t>heated</a:t>
            </a:r>
            <a:r>
              <a:rPr lang="en-US" sz="2000" dirty="0" smtClean="0">
                <a:solidFill>
                  <a:schemeClr val="tx1"/>
                </a:solidFill>
              </a:rPr>
              <a:t> enough and boils, it will change into a liquid and will eventually ________________.</a:t>
            </a:r>
          </a:p>
          <a:p>
            <a:pPr lvl="1">
              <a:buNone/>
            </a:pPr>
            <a:endParaRPr lang="en-US" sz="2000" dirty="0" smtClean="0">
              <a:solidFill>
                <a:schemeClr val="tx1"/>
              </a:solidFill>
            </a:endParaRPr>
          </a:p>
          <a:p>
            <a:pPr lvl="1">
              <a:buNone/>
            </a:pPr>
            <a:r>
              <a:rPr lang="en-US" sz="2000" b="1" dirty="0" smtClean="0">
                <a:solidFill>
                  <a:schemeClr val="tx1"/>
                </a:solidFill>
              </a:rPr>
              <a:t>Question 4:  </a:t>
            </a:r>
            <a:r>
              <a:rPr lang="en-US" sz="2000" dirty="0" smtClean="0">
                <a:solidFill>
                  <a:schemeClr val="tx1"/>
                </a:solidFill>
              </a:rPr>
              <a:t>If a </a:t>
            </a:r>
            <a:r>
              <a:rPr lang="en-US" sz="2000" dirty="0" smtClean="0">
                <a:solidFill>
                  <a:srgbClr val="CC00FF"/>
                </a:solidFill>
              </a:rPr>
              <a:t>gas</a:t>
            </a:r>
            <a:r>
              <a:rPr lang="en-US" sz="2000" dirty="0" smtClean="0">
                <a:solidFill>
                  <a:schemeClr val="tx1"/>
                </a:solidFill>
              </a:rPr>
              <a:t> is </a:t>
            </a:r>
            <a:r>
              <a:rPr lang="en-US" sz="2000" dirty="0" smtClean="0">
                <a:solidFill>
                  <a:schemeClr val="accent2">
                    <a:lumMod val="75000"/>
                  </a:schemeClr>
                </a:solidFill>
              </a:rPr>
              <a:t>cooled</a:t>
            </a:r>
            <a:r>
              <a:rPr lang="en-US" sz="2000" dirty="0" smtClean="0">
                <a:solidFill>
                  <a:schemeClr val="tx1"/>
                </a:solidFill>
              </a:rPr>
              <a:t> enough, it will change into a liquid.  This is called _____________________.</a:t>
            </a:r>
          </a:p>
          <a:p>
            <a:pPr lvl="1">
              <a:buNone/>
            </a:pPr>
            <a:endParaRPr lang="en-US" b="1" dirty="0" smtClean="0">
              <a:solidFill>
                <a:schemeClr val="tx1"/>
              </a:solidFill>
            </a:endParaRPr>
          </a:p>
          <a:p>
            <a:pPr lvl="1">
              <a:buNone/>
            </a:pPr>
            <a:endParaRPr lang="en-US" b="1" dirty="0" smtClean="0">
              <a:solidFill>
                <a:schemeClr val="tx1"/>
              </a:solidFill>
            </a:endParaRPr>
          </a:p>
          <a:p>
            <a:pPr lvl="1">
              <a:buNone/>
            </a:pPr>
            <a:endParaRPr lang="en-US" b="1" dirty="0" smtClean="0">
              <a:solidFill>
                <a:schemeClr val="tx1"/>
              </a:solidFill>
            </a:endParaRPr>
          </a:p>
        </p:txBody>
      </p:sp>
      <p:sp>
        <p:nvSpPr>
          <p:cNvPr id="23" name="Rectangle 22"/>
          <p:cNvSpPr/>
          <p:nvPr/>
        </p:nvSpPr>
        <p:spPr>
          <a:xfrm>
            <a:off x="4495800" y="4114800"/>
            <a:ext cx="20574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inking.jpg"/>
          <p:cNvPicPr>
            <a:picLocks noChangeAspect="1"/>
          </p:cNvPicPr>
          <p:nvPr/>
        </p:nvPicPr>
        <p:blipFill>
          <a:blip r:embed="rId3" cstate="print"/>
          <a:stretch>
            <a:fillRect/>
          </a:stretch>
        </p:blipFill>
        <p:spPr>
          <a:xfrm>
            <a:off x="0" y="1752600"/>
            <a:ext cx="771525" cy="113347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a:solidFill>
            <a:srgbClr val="CCFF99"/>
          </a:solidFill>
          <a:ln/>
        </p:spPr>
        <p:style>
          <a:lnRef idx="2">
            <a:schemeClr val="accent1"/>
          </a:lnRef>
          <a:fillRef idx="1">
            <a:schemeClr val="lt1"/>
          </a:fillRef>
          <a:effectRef idx="0">
            <a:schemeClr val="accent1"/>
          </a:effectRef>
          <a:fontRef idx="minor">
            <a:schemeClr val="dk1"/>
          </a:fontRef>
        </p:style>
        <p:txBody>
          <a:bodyPr/>
          <a:lstStyle/>
          <a:p>
            <a:pPr algn="ctr"/>
            <a: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Chemical Changes </a:t>
            </a:r>
            <a:endPar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152400" y="990600"/>
            <a:ext cx="8839200" cy="5867400"/>
          </a:xfrm>
        </p:spPr>
        <p:style>
          <a:lnRef idx="2">
            <a:schemeClr val="accent2"/>
          </a:lnRef>
          <a:fillRef idx="1">
            <a:schemeClr val="lt1"/>
          </a:fillRef>
          <a:effectRef idx="0">
            <a:schemeClr val="accent2"/>
          </a:effectRef>
          <a:fontRef idx="minor">
            <a:schemeClr val="dk1"/>
          </a:fontRef>
        </p:style>
        <p:txBody>
          <a:bodyPr/>
          <a:lstStyle/>
          <a:p>
            <a:pPr>
              <a:buNone/>
            </a:pPr>
            <a:r>
              <a:rPr lang="en-US" sz="2400" b="1" dirty="0" smtClean="0"/>
              <a:t>A </a:t>
            </a:r>
            <a:r>
              <a:rPr lang="en-US" sz="2400" b="1" dirty="0" smtClean="0">
                <a:solidFill>
                  <a:srgbClr val="FF0000"/>
                </a:solidFill>
              </a:rPr>
              <a:t>chemical change </a:t>
            </a:r>
            <a:r>
              <a:rPr lang="en-US" sz="2400" b="1" dirty="0" smtClean="0"/>
              <a:t> is a change that results in one or more new substances.  Another term for chemical change is chemical reaction.</a:t>
            </a:r>
          </a:p>
          <a:p>
            <a:pPr algn="ctr">
              <a:buNone/>
            </a:pPr>
            <a:r>
              <a:rPr lang="en-US" sz="2400" b="1" dirty="0" smtClean="0"/>
              <a:t>Here are some examples of chemical changes:</a:t>
            </a:r>
          </a:p>
          <a:p>
            <a:pPr>
              <a:buNone/>
            </a:pPr>
            <a:endParaRPr lang="en-US" sz="2400" dirty="0" smtClean="0"/>
          </a:p>
          <a:p>
            <a:pPr lvl="1">
              <a:buNone/>
            </a:pPr>
            <a:endParaRPr lang="en-US" i="1" dirty="0" smtClean="0"/>
          </a:p>
          <a:p>
            <a:pPr lvl="1">
              <a:buNone/>
            </a:pPr>
            <a:endParaRPr lang="en-US" i="1" dirty="0" smtClean="0"/>
          </a:p>
          <a:p>
            <a:pPr lvl="1">
              <a:buNone/>
            </a:pPr>
            <a:r>
              <a:rPr lang="en-US" sz="1600" i="1" dirty="0" smtClean="0"/>
              <a:t>              </a:t>
            </a:r>
            <a:endParaRPr lang="en-US" i="1" dirty="0" smtClean="0"/>
          </a:p>
          <a:p>
            <a:pPr lvl="1">
              <a:buNone/>
            </a:pPr>
            <a:endParaRPr lang="en-US" sz="2000" i="1" dirty="0" smtClean="0"/>
          </a:p>
          <a:p>
            <a:pPr lvl="1">
              <a:buNone/>
            </a:pPr>
            <a:r>
              <a:rPr lang="en-US" i="1" dirty="0" smtClean="0"/>
              <a:t>                 </a:t>
            </a:r>
          </a:p>
          <a:p>
            <a:pPr lvl="1">
              <a:buNone/>
            </a:pPr>
            <a:r>
              <a:rPr lang="en-US" i="1" dirty="0" smtClean="0"/>
              <a:t>                </a:t>
            </a:r>
            <a:r>
              <a:rPr lang="en-US" i="1" dirty="0" smtClean="0">
                <a:solidFill>
                  <a:schemeClr val="accent2">
                    <a:lumMod val="75000"/>
                  </a:schemeClr>
                </a:solidFill>
              </a:rPr>
              <a:t>These familiar changes in materials result</a:t>
            </a:r>
          </a:p>
          <a:p>
            <a:pPr lvl="1">
              <a:buNone/>
            </a:pPr>
            <a:r>
              <a:rPr lang="en-US" i="1" dirty="0" smtClean="0">
                <a:solidFill>
                  <a:schemeClr val="accent2">
                    <a:lumMod val="75000"/>
                  </a:schemeClr>
                </a:solidFill>
              </a:rPr>
              <a:t>                         in other materials with different</a:t>
            </a:r>
          </a:p>
          <a:p>
            <a:pPr lvl="1">
              <a:buNone/>
            </a:pPr>
            <a:r>
              <a:rPr lang="en-US" i="1" dirty="0" smtClean="0">
                <a:solidFill>
                  <a:schemeClr val="accent2">
                    <a:lumMod val="75000"/>
                  </a:schemeClr>
                </a:solidFill>
              </a:rPr>
              <a:t>                                     characteristics.                         </a:t>
            </a:r>
          </a:p>
        </p:txBody>
      </p:sp>
      <p:sp>
        <p:nvSpPr>
          <p:cNvPr id="23" name="Rectangle 22"/>
          <p:cNvSpPr/>
          <p:nvPr/>
        </p:nvSpPr>
        <p:spPr>
          <a:xfrm>
            <a:off x="4495800" y="4114800"/>
            <a:ext cx="20574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descr="match.jpg"/>
          <p:cNvPicPr>
            <a:picLocks noChangeAspect="1"/>
          </p:cNvPicPr>
          <p:nvPr/>
        </p:nvPicPr>
        <p:blipFill>
          <a:blip r:embed="rId3" cstate="print"/>
          <a:stretch>
            <a:fillRect/>
          </a:stretch>
        </p:blipFill>
        <p:spPr>
          <a:xfrm>
            <a:off x="533399" y="2819400"/>
            <a:ext cx="1594069" cy="1066800"/>
          </a:xfrm>
          <a:prstGeom prst="rect">
            <a:avLst/>
          </a:prstGeom>
        </p:spPr>
      </p:pic>
      <p:sp>
        <p:nvSpPr>
          <p:cNvPr id="19" name="TextBox 18"/>
          <p:cNvSpPr txBox="1"/>
          <p:nvPr/>
        </p:nvSpPr>
        <p:spPr>
          <a:xfrm>
            <a:off x="457200" y="3886200"/>
            <a:ext cx="1507144" cy="338554"/>
          </a:xfrm>
          <a:prstGeom prst="rect">
            <a:avLst/>
          </a:prstGeom>
          <a:noFill/>
        </p:spPr>
        <p:txBody>
          <a:bodyPr wrap="none" rtlCol="0">
            <a:spAutoFit/>
          </a:bodyPr>
          <a:lstStyle/>
          <a:p>
            <a:r>
              <a:rPr lang="en-US" sz="1600" i="1" dirty="0" smtClean="0"/>
              <a:t>Burning match</a:t>
            </a:r>
            <a:endParaRPr lang="en-US" sz="1600" i="1" dirty="0"/>
          </a:p>
        </p:txBody>
      </p:sp>
      <p:pic>
        <p:nvPicPr>
          <p:cNvPr id="20" name="Picture 19" descr="nails.jpg"/>
          <p:cNvPicPr>
            <a:picLocks noChangeAspect="1"/>
          </p:cNvPicPr>
          <p:nvPr/>
        </p:nvPicPr>
        <p:blipFill>
          <a:blip r:embed="rId4" cstate="print"/>
          <a:stretch>
            <a:fillRect/>
          </a:stretch>
        </p:blipFill>
        <p:spPr>
          <a:xfrm>
            <a:off x="2362200" y="3124200"/>
            <a:ext cx="1390650" cy="1270766"/>
          </a:xfrm>
          <a:prstGeom prst="rect">
            <a:avLst/>
          </a:prstGeom>
        </p:spPr>
      </p:pic>
      <p:sp>
        <p:nvSpPr>
          <p:cNvPr id="21" name="TextBox 20"/>
          <p:cNvSpPr txBox="1"/>
          <p:nvPr/>
        </p:nvSpPr>
        <p:spPr>
          <a:xfrm>
            <a:off x="2438400" y="4343400"/>
            <a:ext cx="1186543" cy="338554"/>
          </a:xfrm>
          <a:prstGeom prst="rect">
            <a:avLst/>
          </a:prstGeom>
          <a:noFill/>
        </p:spPr>
        <p:txBody>
          <a:bodyPr wrap="none" rtlCol="0">
            <a:spAutoFit/>
          </a:bodyPr>
          <a:lstStyle/>
          <a:p>
            <a:r>
              <a:rPr lang="en-US" sz="1600" i="1" dirty="0" smtClean="0"/>
              <a:t>Rusty nails</a:t>
            </a:r>
            <a:endParaRPr lang="en-US" sz="1600" i="1" dirty="0"/>
          </a:p>
        </p:txBody>
      </p:sp>
      <p:pic>
        <p:nvPicPr>
          <p:cNvPr id="22" name="Picture 21" descr="bread.jpg"/>
          <p:cNvPicPr>
            <a:picLocks noChangeAspect="1"/>
          </p:cNvPicPr>
          <p:nvPr/>
        </p:nvPicPr>
        <p:blipFill>
          <a:blip r:embed="rId5" cstate="print"/>
          <a:stretch>
            <a:fillRect/>
          </a:stretch>
        </p:blipFill>
        <p:spPr>
          <a:xfrm>
            <a:off x="3962400" y="2819400"/>
            <a:ext cx="1418734" cy="1066800"/>
          </a:xfrm>
          <a:prstGeom prst="rect">
            <a:avLst/>
          </a:prstGeom>
        </p:spPr>
      </p:pic>
      <p:sp>
        <p:nvSpPr>
          <p:cNvPr id="25" name="TextBox 24"/>
          <p:cNvSpPr txBox="1"/>
          <p:nvPr/>
        </p:nvSpPr>
        <p:spPr>
          <a:xfrm>
            <a:off x="3962400" y="3886200"/>
            <a:ext cx="1462260" cy="338554"/>
          </a:xfrm>
          <a:prstGeom prst="rect">
            <a:avLst/>
          </a:prstGeom>
          <a:noFill/>
        </p:spPr>
        <p:txBody>
          <a:bodyPr wrap="none" rtlCol="0">
            <a:spAutoFit/>
          </a:bodyPr>
          <a:lstStyle/>
          <a:p>
            <a:r>
              <a:rPr lang="en-US" sz="1600" i="1" dirty="0" smtClean="0"/>
              <a:t>  Baked bread</a:t>
            </a:r>
            <a:endParaRPr lang="en-US" sz="1600" i="1" dirty="0"/>
          </a:p>
        </p:txBody>
      </p:sp>
      <p:pic>
        <p:nvPicPr>
          <p:cNvPr id="28" name="Picture 27" descr="fireworks.jpg"/>
          <p:cNvPicPr>
            <a:picLocks noChangeAspect="1"/>
          </p:cNvPicPr>
          <p:nvPr/>
        </p:nvPicPr>
        <p:blipFill>
          <a:blip r:embed="rId6" cstate="print"/>
          <a:stretch>
            <a:fillRect/>
          </a:stretch>
        </p:blipFill>
        <p:spPr>
          <a:xfrm>
            <a:off x="5638800" y="3124200"/>
            <a:ext cx="1594207" cy="1066800"/>
          </a:xfrm>
          <a:prstGeom prst="rect">
            <a:avLst/>
          </a:prstGeom>
        </p:spPr>
      </p:pic>
      <p:sp>
        <p:nvSpPr>
          <p:cNvPr id="39" name="TextBox 38"/>
          <p:cNvSpPr txBox="1"/>
          <p:nvPr/>
        </p:nvSpPr>
        <p:spPr>
          <a:xfrm>
            <a:off x="5791200" y="4114800"/>
            <a:ext cx="1072730" cy="338554"/>
          </a:xfrm>
          <a:prstGeom prst="rect">
            <a:avLst/>
          </a:prstGeom>
          <a:noFill/>
        </p:spPr>
        <p:txBody>
          <a:bodyPr wrap="none" rtlCol="0">
            <a:spAutoFit/>
          </a:bodyPr>
          <a:lstStyle/>
          <a:p>
            <a:r>
              <a:rPr lang="en-US" sz="1600" i="1" dirty="0" smtClean="0"/>
              <a:t>Fireworks</a:t>
            </a:r>
            <a:endParaRPr lang="en-US" sz="1600" i="1" dirty="0"/>
          </a:p>
        </p:txBody>
      </p:sp>
      <p:pic>
        <p:nvPicPr>
          <p:cNvPr id="40" name="Picture 39" descr="milk.jpg"/>
          <p:cNvPicPr>
            <a:picLocks noChangeAspect="1"/>
          </p:cNvPicPr>
          <p:nvPr/>
        </p:nvPicPr>
        <p:blipFill>
          <a:blip r:embed="rId7" cstate="print"/>
          <a:stretch>
            <a:fillRect/>
          </a:stretch>
        </p:blipFill>
        <p:spPr>
          <a:xfrm>
            <a:off x="7467600" y="2666999"/>
            <a:ext cx="1143000" cy="1456765"/>
          </a:xfrm>
          <a:prstGeom prst="rect">
            <a:avLst/>
          </a:prstGeom>
        </p:spPr>
      </p:pic>
      <p:sp>
        <p:nvSpPr>
          <p:cNvPr id="41" name="TextBox 40"/>
          <p:cNvSpPr txBox="1"/>
          <p:nvPr/>
        </p:nvSpPr>
        <p:spPr>
          <a:xfrm>
            <a:off x="7467600" y="4114800"/>
            <a:ext cx="1039067" cy="338554"/>
          </a:xfrm>
          <a:prstGeom prst="rect">
            <a:avLst/>
          </a:prstGeom>
          <a:noFill/>
        </p:spPr>
        <p:txBody>
          <a:bodyPr wrap="none" rtlCol="0">
            <a:spAutoFit/>
          </a:bodyPr>
          <a:lstStyle/>
          <a:p>
            <a:r>
              <a:rPr lang="en-US" sz="1600" i="1" dirty="0" smtClean="0"/>
              <a:t>Sour milk</a:t>
            </a:r>
            <a:endParaRPr lang="en-US" sz="1600" i="1" dirty="0"/>
          </a:p>
        </p:txBody>
      </p:sp>
      <p:pic>
        <p:nvPicPr>
          <p:cNvPr id="42" name="Picture 41" descr="food.jpg"/>
          <p:cNvPicPr>
            <a:picLocks noChangeAspect="1"/>
          </p:cNvPicPr>
          <p:nvPr/>
        </p:nvPicPr>
        <p:blipFill>
          <a:blip r:embed="rId8" cstate="print"/>
          <a:stretch>
            <a:fillRect/>
          </a:stretch>
        </p:blipFill>
        <p:spPr>
          <a:xfrm>
            <a:off x="304800" y="4343400"/>
            <a:ext cx="1295400" cy="1070113"/>
          </a:xfrm>
          <a:prstGeom prst="rect">
            <a:avLst/>
          </a:prstGeom>
        </p:spPr>
      </p:pic>
      <p:sp>
        <p:nvSpPr>
          <p:cNvPr id="43" name="TextBox 42"/>
          <p:cNvSpPr txBox="1"/>
          <p:nvPr/>
        </p:nvSpPr>
        <p:spPr>
          <a:xfrm>
            <a:off x="228600" y="5410200"/>
            <a:ext cx="1494320" cy="338554"/>
          </a:xfrm>
          <a:prstGeom prst="rect">
            <a:avLst/>
          </a:prstGeom>
          <a:noFill/>
        </p:spPr>
        <p:txBody>
          <a:bodyPr wrap="none" rtlCol="0">
            <a:spAutoFit/>
          </a:bodyPr>
          <a:lstStyle/>
          <a:p>
            <a:r>
              <a:rPr lang="en-US" sz="1600" i="1" dirty="0" smtClean="0"/>
              <a:t>Digesting food</a:t>
            </a:r>
            <a:endParaRPr lang="en-US" sz="1600" i="1" dirty="0"/>
          </a:p>
        </p:txBody>
      </p:sp>
      <p:pic>
        <p:nvPicPr>
          <p:cNvPr id="44" name="Picture 43" descr="putty.jpg"/>
          <p:cNvPicPr>
            <a:picLocks noChangeAspect="1"/>
          </p:cNvPicPr>
          <p:nvPr/>
        </p:nvPicPr>
        <p:blipFill>
          <a:blip r:embed="rId9" cstate="print"/>
          <a:stretch>
            <a:fillRect/>
          </a:stretch>
        </p:blipFill>
        <p:spPr>
          <a:xfrm>
            <a:off x="7391400" y="4648200"/>
            <a:ext cx="1322832" cy="1066800"/>
          </a:xfrm>
          <a:prstGeom prst="rect">
            <a:avLst/>
          </a:prstGeom>
        </p:spPr>
      </p:pic>
      <p:sp>
        <p:nvSpPr>
          <p:cNvPr id="45" name="TextBox 44"/>
          <p:cNvSpPr txBox="1"/>
          <p:nvPr/>
        </p:nvSpPr>
        <p:spPr>
          <a:xfrm>
            <a:off x="7315200" y="5715000"/>
            <a:ext cx="1348446" cy="338554"/>
          </a:xfrm>
          <a:prstGeom prst="rect">
            <a:avLst/>
          </a:prstGeom>
          <a:noFill/>
        </p:spPr>
        <p:txBody>
          <a:bodyPr wrap="none" rtlCol="0">
            <a:spAutoFit/>
          </a:bodyPr>
          <a:lstStyle/>
          <a:p>
            <a:r>
              <a:rPr lang="en-US" sz="1600" i="1" dirty="0" smtClean="0"/>
              <a:t>Making putty</a:t>
            </a:r>
            <a:endParaRPr lang="en-US" sz="1600"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7741</TotalTime>
  <Words>1350</Words>
  <Application>Microsoft Office PowerPoint</Application>
  <PresentationFormat>On-screen Show (4:3)</PresentationFormat>
  <Paragraphs>253</Paragraphs>
  <Slides>25</Slides>
  <Notes>21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Elementary Science</vt:lpstr>
      <vt:lpstr>SC.5.P.9.1</vt:lpstr>
      <vt:lpstr>Physical Changes </vt:lpstr>
      <vt:lpstr>More Physical Changes </vt:lpstr>
      <vt:lpstr>Temperature is Important!</vt:lpstr>
      <vt:lpstr>Temperature is Important!</vt:lpstr>
      <vt:lpstr>Summarize: Collaborative Pairs</vt:lpstr>
      <vt:lpstr>Changes in Matter Challenge!</vt:lpstr>
      <vt:lpstr>Chemical Changes </vt:lpstr>
      <vt:lpstr>Clues to Chemical Changes</vt:lpstr>
      <vt:lpstr>Temperature and Chemical Changes</vt:lpstr>
      <vt:lpstr>5 – 4 – 3 Summary</vt:lpstr>
      <vt:lpstr>Guided Practice Work with your shoulder partner to answer each question</vt:lpstr>
      <vt:lpstr> “C” is the correct answer!</vt:lpstr>
      <vt:lpstr>Slide 15</vt:lpstr>
      <vt:lpstr> “A” is the correct answer!</vt:lpstr>
      <vt:lpstr>Slide 17</vt:lpstr>
      <vt:lpstr> “B” is the correct answer!</vt:lpstr>
      <vt:lpstr>Summary</vt:lpstr>
      <vt:lpstr>Check Your Understanding Record your answers. Check them at the end.</vt:lpstr>
      <vt:lpstr>Slide 21</vt:lpstr>
      <vt:lpstr>Slide 22</vt:lpstr>
      <vt:lpstr>Slide 23</vt:lpstr>
      <vt:lpstr>Check Your Answers</vt:lpstr>
      <vt:lpstr>Summary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linda.vendur</dc:creator>
  <cp:lastModifiedBy>polly.burkhart</cp:lastModifiedBy>
  <cp:revision>461</cp:revision>
  <dcterms:created xsi:type="dcterms:W3CDTF">2009-01-20T16:21:40Z</dcterms:created>
  <dcterms:modified xsi:type="dcterms:W3CDTF">2011-08-04T16:53:33Z</dcterms:modified>
</cp:coreProperties>
</file>